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221.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259.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00.xml" ContentType="application/vnd.openxmlformats-officedocument.presentationml.slide+xml"/>
  <Default Extension="png" ContentType="image/png"/>
  <Override PartName="/ppt/slides/slide55.xml" ContentType="application/vnd.openxmlformats-officedocument.presentationml.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Override PartName="/ppt/slides/slide262.xml" ContentType="application/vnd.openxmlformats-officedocument.presentationml.slide+xml"/>
  <Override PartName="/ppt/slides/slide273.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slides/slide2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240.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78.xml" ContentType="application/vnd.openxmlformats-officedocument.presentationml.slide+xml"/>
  <Override PartName="/ppt/slides/slide289.xml" ContentType="application/vnd.openxmlformats-officedocument.presentationml.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267.xml" ContentType="application/vnd.openxmlformats-officedocument.presentationml.slide+xml"/>
  <Default Extension="svg" ContentType="image/svg+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s/slide234.xml" ContentType="application/vnd.openxmlformats-officedocument.presentationml.slide+xml"/>
  <Override PartName="/ppt/slides/slide245.xml" ContentType="application/vnd.openxmlformats-officedocument.presentationml.slide+xml"/>
  <Override PartName="/ppt/slides/slide281.xml" ContentType="application/vnd.openxmlformats-officedocument.presentationml.slide+xml"/>
  <Override PartName="/ppt/slides/slide292.xml" ContentType="application/vnd.openxmlformats-officedocument.presentationml.slide+xml"/>
  <Override PartName="/ppt/slides/slide4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297.xml" ContentType="application/vnd.openxmlformats-officedocument.presentationml.slide+xml"/>
  <Override PartName="/ppt/slides/slide302.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slides/slide239.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286.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46.xml" ContentType="application/vnd.openxmlformats-officedocument.presentationml.slide+xml"/>
  <Override PartName="/ppt/slides/slide264.xml" ContentType="application/vnd.openxmlformats-officedocument.presentationml.slide+xml"/>
  <Override PartName="/ppt/slides/slide275.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35.xml" ContentType="application/vnd.openxmlformats-officedocument.presentationml.slide+xml"/>
  <Override PartName="/ppt/slides/slide253.xml" ContentType="application/vnd.openxmlformats-officedocument.presentationml.slide+xml"/>
  <Override PartName="/ppt/slides/slide282.xml" ContentType="application/vnd.openxmlformats-officedocument.presentationml.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42.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231.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220.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docProps/custom.xml" ContentType="application/vnd.openxmlformats-officedocument.custom-properties+xml"/>
  <Override PartName="/ppt/slides/slide129.xml" ContentType="application/vnd.openxmlformats-officedocument.presentationml.slide+xml"/>
  <Override PartName="/ppt/slides/slide17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167.xml" ContentType="application/vnd.openxmlformats-officedocument.presentationml.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5"/>
  </p:notesMasterIdLst>
  <p:sldIdLst>
    <p:sldId id="256" r:id="rId2"/>
    <p:sldId id="503" r:id="rId3"/>
    <p:sldId id="258" r:id="rId4"/>
    <p:sldId id="344" r:id="rId5"/>
    <p:sldId id="345" r:id="rId6"/>
    <p:sldId id="259" r:id="rId7"/>
    <p:sldId id="346" r:id="rId8"/>
    <p:sldId id="504" r:id="rId9"/>
    <p:sldId id="347" r:id="rId10"/>
    <p:sldId id="502" r:id="rId11"/>
    <p:sldId id="260" r:id="rId12"/>
    <p:sldId id="349" r:id="rId13"/>
    <p:sldId id="262" r:id="rId14"/>
    <p:sldId id="350" r:id="rId15"/>
    <p:sldId id="505" r:id="rId16"/>
    <p:sldId id="506" r:id="rId17"/>
    <p:sldId id="507" r:id="rId18"/>
    <p:sldId id="508" r:id="rId19"/>
    <p:sldId id="509" r:id="rId20"/>
    <p:sldId id="510" r:id="rId21"/>
    <p:sldId id="511" r:id="rId22"/>
    <p:sldId id="512" r:id="rId23"/>
    <p:sldId id="513" r:id="rId24"/>
    <p:sldId id="514" r:id="rId25"/>
    <p:sldId id="515" r:id="rId26"/>
    <p:sldId id="516" r:id="rId27"/>
    <p:sldId id="517" r:id="rId28"/>
    <p:sldId id="518" r:id="rId29"/>
    <p:sldId id="519" r:id="rId30"/>
    <p:sldId id="264" r:id="rId31"/>
    <p:sldId id="265" r:id="rId32"/>
    <p:sldId id="520" r:id="rId33"/>
    <p:sldId id="351" r:id="rId34"/>
    <p:sldId id="524" r:id="rId35"/>
    <p:sldId id="525" r:id="rId36"/>
    <p:sldId id="266" r:id="rId37"/>
    <p:sldId id="267" r:id="rId38"/>
    <p:sldId id="526" r:id="rId39"/>
    <p:sldId id="501" r:id="rId40"/>
    <p:sldId id="521" r:id="rId41"/>
    <p:sldId id="522" r:id="rId42"/>
    <p:sldId id="523" r:id="rId43"/>
    <p:sldId id="352" r:id="rId44"/>
    <p:sldId id="353" r:id="rId45"/>
    <p:sldId id="268" r:id="rId46"/>
    <p:sldId id="273" r:id="rId47"/>
    <p:sldId id="360" r:id="rId48"/>
    <p:sldId id="361" r:id="rId49"/>
    <p:sldId id="527" r:id="rId50"/>
    <p:sldId id="528" r:id="rId51"/>
    <p:sldId id="363" r:id="rId52"/>
    <p:sldId id="274" r:id="rId53"/>
    <p:sldId id="529" r:id="rId54"/>
    <p:sldId id="275" r:id="rId55"/>
    <p:sldId id="530" r:id="rId56"/>
    <p:sldId id="531" r:id="rId57"/>
    <p:sldId id="276" r:id="rId58"/>
    <p:sldId id="365" r:id="rId59"/>
    <p:sldId id="366" r:id="rId60"/>
    <p:sldId id="277" r:id="rId61"/>
    <p:sldId id="367" r:id="rId62"/>
    <p:sldId id="532" r:id="rId63"/>
    <p:sldId id="533" r:id="rId64"/>
    <p:sldId id="278" r:id="rId65"/>
    <p:sldId id="534" r:id="rId66"/>
    <p:sldId id="369" r:id="rId67"/>
    <p:sldId id="535" r:id="rId68"/>
    <p:sldId id="536" r:id="rId69"/>
    <p:sldId id="372" r:id="rId70"/>
    <p:sldId id="537" r:id="rId71"/>
    <p:sldId id="538" r:id="rId72"/>
    <p:sldId id="539" r:id="rId73"/>
    <p:sldId id="375" r:id="rId74"/>
    <p:sldId id="540" r:id="rId75"/>
    <p:sldId id="541" r:id="rId76"/>
    <p:sldId id="542" r:id="rId77"/>
    <p:sldId id="543" r:id="rId78"/>
    <p:sldId id="544" r:id="rId79"/>
    <p:sldId id="545" r:id="rId80"/>
    <p:sldId id="374" r:id="rId81"/>
    <p:sldId id="269" r:id="rId82"/>
    <p:sldId id="355" r:id="rId83"/>
    <p:sldId id="546" r:id="rId84"/>
    <p:sldId id="547" r:id="rId85"/>
    <p:sldId id="548" r:id="rId86"/>
    <p:sldId id="549" r:id="rId87"/>
    <p:sldId id="550" r:id="rId88"/>
    <p:sldId id="359" r:id="rId89"/>
    <p:sldId id="554" r:id="rId90"/>
    <p:sldId id="551" r:id="rId91"/>
    <p:sldId id="552" r:id="rId92"/>
    <p:sldId id="553" r:id="rId93"/>
    <p:sldId id="319" r:id="rId94"/>
    <p:sldId id="409" r:id="rId95"/>
    <p:sldId id="410" r:id="rId96"/>
    <p:sldId id="320" r:id="rId97"/>
    <p:sldId id="555" r:id="rId98"/>
    <p:sldId id="556" r:id="rId99"/>
    <p:sldId id="557" r:id="rId100"/>
    <p:sldId id="321" r:id="rId101"/>
    <p:sldId id="558" r:id="rId102"/>
    <p:sldId id="559" r:id="rId103"/>
    <p:sldId id="560" r:id="rId104"/>
    <p:sldId id="561" r:id="rId105"/>
    <p:sldId id="562" r:id="rId106"/>
    <p:sldId id="322" r:id="rId107"/>
    <p:sldId id="413" r:id="rId108"/>
    <p:sldId id="563" r:id="rId109"/>
    <p:sldId id="564" r:id="rId110"/>
    <p:sldId id="565" r:id="rId111"/>
    <p:sldId id="566" r:id="rId112"/>
    <p:sldId id="567" r:id="rId113"/>
    <p:sldId id="337" r:id="rId114"/>
    <p:sldId id="435" r:id="rId115"/>
    <p:sldId id="568" r:id="rId116"/>
    <p:sldId id="436" r:id="rId117"/>
    <p:sldId id="569" r:id="rId118"/>
    <p:sldId id="570" r:id="rId119"/>
    <p:sldId id="571" r:id="rId120"/>
    <p:sldId id="338" r:id="rId121"/>
    <p:sldId id="572" r:id="rId122"/>
    <p:sldId id="438" r:id="rId123"/>
    <p:sldId id="573" r:id="rId124"/>
    <p:sldId id="439" r:id="rId125"/>
    <p:sldId id="574" r:id="rId126"/>
    <p:sldId id="575" r:id="rId127"/>
    <p:sldId id="339" r:id="rId128"/>
    <p:sldId id="442" r:id="rId129"/>
    <p:sldId id="284" r:id="rId130"/>
    <p:sldId id="378" r:id="rId131"/>
    <p:sldId id="576" r:id="rId132"/>
    <p:sldId id="379" r:id="rId133"/>
    <p:sldId id="285" r:id="rId134"/>
    <p:sldId id="380" r:id="rId135"/>
    <p:sldId id="287" r:id="rId136"/>
    <p:sldId id="577" r:id="rId137"/>
    <p:sldId id="578" r:id="rId138"/>
    <p:sldId id="579" r:id="rId139"/>
    <p:sldId id="580" r:id="rId140"/>
    <p:sldId id="581" r:id="rId141"/>
    <p:sldId id="582" r:id="rId142"/>
    <p:sldId id="583" r:id="rId143"/>
    <p:sldId id="584" r:id="rId144"/>
    <p:sldId id="585" r:id="rId145"/>
    <p:sldId id="586" r:id="rId146"/>
    <p:sldId id="588" r:id="rId147"/>
    <p:sldId id="587" r:id="rId148"/>
    <p:sldId id="387" r:id="rId149"/>
    <p:sldId id="291" r:id="rId150"/>
    <p:sldId id="389" r:id="rId151"/>
    <p:sldId id="390" r:id="rId152"/>
    <p:sldId id="589" r:id="rId153"/>
    <p:sldId id="590" r:id="rId154"/>
    <p:sldId id="591" r:id="rId155"/>
    <p:sldId id="592" r:id="rId156"/>
    <p:sldId id="593" r:id="rId157"/>
    <p:sldId id="594" r:id="rId158"/>
    <p:sldId id="595" r:id="rId159"/>
    <p:sldId id="596" r:id="rId160"/>
    <p:sldId id="621" r:id="rId161"/>
    <p:sldId id="622" r:id="rId162"/>
    <p:sldId id="597" r:id="rId163"/>
    <p:sldId id="598" r:id="rId164"/>
    <p:sldId id="396" r:id="rId165"/>
    <p:sldId id="296" r:id="rId166"/>
    <p:sldId id="397" r:id="rId167"/>
    <p:sldId id="599" r:id="rId168"/>
    <p:sldId id="600" r:id="rId169"/>
    <p:sldId id="606" r:id="rId170"/>
    <p:sldId id="601" r:id="rId171"/>
    <p:sldId id="602" r:id="rId172"/>
    <p:sldId id="603" r:id="rId173"/>
    <p:sldId id="607" r:id="rId174"/>
    <p:sldId id="604" r:id="rId175"/>
    <p:sldId id="608" r:id="rId176"/>
    <p:sldId id="609" r:id="rId177"/>
    <p:sldId id="610" r:id="rId178"/>
    <p:sldId id="611" r:id="rId179"/>
    <p:sldId id="612" r:id="rId180"/>
    <p:sldId id="613" r:id="rId181"/>
    <p:sldId id="605" r:id="rId182"/>
    <p:sldId id="314" r:id="rId183"/>
    <p:sldId id="403" r:id="rId184"/>
    <p:sldId id="404" r:id="rId185"/>
    <p:sldId id="614" r:id="rId186"/>
    <p:sldId id="405" r:id="rId187"/>
    <p:sldId id="315" r:id="rId188"/>
    <p:sldId id="406" r:id="rId189"/>
    <p:sldId id="615" r:id="rId190"/>
    <p:sldId id="616" r:id="rId191"/>
    <p:sldId id="316" r:id="rId192"/>
    <p:sldId id="617" r:id="rId193"/>
    <p:sldId id="618" r:id="rId194"/>
    <p:sldId id="619" r:id="rId195"/>
    <p:sldId id="620" r:id="rId196"/>
    <p:sldId id="408" r:id="rId197"/>
    <p:sldId id="318" r:id="rId198"/>
    <p:sldId id="297" r:id="rId199"/>
    <p:sldId id="624" r:id="rId200"/>
    <p:sldId id="625" r:id="rId201"/>
    <p:sldId id="626" r:id="rId202"/>
    <p:sldId id="628" r:id="rId203"/>
    <p:sldId id="627" r:id="rId204"/>
    <p:sldId id="632" r:id="rId205"/>
    <p:sldId id="629" r:id="rId206"/>
    <p:sldId id="630" r:id="rId207"/>
    <p:sldId id="631" r:id="rId208"/>
    <p:sldId id="634" r:id="rId209"/>
    <p:sldId id="471" r:id="rId210"/>
    <p:sldId id="472" r:id="rId211"/>
    <p:sldId id="637" r:id="rId212"/>
    <p:sldId id="638" r:id="rId213"/>
    <p:sldId id="473" r:id="rId214"/>
    <p:sldId id="474" r:id="rId215"/>
    <p:sldId id="640" r:id="rId216"/>
    <p:sldId id="641" r:id="rId217"/>
    <p:sldId id="639" r:id="rId218"/>
    <p:sldId id="477" r:id="rId219"/>
    <p:sldId id="642" r:id="rId220"/>
    <p:sldId id="643" r:id="rId221"/>
    <p:sldId id="644" r:id="rId222"/>
    <p:sldId id="645" r:id="rId223"/>
    <p:sldId id="646" r:id="rId224"/>
    <p:sldId id="647" r:id="rId225"/>
    <p:sldId id="648" r:id="rId226"/>
    <p:sldId id="649" r:id="rId227"/>
    <p:sldId id="650" r:id="rId228"/>
    <p:sldId id="651" r:id="rId229"/>
    <p:sldId id="652" r:id="rId230"/>
    <p:sldId id="653" r:id="rId231"/>
    <p:sldId id="659" r:id="rId232"/>
    <p:sldId id="660" r:id="rId233"/>
    <p:sldId id="661" r:id="rId234"/>
    <p:sldId id="662" r:id="rId235"/>
    <p:sldId id="663" r:id="rId236"/>
    <p:sldId id="664" r:id="rId237"/>
    <p:sldId id="665" r:id="rId238"/>
    <p:sldId id="666" r:id="rId239"/>
    <p:sldId id="667" r:id="rId240"/>
    <p:sldId id="669" r:id="rId241"/>
    <p:sldId id="668" r:id="rId242"/>
    <p:sldId id="656" r:id="rId243"/>
    <p:sldId id="670" r:id="rId244"/>
    <p:sldId id="636" r:id="rId245"/>
    <p:sldId id="623" r:id="rId246"/>
    <p:sldId id="398" r:id="rId247"/>
    <p:sldId id="399" r:id="rId248"/>
    <p:sldId id="298" r:id="rId249"/>
    <p:sldId id="400" r:id="rId250"/>
    <p:sldId id="671" r:id="rId251"/>
    <p:sldId id="401" r:id="rId252"/>
    <p:sldId id="299" r:id="rId253"/>
    <p:sldId id="402" r:id="rId254"/>
    <p:sldId id="672" r:id="rId255"/>
    <p:sldId id="324" r:id="rId256"/>
    <p:sldId id="416" r:id="rId257"/>
    <p:sldId id="417" r:id="rId258"/>
    <p:sldId id="673" r:id="rId259"/>
    <p:sldId id="325" r:id="rId260"/>
    <p:sldId id="419" r:id="rId261"/>
    <p:sldId id="326" r:id="rId262"/>
    <p:sldId id="420" r:id="rId263"/>
    <p:sldId id="421" r:id="rId264"/>
    <p:sldId id="327" r:id="rId265"/>
    <p:sldId id="422" r:id="rId266"/>
    <p:sldId id="423" r:id="rId267"/>
    <p:sldId id="424" r:id="rId268"/>
    <p:sldId id="425" r:id="rId269"/>
    <p:sldId id="328" r:id="rId270"/>
    <p:sldId id="426" r:id="rId271"/>
    <p:sldId id="427" r:id="rId272"/>
    <p:sldId id="428" r:id="rId273"/>
    <p:sldId id="329" r:id="rId274"/>
    <p:sldId id="430" r:id="rId275"/>
    <p:sldId id="429" r:id="rId276"/>
    <p:sldId id="431" r:id="rId277"/>
    <p:sldId id="330" r:id="rId278"/>
    <p:sldId id="331" r:id="rId279"/>
    <p:sldId id="456" r:id="rId280"/>
    <p:sldId id="332" r:id="rId281"/>
    <p:sldId id="455" r:id="rId282"/>
    <p:sldId id="333" r:id="rId283"/>
    <p:sldId id="432" r:id="rId284"/>
    <p:sldId id="433" r:id="rId285"/>
    <p:sldId id="334" r:id="rId286"/>
    <p:sldId id="434" r:id="rId287"/>
    <p:sldId id="335" r:id="rId288"/>
    <p:sldId id="336" r:id="rId289"/>
    <p:sldId id="340" r:id="rId290"/>
    <p:sldId id="443" r:id="rId291"/>
    <p:sldId id="444" r:id="rId292"/>
    <p:sldId id="445" r:id="rId293"/>
    <p:sldId id="446" r:id="rId294"/>
    <p:sldId id="341" r:id="rId295"/>
    <p:sldId id="447" r:id="rId296"/>
    <p:sldId id="454" r:id="rId297"/>
    <p:sldId id="448" r:id="rId298"/>
    <p:sldId id="342" r:id="rId299"/>
    <p:sldId id="449" r:id="rId300"/>
    <p:sldId id="343" r:id="rId301"/>
    <p:sldId id="450" r:id="rId302"/>
    <p:sldId id="451" r:id="rId303"/>
    <p:sldId id="452" r:id="rId304"/>
  </p:sldIdLst>
  <p:sldSz cx="17881600" cy="10058400"/>
  <p:notesSz cx="7772400" cy="100584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userDrawn="1">
          <p15:clr>
            <a:srgbClr val="A4A3A4"/>
          </p15:clr>
        </p15:guide>
        <p15:guide id="2" pos="496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666" y="-114"/>
      </p:cViewPr>
      <p:guideLst>
        <p:guide orient="horz" pos="2880"/>
        <p:guide pos="4969"/>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notesMaster" Target="notesMasters/notesMaster1.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presProps" Target="presProps.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theme" Target="theme/theme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C45CAED3-8E31-4143-A659-7CBEDA4D3D30}" type="datetimeFigureOut">
              <a:rPr lang="es-AR" smtClean="0"/>
              <a:pPr/>
              <a:t>26/04/2024</a:t>
            </a:fld>
            <a:endParaRPr lang="es-AR"/>
          </a:p>
        </p:txBody>
      </p:sp>
      <p:sp>
        <p:nvSpPr>
          <p:cNvPr id="4" name="Marcador de imagen de diapositiva 3"/>
          <p:cNvSpPr>
            <a:spLocks noGrp="1" noRot="1" noChangeAspect="1"/>
          </p:cNvSpPr>
          <p:nvPr>
            <p:ph type="sldImg" idx="2"/>
          </p:nvPr>
        </p:nvSpPr>
        <p:spPr>
          <a:xfrm>
            <a:off x="869950" y="1257300"/>
            <a:ext cx="6032500" cy="3394075"/>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7537C161-9F95-483C-BFF2-90C888AF158D}" type="slidenum">
              <a:rPr lang="es-AR" smtClean="0"/>
              <a:pPr/>
              <a:t>‹Nº›</a:t>
            </a:fld>
            <a:endParaRPr lang="es-AR"/>
          </a:p>
        </p:txBody>
      </p:sp>
    </p:spTree>
    <p:extLst>
      <p:ext uri="{BB962C8B-B14F-4D97-AF65-F5344CB8AC3E}">
        <p14:creationId xmlns:p14="http://schemas.microsoft.com/office/powerpoint/2010/main" xmlns="" val="3545974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7537C161-9F95-483C-BFF2-90C888AF158D}" type="slidenum">
              <a:rPr lang="es-AR" smtClean="0"/>
              <a:pPr/>
              <a:t>275</a:t>
            </a:fld>
            <a:endParaRPr lang="es-AR"/>
          </a:p>
        </p:txBody>
      </p:sp>
    </p:spTree>
    <p:extLst>
      <p:ext uri="{BB962C8B-B14F-4D97-AF65-F5344CB8AC3E}">
        <p14:creationId xmlns:p14="http://schemas.microsoft.com/office/powerpoint/2010/main" xmlns="" val="1355610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7537C161-9F95-483C-BFF2-90C888AF158D}" type="slidenum">
              <a:rPr lang="es-AR" smtClean="0"/>
              <a:pPr/>
              <a:t>276</a:t>
            </a:fld>
            <a:endParaRPr lang="es-AR"/>
          </a:p>
        </p:txBody>
      </p:sp>
    </p:spTree>
    <p:extLst>
      <p:ext uri="{BB962C8B-B14F-4D97-AF65-F5344CB8AC3E}">
        <p14:creationId xmlns:p14="http://schemas.microsoft.com/office/powerpoint/2010/main" xmlns="" val="2085570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41120" y="3118104"/>
            <a:ext cx="1519936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682240" y="5632704"/>
            <a:ext cx="125171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4/26/2024</a:t>
            </a:fld>
            <a:endParaRPr lang="en-US"/>
          </a:p>
        </p:txBody>
      </p:sp>
      <p:sp>
        <p:nvSpPr>
          <p:cNvPr id="6" name="Holder 6"/>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4/26/2024</a:t>
            </a:fld>
            <a:endParaRPr lang="en-US"/>
          </a:p>
        </p:txBody>
      </p:sp>
      <p:sp>
        <p:nvSpPr>
          <p:cNvPr id="6" name="Holder 6"/>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894080" y="2313432"/>
            <a:ext cx="7778496"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209024" y="2313432"/>
            <a:ext cx="7778496"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4/26/2024</a:t>
            </a:fld>
            <a:endParaRPr lang="en-US"/>
          </a:p>
        </p:txBody>
      </p:sp>
      <p:sp>
        <p:nvSpPr>
          <p:cNvPr id="7" name="Holder 7"/>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4/26/2024</a:t>
            </a:fld>
            <a:endParaRPr lang="en-US"/>
          </a:p>
        </p:txBody>
      </p:sp>
      <p:sp>
        <p:nvSpPr>
          <p:cNvPr id="5" name="Holder 5"/>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4/26/2024</a:t>
            </a:fld>
            <a:endParaRPr lang="en-US"/>
          </a:p>
        </p:txBody>
      </p:sp>
      <p:sp>
        <p:nvSpPr>
          <p:cNvPr id="4" name="Holder 4"/>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extLst>
              <a:ext uri="{96DAC541-7B7A-43D3-8B79-37D633B846F1}">
                <asvg:svgBlip xmlns:asvg="http://schemas.microsoft.com/office/drawing/2016/SVG/main" xmlns="" r:embed="rId8"/>
              </a:ext>
            </a:extLst>
          </a:blip>
          <a:srcRect/>
          <a:stretch>
            <a:fillRect/>
          </a:stretch>
        </a:blipFill>
        <a:effectLst/>
      </p:bgPr>
    </p:bg>
    <p:spTree>
      <p:nvGrpSpPr>
        <p:cNvPr id="1" name=""/>
        <p:cNvGrpSpPr/>
        <p:nvPr/>
      </p:nvGrpSpPr>
      <p:grpSpPr>
        <a:xfrm>
          <a:off x="0" y="0"/>
          <a:ext cx="0" cy="0"/>
          <a:chOff x="0" y="0"/>
          <a:chExt cx="0" cy="0"/>
        </a:xfrm>
      </p:grpSpPr>
      <p:pic>
        <p:nvPicPr>
          <p:cNvPr id="16" name="bg object 16"/>
          <p:cNvPicPr/>
          <p:nvPr/>
        </p:nvPicPr>
        <p:blipFill>
          <a:blip r:embed="rId9" cstate="print"/>
          <a:stretch>
            <a:fillRect/>
          </a:stretch>
        </p:blipFill>
        <p:spPr>
          <a:xfrm>
            <a:off x="13697617" y="603404"/>
            <a:ext cx="3353117" cy="247608"/>
          </a:xfrm>
          <a:prstGeom prst="rect">
            <a:avLst/>
          </a:prstGeom>
        </p:spPr>
      </p:pic>
      <p:sp>
        <p:nvSpPr>
          <p:cNvPr id="2" name="Holder 2"/>
          <p:cNvSpPr>
            <a:spLocks noGrp="1"/>
          </p:cNvSpPr>
          <p:nvPr>
            <p:ph type="title"/>
          </p:nvPr>
        </p:nvSpPr>
        <p:spPr>
          <a:xfrm>
            <a:off x="894080" y="402336"/>
            <a:ext cx="1609344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894080" y="2313432"/>
            <a:ext cx="160934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041951" y="9442732"/>
            <a:ext cx="7668343" cy="153888"/>
          </a:xfrm>
          <a:prstGeom prst="rect">
            <a:avLst/>
          </a:prstGeom>
        </p:spPr>
        <p:txBody>
          <a:bodyPr wrap="square" lIns="0" tIns="0" rIns="0" bIns="0">
            <a:spAutoFit/>
          </a:bodyPr>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5" name="Holder 5"/>
          <p:cNvSpPr>
            <a:spLocks noGrp="1"/>
          </p:cNvSpPr>
          <p:nvPr>
            <p:ph type="dt" sz="half" idx="6"/>
          </p:nvPr>
        </p:nvSpPr>
        <p:spPr>
          <a:xfrm>
            <a:off x="894080" y="9354312"/>
            <a:ext cx="4112768"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4/26/2024</a:t>
            </a:fld>
            <a:endParaRPr lang="en-US"/>
          </a:p>
        </p:txBody>
      </p:sp>
      <p:sp>
        <p:nvSpPr>
          <p:cNvPr id="6" name="Holder 6"/>
          <p:cNvSpPr>
            <a:spLocks noGrp="1"/>
          </p:cNvSpPr>
          <p:nvPr>
            <p:ph type="sldNum" sz="quarter" idx="7"/>
          </p:nvPr>
        </p:nvSpPr>
        <p:spPr>
          <a:xfrm>
            <a:off x="15427661" y="9444570"/>
            <a:ext cx="470415" cy="153888"/>
          </a:xfrm>
          <a:prstGeom prst="rect">
            <a:avLst/>
          </a:prstGeom>
        </p:spPr>
        <p:txBody>
          <a:bodyPr wrap="square" lIns="0" tIns="0" rIns="0" bIns="0">
            <a:spAutoFit/>
          </a:bodyPr>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xml"/><Relationship Id="rId5" Type="http://schemas.openxmlformats.org/officeDocument/2006/relationships/image" Target="../media/image65.png"/><Relationship Id="rId4" Type="http://schemas.openxmlformats.org/officeDocument/2006/relationships/image" Target="../media/image64.png"/></Relationships>
</file>

<file path=ppt/slides/_rels/slide7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png"/><Relationship Id="rId1" Type="http://schemas.openxmlformats.org/officeDocument/2006/relationships/slideLayout" Target="../slideLayouts/slideLayout5.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s>
</file>

<file path=ppt/slides/_rels/slide11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5.xml"/><Relationship Id="rId4" Type="http://schemas.openxmlformats.org/officeDocument/2006/relationships/image" Target="../media/image101.png"/></Relationships>
</file>

<file path=ppt/slides/_rels/slide15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5.xml"/></Relationships>
</file>

<file path=ppt/slides/_rels/slide16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5.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4.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xml"/></Relationships>
</file>

<file path=ppt/slides/_rels/slide17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5.xml"/></Relationships>
</file>

<file path=ppt/slides/_rels/slide176.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5.xml"/></Relationships>
</file>

<file path=ppt/slides/_rels/slide177.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5.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4.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5.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8.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5.xml"/></Relationships>
</file>

<file path=ppt/slides/_rels/slide18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5.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5.xml"/></Relationships>
</file>

<file path=ppt/slides/_rels/slide19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5.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5.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5.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4.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5.xml"/></Relationships>
</file>

<file path=ppt/slides/_rels/slide215.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5.xml"/></Relationships>
</file>

<file path=ppt/slides/_rels/slide216.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5.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9.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5.xml"/></Relationships>
</file>

<file path=ppt/slides/_rels/slide220.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5.xml"/></Relationships>
</file>

<file path=ppt/slides/_rels/slide221.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5.xml"/></Relationships>
</file>

<file path=ppt/slides/_rels/slide222.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5.xml"/></Relationships>
</file>

<file path=ppt/slides/_rels/slide223.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5.xml"/></Relationships>
</file>

<file path=ppt/slides/_rels/slide224.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5.xml"/></Relationships>
</file>

<file path=ppt/slides/_rels/slide225.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5.xml"/></Relationships>
</file>

<file path=ppt/slides/_rels/slide226.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5.xml"/></Relationships>
</file>

<file path=ppt/slides/_rels/slide227.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5.xml"/></Relationships>
</file>

<file path=ppt/slides/_rels/slide22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5.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0.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5.xml"/></Relationships>
</file>

<file path=ppt/slides/_rels/slide23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8.png"/><Relationship Id="rId1" Type="http://schemas.openxmlformats.org/officeDocument/2006/relationships/slideLayout" Target="../slideLayouts/slideLayout5.xml"/></Relationships>
</file>

<file path=ppt/slides/_rels/slide232.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5.xml"/></Relationships>
</file>

<file path=ppt/slides/_rels/slide23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5.xml"/></Relationships>
</file>

<file path=ppt/slides/_rels/slide23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5.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7.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5.xml"/></Relationships>
</file>

<file path=ppt/slides/_rels/slide238.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5.xml"/></Relationships>
</file>

<file path=ppt/slides/_rels/slide239.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5.xml"/><Relationship Id="rId5" Type="http://schemas.openxmlformats.org/officeDocument/2006/relationships/image" Target="../media/image147.png"/><Relationship Id="rId4" Type="http://schemas.openxmlformats.org/officeDocument/2006/relationships/image" Target="../media/image146.png"/></Relationships>
</file>

<file path=ppt/slides/_rels/slide240.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5.xml"/></Relationships>
</file>

<file path=ppt/slides/_rels/slide241.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5.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7.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5.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9.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5.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1.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5.xml"/></Relationships>
</file>

<file path=ppt/slides/_rels/slide252.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5.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7.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5.xml"/></Relationships>
</file>

<file path=ppt/slides/_rels/slide258.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5.xml"/></Relationships>
</file>

<file path=ppt/slides/_rels/slide259.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5.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0.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5.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3.xml.rels><?xml version="1.0" encoding="UTF-8" standalone="yes"?>
<Relationships xmlns="http://schemas.openxmlformats.org/package/2006/relationships"><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58.png"/><Relationship Id="rId1" Type="http://schemas.openxmlformats.org/officeDocument/2006/relationships/slideLayout" Target="../slideLayouts/slideLayout5.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png"/></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5.xml.rels><?xml version="1.0" encoding="UTF-8" standalone="yes"?>
<Relationships xmlns="http://schemas.openxmlformats.org/package/2006/relationships"><Relationship Id="rId8" Type="http://schemas.openxmlformats.org/officeDocument/2006/relationships/image" Target="../media/image169.png"/><Relationship Id="rId13" Type="http://schemas.openxmlformats.org/officeDocument/2006/relationships/image" Target="../media/image174.png"/><Relationship Id="rId3" Type="http://schemas.openxmlformats.org/officeDocument/2006/relationships/image" Target="../media/image164.png"/><Relationship Id="rId7" Type="http://schemas.openxmlformats.org/officeDocument/2006/relationships/image" Target="../media/image168.png"/><Relationship Id="rId12" Type="http://schemas.openxmlformats.org/officeDocument/2006/relationships/image" Target="../media/image173.png"/><Relationship Id="rId17" Type="http://schemas.openxmlformats.org/officeDocument/2006/relationships/image" Target="../media/image178.png"/><Relationship Id="rId2" Type="http://schemas.openxmlformats.org/officeDocument/2006/relationships/notesSlide" Target="../notesSlides/notesSlide1.xml"/><Relationship Id="rId16" Type="http://schemas.openxmlformats.org/officeDocument/2006/relationships/image" Target="../media/image177.png"/><Relationship Id="rId1" Type="http://schemas.openxmlformats.org/officeDocument/2006/relationships/slideLayout" Target="../slideLayouts/slideLayout5.xml"/><Relationship Id="rId6" Type="http://schemas.openxmlformats.org/officeDocument/2006/relationships/image" Target="../media/image167.png"/><Relationship Id="rId11" Type="http://schemas.openxmlformats.org/officeDocument/2006/relationships/image" Target="../media/image172.png"/><Relationship Id="rId5" Type="http://schemas.openxmlformats.org/officeDocument/2006/relationships/image" Target="../media/image166.png"/><Relationship Id="rId15" Type="http://schemas.openxmlformats.org/officeDocument/2006/relationships/image" Target="../media/image176.png"/><Relationship Id="rId10" Type="http://schemas.openxmlformats.org/officeDocument/2006/relationships/image" Target="../media/image171.png"/><Relationship Id="rId4" Type="http://schemas.openxmlformats.org/officeDocument/2006/relationships/image" Target="../media/image165.png"/><Relationship Id="rId9" Type="http://schemas.openxmlformats.org/officeDocument/2006/relationships/image" Target="../media/image170.png"/><Relationship Id="rId14" Type="http://schemas.openxmlformats.org/officeDocument/2006/relationships/image" Target="../media/image175.png"/></Relationships>
</file>

<file path=ppt/slides/_rels/slide276.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77.xml.rels><?xml version="1.0" encoding="UTF-8" standalone="yes"?>
<Relationships xmlns="http://schemas.openxmlformats.org/package/2006/relationships"><Relationship Id="rId8" Type="http://schemas.openxmlformats.org/officeDocument/2006/relationships/image" Target="../media/image185.png"/><Relationship Id="rId3" Type="http://schemas.openxmlformats.org/officeDocument/2006/relationships/image" Target="../media/image180.png"/><Relationship Id="rId7" Type="http://schemas.openxmlformats.org/officeDocument/2006/relationships/image" Target="../media/image184.png"/><Relationship Id="rId2" Type="http://schemas.openxmlformats.org/officeDocument/2006/relationships/image" Target="../media/image179.png"/><Relationship Id="rId1" Type="http://schemas.openxmlformats.org/officeDocument/2006/relationships/slideLayout" Target="../slideLayouts/slideLayout5.xml"/><Relationship Id="rId6" Type="http://schemas.openxmlformats.org/officeDocument/2006/relationships/image" Target="../media/image183.png"/><Relationship Id="rId5" Type="http://schemas.openxmlformats.org/officeDocument/2006/relationships/image" Target="../media/image182.png"/><Relationship Id="rId10" Type="http://schemas.openxmlformats.org/officeDocument/2006/relationships/image" Target="../media/image187.png"/><Relationship Id="rId4" Type="http://schemas.openxmlformats.org/officeDocument/2006/relationships/image" Target="../media/image181.png"/><Relationship Id="rId9" Type="http://schemas.openxmlformats.org/officeDocument/2006/relationships/image" Target="../media/image186.png"/></Relationships>
</file>

<file path=ppt/slides/_rels/slide278.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5.xml"/></Relationships>
</file>

<file path=ppt/slides/_rels/slide279.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5.xml"/></Relationships>
</file>

<file path=ppt/slides/_rels/slide280.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5.xml"/></Relationships>
</file>

<file path=ppt/slides/_rels/slide281.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5.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3.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5.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7.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5.xml"/></Relationships>
</file>

<file path=ppt/slides/_rels/slide288.xml.rels><?xml version="1.0" encoding="UTF-8" standalone="yes"?>
<Relationships xmlns="http://schemas.openxmlformats.org/package/2006/relationships"><Relationship Id="rId3" Type="http://schemas.openxmlformats.org/officeDocument/2006/relationships/image" Target="../media/image194.png"/><Relationship Id="rId7" Type="http://schemas.openxmlformats.org/officeDocument/2006/relationships/image" Target="../media/image198.png"/><Relationship Id="rId2" Type="http://schemas.openxmlformats.org/officeDocument/2006/relationships/image" Target="../media/image193.png"/><Relationship Id="rId1" Type="http://schemas.openxmlformats.org/officeDocument/2006/relationships/slideLayout" Target="../slideLayouts/slideLayout5.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6.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5.xml"/></Relationships>
</file>

<file path=ppt/slides/_rels/slide297.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5.xml"/></Relationships>
</file>

<file path=ppt/slides/_rels/slide298.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5.xml"/></Relationships>
</file>

<file path=ppt/slides/_rels/slide299.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image" Target="../media/image203.png"/><Relationship Id="rId7" Type="http://schemas.openxmlformats.org/officeDocument/2006/relationships/image" Target="../media/image207.png"/><Relationship Id="rId2" Type="http://schemas.openxmlformats.org/officeDocument/2006/relationships/image" Target="../media/image202.png"/><Relationship Id="rId1" Type="http://schemas.openxmlformats.org/officeDocument/2006/relationships/slideLayout" Target="../slideLayouts/slideLayout5.xml"/><Relationship Id="rId6" Type="http://schemas.openxmlformats.org/officeDocument/2006/relationships/image" Target="../media/image206.png"/><Relationship Id="rId11" Type="http://schemas.openxmlformats.org/officeDocument/2006/relationships/image" Target="../media/image211.png"/><Relationship Id="rId5" Type="http://schemas.openxmlformats.org/officeDocument/2006/relationships/image" Target="../media/image205.png"/><Relationship Id="rId10" Type="http://schemas.openxmlformats.org/officeDocument/2006/relationships/image" Target="../media/image210.png"/><Relationship Id="rId4" Type="http://schemas.openxmlformats.org/officeDocument/2006/relationships/image" Target="../media/image204.png"/><Relationship Id="rId9" Type="http://schemas.openxmlformats.org/officeDocument/2006/relationships/image" Target="../media/image209.png"/></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4445000" y="1295401"/>
            <a:ext cx="8686799" cy="4800600"/>
          </a:xfrm>
          <a:prstGeom prst="rect">
            <a:avLst/>
          </a:prstGeom>
        </p:spPr>
      </p:pic>
      <p:sp>
        <p:nvSpPr>
          <p:cNvPr id="4" name="object 4"/>
          <p:cNvSpPr txBox="1"/>
          <p:nvPr/>
        </p:nvSpPr>
        <p:spPr>
          <a:xfrm>
            <a:off x="635000" y="6934200"/>
            <a:ext cx="16611600" cy="1674176"/>
          </a:xfrm>
          <a:prstGeom prst="rect">
            <a:avLst/>
          </a:prstGeom>
        </p:spPr>
        <p:txBody>
          <a:bodyPr vert="horz" wrap="square" lIns="0" tIns="12065" rIns="0" bIns="0" rtlCol="0">
            <a:spAutoFit/>
          </a:bodyPr>
          <a:lstStyle/>
          <a:p>
            <a:pPr marL="398145" algn="ctr">
              <a:spcBef>
                <a:spcPts val="95"/>
              </a:spcBef>
            </a:pPr>
            <a:r>
              <a:rPr sz="5400" b="1" spc="-5">
                <a:solidFill>
                  <a:srgbClr val="0000FF"/>
                </a:solidFill>
                <a:latin typeface="Arial"/>
                <a:cs typeface="Arial"/>
              </a:rPr>
              <a:t>PROTECCIÓN </a:t>
            </a:r>
            <a:r>
              <a:rPr sz="5400" b="1" spc="-5" dirty="0">
                <a:solidFill>
                  <a:srgbClr val="0000FF"/>
                </a:solidFill>
                <a:latin typeface="Arial"/>
                <a:cs typeface="Arial"/>
              </a:rPr>
              <a:t>DE GENERADORES</a:t>
            </a:r>
            <a:r>
              <a:rPr lang="es-AR" sz="5400" b="1" spc="-5" dirty="0">
                <a:solidFill>
                  <a:srgbClr val="0000FF"/>
                </a:solidFill>
                <a:latin typeface="Arial"/>
                <a:cs typeface="Arial"/>
              </a:rPr>
              <a:t> </a:t>
            </a:r>
            <a:r>
              <a:rPr sz="5400" b="1" spc="-5" dirty="0">
                <a:solidFill>
                  <a:srgbClr val="0000FF"/>
                </a:solidFill>
                <a:latin typeface="Arial"/>
                <a:cs typeface="Arial"/>
              </a:rPr>
              <a:t>SINCRÓNICOS</a:t>
            </a:r>
            <a:endParaRPr sz="54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58056" y="3886200"/>
            <a:ext cx="16536867" cy="2273186"/>
          </a:xfrm>
          <a:prstGeom prst="rect">
            <a:avLst/>
          </a:prstGeom>
        </p:spPr>
        <p:txBody>
          <a:bodyPr vert="horz" wrap="square" lIns="0" tIns="12700" rIns="0" bIns="0" rtlCol="0">
            <a:spAutoFit/>
          </a:bodyPr>
          <a:lstStyle/>
          <a:p>
            <a:pPr marL="12700" marR="701040" algn="ctr">
              <a:lnSpc>
                <a:spcPct val="101699"/>
              </a:lnSpc>
              <a:spcBef>
                <a:spcPts val="65"/>
              </a:spcBef>
            </a:pPr>
            <a:r>
              <a:rPr sz="7200" b="1" spc="-130" dirty="0"/>
              <a:t>PROTECCION</a:t>
            </a:r>
            <a:r>
              <a:rPr lang="es-AR" sz="7200" b="1" spc="-130" dirty="0"/>
              <a:t> </a:t>
            </a:r>
            <a:r>
              <a:rPr sz="7200" b="1" spc="-170" dirty="0"/>
              <a:t>DE</a:t>
            </a:r>
            <a:r>
              <a:rPr sz="7200" b="1" spc="-20" dirty="0"/>
              <a:t> </a:t>
            </a:r>
            <a:r>
              <a:rPr lang="es-AR" sz="7200" b="1" spc="-200" dirty="0"/>
              <a:t>GENERADORES </a:t>
            </a:r>
            <a:r>
              <a:rPr sz="7200" b="1" spc="-60" dirty="0"/>
              <a:t>SINCRÓNICO</a:t>
            </a:r>
            <a:r>
              <a:rPr lang="es-ES" sz="7200" b="1" spc="-60" dirty="0"/>
              <a:t>S</a:t>
            </a:r>
            <a:endParaRPr sz="72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2100" y="390049"/>
            <a:ext cx="172974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1</a:t>
            </a:r>
            <a:endParaRPr sz="3200" b="1" dirty="0">
              <a:latin typeface="Comic Sans MS"/>
              <a:cs typeface="Comic Sans MS"/>
            </a:endParaRPr>
          </a:p>
          <a:p>
            <a:pPr algn="ctr">
              <a:spcBef>
                <a:spcPts val="5"/>
              </a:spcBef>
            </a:pPr>
            <a:r>
              <a:rPr sz="3200" b="1" spc="-5" dirty="0">
                <a:latin typeface="Comic Sans MS"/>
                <a:cs typeface="Comic Sans MS"/>
              </a:rPr>
              <a:t>FUNDAMENTOS</a:t>
            </a:r>
            <a:endParaRPr sz="3200" b="1" dirty="0">
              <a:latin typeface="Comic Sans MS"/>
              <a:cs typeface="Comic Sans MS"/>
            </a:endParaRPr>
          </a:p>
        </p:txBody>
      </p:sp>
      <p:sp>
        <p:nvSpPr>
          <p:cNvPr id="3" name="object 3"/>
          <p:cNvSpPr txBox="1"/>
          <p:nvPr/>
        </p:nvSpPr>
        <p:spPr>
          <a:xfrm>
            <a:off x="292100" y="1550101"/>
            <a:ext cx="17297400" cy="8189421"/>
          </a:xfrm>
          <a:prstGeom prst="rect">
            <a:avLst/>
          </a:prstGeom>
        </p:spPr>
        <p:txBody>
          <a:bodyPr vert="horz" wrap="square" lIns="0" tIns="12700" rIns="0" bIns="0" rtlCol="0">
            <a:spAutoFit/>
          </a:bodyPr>
          <a:lstStyle/>
          <a:p>
            <a:pPr marL="12700">
              <a:spcBef>
                <a:spcPts val="100"/>
              </a:spcBef>
            </a:pPr>
            <a:r>
              <a:rPr sz="2200" b="1" spc="-5" dirty="0">
                <a:latin typeface="Comic Sans MS" panose="030F0702030302020204" pitchFamily="66" charset="0"/>
                <a:cs typeface="Comic Sans MS"/>
              </a:rPr>
              <a:t>RESUMEN</a:t>
            </a:r>
            <a:endParaRPr lang="en-US" sz="2200" b="1" spc="-5" dirty="0">
              <a:latin typeface="Comic Sans MS" panose="030F0702030302020204" pitchFamily="66" charset="0"/>
              <a:cs typeface="Comic Sans MS"/>
            </a:endParaRPr>
          </a:p>
          <a:p>
            <a:pPr marL="12700" marR="5080" algn="just">
              <a:spcBef>
                <a:spcPts val="100"/>
              </a:spcBef>
            </a:pPr>
            <a:r>
              <a:rPr lang="es-MX" sz="2200" dirty="0">
                <a:latin typeface="Comic Sans MS" panose="030F0702030302020204" pitchFamily="66" charset="0"/>
              </a:rPr>
              <a:t>Este capítulo introductorio proporciona información básica para comprender mejor los capítulos siguientes. Su objetivo es proporcionar información para el ingeniero menos experimentado. Este capítulo describe el funcionamiento eléctrico y la dinámica de generadores síncronos y sus conexiones al sistema de potencia. También se describe el rendimiento del generador en condiciones de cortocircuito, junto con las prácticas de conexión a tierra del generador. Además, también se abordan algunos de los aspectos más incomprendidos de la protección de generadores. Finalmente, se enumeran las guías IEEE C37 que se relacionan con la protección del generador junto con las definiciones de los números de dispositivos de relé.</a:t>
            </a:r>
          </a:p>
          <a:p>
            <a:pPr marL="12700" marR="5080" algn="just">
              <a:spcBef>
                <a:spcPts val="100"/>
              </a:spcBef>
            </a:pPr>
            <a:endParaRPr lang="es-MX" sz="2200" spc="-5" dirty="0">
              <a:latin typeface="Comic Sans MS" panose="030F0702030302020204" pitchFamily="66" charset="0"/>
              <a:cs typeface="Comic Sans MS"/>
            </a:endParaRPr>
          </a:p>
          <a:p>
            <a:pPr marL="12700" algn="just">
              <a:spcBef>
                <a:spcPts val="100"/>
              </a:spcBef>
            </a:pPr>
            <a:r>
              <a:rPr lang="es-MX" sz="2200" b="1" spc="-5" dirty="0">
                <a:latin typeface="Comic Sans MS"/>
                <a:cs typeface="Comic Sans MS"/>
              </a:rPr>
              <a:t>INTRODUCCIÓN</a:t>
            </a:r>
            <a:endParaRPr lang="es-MX" sz="2200" b="1" spc="-5" dirty="0">
              <a:latin typeface="Comic Sans MS" panose="030F0702030302020204" pitchFamily="66" charset="0"/>
              <a:cs typeface="Comic Sans MS"/>
            </a:endParaRPr>
          </a:p>
          <a:p>
            <a:pPr marL="12700" algn="just">
              <a:spcBef>
                <a:spcPts val="100"/>
              </a:spcBef>
            </a:pPr>
            <a:r>
              <a:rPr lang="es-MX" sz="2200" dirty="0">
                <a:latin typeface="Comic Sans MS" panose="030F0702030302020204" pitchFamily="66" charset="0"/>
              </a:rPr>
              <a:t>La protección de generadores síncronos implica consideraciones de condiciones de operación anormales más dañinas que la protección de cualquier otro elemento del sistema eléctrico. En un generador debidamente protegido, se requiere protección automática contra condiciones anormales dañinas. La mayor parte de este tutorial trata de la necesidad de proporcionar dicha protección. Las objeciones de algunos a la adición de dicha protección no es tanto que no funcione cuando debería, sino que podría funcionar incorrectamente y retirar un generador </a:t>
            </a:r>
            <a:r>
              <a:rPr lang="es-MX" sz="2200" dirty="0" smtClean="0">
                <a:latin typeface="Comic Sans MS" panose="030F0702030302020204" pitchFamily="66" charset="0"/>
              </a:rPr>
              <a:t>de servicio </a:t>
            </a:r>
            <a:r>
              <a:rPr lang="es-MX" sz="2200" dirty="0">
                <a:latin typeface="Comic Sans MS" panose="030F0702030302020204" pitchFamily="66" charset="0"/>
              </a:rPr>
              <a:t>innecesariamente. Este miedo a aplicar la protección adecuada se puede reducir en gran medida si se comprende la necesidad de dicha protección y cómo aplicarla a un generador determinado para que no funcione incorrectamente. Disparar innecesariamente el generador no es deseable, pero las consecuencias de no disparar y dañar la máquina son mucho peores. El costo para la empresa de servicios públicos por tal suceso no es sólo el costo de reparación o reemplazo de la máquina dañada, sino también el costo sustancial de comprar energía de reemplazo mientras la unidad está fuera de servicio. En ubicaciones con personal, un operador alerta y hábil a veces puede evitar retirar un generador </a:t>
            </a:r>
            <a:r>
              <a:rPr lang="es-MX" sz="2200" dirty="0" smtClean="0">
                <a:latin typeface="Comic Sans MS" panose="030F0702030302020204" pitchFamily="66" charset="0"/>
              </a:rPr>
              <a:t>de servicio </a:t>
            </a:r>
            <a:r>
              <a:rPr lang="es-MX" sz="2200" dirty="0">
                <a:latin typeface="Comic Sans MS" panose="030F0702030302020204" pitchFamily="66" charset="0"/>
              </a:rPr>
              <a:t>corrigiendo la condición anormal. Sin embargo, en la gran mayoría de los casos, el evento ocurrirá demasiado rápido para que el operador reaccione; por lo tanto, se requiere detección y aislamiento automáticos. Los operadores también han creado por error condiciones anormales en las que se requiere el disparo para evitar daños. La energización inadvertida y la sobreexcitación son ejemplos de tales eventos. Los procedimientos operativos no sustituyen la protección automática adecuada y no se puede confiar en ellos para proteger exitosamente el generador.</a:t>
            </a:r>
            <a:endParaRPr sz="2200" dirty="0">
              <a:latin typeface="Comic Sans MS" panose="030F0702030302020204" pitchFamily="66" charset="0"/>
              <a:cs typeface="Comic Sans MS"/>
            </a:endParaRPr>
          </a:p>
        </p:txBody>
      </p:sp>
      <p:sp>
        <p:nvSpPr>
          <p:cNvPr id="16" name="object 16"/>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511116" y="1314424"/>
            <a:ext cx="17073682" cy="8533105"/>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Generador sincrónico</a:t>
            </a:r>
            <a:r>
              <a:rPr sz="2400" b="1" dirty="0">
                <a:latin typeface="Comic Sans MS"/>
                <a:cs typeface="Comic Sans MS"/>
              </a:rPr>
              <a:t> </a:t>
            </a:r>
            <a:r>
              <a:rPr sz="2400" b="1" spc="-5" dirty="0">
                <a:latin typeface="Comic Sans MS"/>
                <a:cs typeface="Comic Sans MS"/>
              </a:rPr>
              <a:t>básico</a:t>
            </a:r>
            <a:endParaRPr sz="2400" dirty="0">
              <a:latin typeface="Comic Sans MS"/>
              <a:cs typeface="Comic Sans MS"/>
            </a:endParaRPr>
          </a:p>
          <a:p>
            <a:pPr algn="just">
              <a:spcBef>
                <a:spcPts val="45"/>
              </a:spcBef>
            </a:pPr>
            <a:endParaRPr sz="2400" dirty="0">
              <a:latin typeface="Comic Sans MS"/>
              <a:cs typeface="Comic Sans MS"/>
            </a:endParaRPr>
          </a:p>
          <a:p>
            <a:pPr marL="12700" algn="just">
              <a:spcBef>
                <a:spcPts val="5"/>
              </a:spcBef>
              <a:tabLst>
                <a:tab pos="386080" algn="l"/>
                <a:tab pos="1157605" algn="l"/>
                <a:tab pos="1917700" algn="l"/>
                <a:tab pos="2646680" algn="l"/>
              </a:tabLst>
            </a:pPr>
            <a:r>
              <a:rPr lang="en-US" sz="2400" spc="-5" dirty="0">
                <a:latin typeface="Comic Sans MS"/>
                <a:cs typeface="Comic Sans MS"/>
              </a:rPr>
              <a:t>U</a:t>
            </a:r>
            <a:r>
              <a:rPr sz="2400" spc="-5" dirty="0">
                <a:latin typeface="Comic Sans MS"/>
                <a:cs typeface="Comic Sans MS"/>
              </a:rPr>
              <a:t>n</a:t>
            </a:r>
            <a:r>
              <a:rPr lang="en-US" sz="2400" spc="-5" dirty="0">
                <a:latin typeface="Comic Sans MS"/>
                <a:cs typeface="Comic Sans MS"/>
              </a:rPr>
              <a:t> </a:t>
            </a:r>
            <a:r>
              <a:rPr sz="2400" spc="-5" dirty="0" err="1">
                <a:latin typeface="Comic Sans MS"/>
                <a:cs typeface="Comic Sans MS"/>
              </a:rPr>
              <a:t>generador</a:t>
            </a:r>
            <a:r>
              <a:rPr lang="en-US" sz="2400" spc="-5" dirty="0">
                <a:latin typeface="Comic Sans MS"/>
                <a:cs typeface="Comic Sans MS"/>
              </a:rPr>
              <a:t> </a:t>
            </a:r>
            <a:r>
              <a:rPr sz="2400" spc="-5" dirty="0" err="1">
                <a:latin typeface="Comic Sans MS"/>
                <a:cs typeface="Comic Sans MS"/>
              </a:rPr>
              <a:t>sincrónico</a:t>
            </a:r>
            <a:r>
              <a:rPr lang="en-US" sz="2400" spc="-5" dirty="0">
                <a:latin typeface="Comic Sans MS"/>
                <a:cs typeface="Comic Sans MS"/>
              </a:rPr>
              <a:t> </a:t>
            </a:r>
            <a:r>
              <a:rPr sz="2400" spc="-5" dirty="0" err="1">
                <a:latin typeface="Comic Sans MS"/>
                <a:cs typeface="Comic Sans MS"/>
              </a:rPr>
              <a:t>convierte</a:t>
            </a:r>
            <a:r>
              <a:rPr lang="en-US" sz="2400" spc="-5" dirty="0">
                <a:latin typeface="Comic Sans MS"/>
                <a:cs typeface="Comic Sans MS"/>
              </a:rPr>
              <a:t> </a:t>
            </a:r>
            <a:r>
              <a:rPr sz="2400" spc="-5" dirty="0" err="1">
                <a:latin typeface="Comic Sans MS"/>
                <a:cs typeface="Comic Sans MS"/>
              </a:rPr>
              <a:t>energía</a:t>
            </a:r>
            <a:r>
              <a:rPr lang="en-US" sz="2400" spc="-5" dirty="0">
                <a:latin typeface="Comic Sans MS"/>
                <a:cs typeface="Comic Sans MS"/>
              </a:rPr>
              <a:t> </a:t>
            </a:r>
            <a:r>
              <a:rPr lang="es-MX" sz="2400" spc="-5" dirty="0" err="1">
                <a:latin typeface="Comic Sans MS"/>
                <a:cs typeface="Comic Sans MS"/>
              </a:rPr>
              <a:t>termomecánica</a:t>
            </a:r>
            <a:r>
              <a:rPr lang="es-MX" sz="2400" spc="610" dirty="0">
                <a:latin typeface="Comic Sans MS"/>
                <a:cs typeface="Comic Sans MS"/>
              </a:rPr>
              <a:t> </a:t>
            </a:r>
            <a:r>
              <a:rPr lang="es-MX" sz="2400" spc="-5" dirty="0">
                <a:latin typeface="Comic Sans MS"/>
                <a:cs typeface="Comic Sans MS"/>
              </a:rPr>
              <a:t>en</a:t>
            </a:r>
            <a:r>
              <a:rPr lang="es-MX" sz="2400" spc="610" dirty="0">
                <a:latin typeface="Comic Sans MS"/>
                <a:cs typeface="Comic Sans MS"/>
              </a:rPr>
              <a:t> </a:t>
            </a:r>
            <a:r>
              <a:rPr lang="es-MX" sz="2400" spc="-5" dirty="0">
                <a:latin typeface="Comic Sans MS"/>
                <a:cs typeface="Comic Sans MS"/>
              </a:rPr>
              <a:t>energía</a:t>
            </a:r>
            <a:r>
              <a:rPr lang="es-MX" sz="2400" spc="615" dirty="0">
                <a:latin typeface="Comic Sans MS"/>
                <a:cs typeface="Comic Sans MS"/>
              </a:rPr>
              <a:t> </a:t>
            </a:r>
            <a:r>
              <a:rPr lang="es-MX" sz="2400" spc="-5" dirty="0">
                <a:latin typeface="Comic Sans MS"/>
                <a:cs typeface="Comic Sans MS"/>
              </a:rPr>
              <a:t>eléctrica. La</a:t>
            </a:r>
            <a:r>
              <a:rPr lang="es-MX" sz="2400" spc="515" dirty="0">
                <a:latin typeface="Comic Sans MS"/>
                <a:cs typeface="Comic Sans MS"/>
              </a:rPr>
              <a:t> </a:t>
            </a:r>
            <a:r>
              <a:rPr lang="es-MX" sz="2400" spc="-5" dirty="0">
                <a:latin typeface="Comic Sans MS"/>
                <a:cs typeface="Comic Sans MS"/>
              </a:rPr>
              <a:t>potencia mecánica del impulsor giran el eje del generador en el cual el campo de Corriente Continua (C.D.) está instalado. La</a:t>
            </a:r>
            <a:r>
              <a:rPr lang="es-MX" sz="2400" dirty="0">
                <a:latin typeface="Comic Sans MS"/>
                <a:cs typeface="Comic Sans MS"/>
              </a:rPr>
              <a:t> </a:t>
            </a:r>
            <a:r>
              <a:rPr lang="es-MX" sz="2400" spc="-5" dirty="0" smtClean="0">
                <a:latin typeface="Comic Sans MS"/>
                <a:cs typeface="Comic Sans MS"/>
              </a:rPr>
              <a:t>Fig. 1</a:t>
            </a:r>
            <a:r>
              <a:rPr lang="es-MX" sz="2400" dirty="0" smtClean="0">
                <a:latin typeface="Comic Sans MS"/>
                <a:cs typeface="Comic Sans MS"/>
              </a:rPr>
              <a:t> </a:t>
            </a:r>
            <a:r>
              <a:rPr lang="es-MX" sz="2400" spc="-5" dirty="0">
                <a:latin typeface="Comic Sans MS"/>
                <a:cs typeface="Comic Sans MS"/>
              </a:rPr>
              <a:t>ilustra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máquina</a:t>
            </a:r>
            <a:r>
              <a:rPr lang="es-MX" sz="2400" spc="5" dirty="0">
                <a:latin typeface="Comic Sans MS"/>
                <a:cs typeface="Comic Sans MS"/>
              </a:rPr>
              <a:t> </a:t>
            </a:r>
            <a:r>
              <a:rPr lang="es-MX" sz="2400" spc="-5" dirty="0">
                <a:latin typeface="Comic Sans MS"/>
                <a:cs typeface="Comic Sans MS"/>
              </a:rPr>
              <a:t>simple.</a:t>
            </a: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marR="5080" algn="just">
              <a:spcBef>
                <a:spcPts val="100"/>
              </a:spcBef>
            </a:pPr>
            <a:r>
              <a:rPr lang="es-MX" sz="2400" spc="-5" dirty="0">
                <a:latin typeface="Comic Sans MS"/>
                <a:cs typeface="Comic Sans MS"/>
              </a:rPr>
              <a:t>La energía del impulsor puede ser obtenida de quemar combustibles fósiles tales como carbón, petróleo o gas natural.</a:t>
            </a:r>
            <a:r>
              <a:rPr lang="es-MX" sz="2400" dirty="0">
                <a:latin typeface="Comic Sans MS"/>
                <a:cs typeface="Comic Sans MS"/>
              </a:rPr>
              <a:t> </a:t>
            </a:r>
            <a:r>
              <a:rPr lang="es-MX" sz="2400" spc="-5" dirty="0">
                <a:latin typeface="Comic Sans MS"/>
                <a:cs typeface="Comic Sans MS"/>
              </a:rPr>
              <a:t>El vapor producido hace girar el eje del generador (rotor) a velocidades típicas de 1800 ó 3600 RPM.</a:t>
            </a:r>
            <a:r>
              <a:rPr lang="es-MX" sz="2400" dirty="0">
                <a:latin typeface="Comic Sans MS"/>
                <a:cs typeface="Comic Sans MS"/>
              </a:rPr>
              <a:t> </a:t>
            </a:r>
            <a:r>
              <a:rPr lang="es-MX" sz="2400" spc="-5" dirty="0">
                <a:latin typeface="Comic Sans MS"/>
                <a:cs typeface="Comic Sans MS"/>
              </a:rPr>
              <a:t>La conversión de la energía del vapor a rotación mecánica es hecha en la turbina.</a:t>
            </a:r>
            <a:r>
              <a:rPr lang="es-MX" sz="2400" dirty="0">
                <a:latin typeface="Comic Sans MS"/>
                <a:cs typeface="Comic Sans MS"/>
              </a:rPr>
              <a:t> </a:t>
            </a:r>
            <a:r>
              <a:rPr lang="es-MX" sz="2400" spc="-5" dirty="0">
                <a:latin typeface="Comic Sans MS"/>
                <a:cs typeface="Comic Sans MS"/>
              </a:rPr>
              <a:t>En plantas nucleares, el uranio, a través del proceso de fusión, es convertido en calor, el cual produce vapor.</a:t>
            </a:r>
            <a:r>
              <a:rPr lang="es-MX" sz="2400" dirty="0">
                <a:latin typeface="Comic Sans MS"/>
                <a:cs typeface="Comic Sans MS"/>
              </a:rPr>
              <a:t> </a:t>
            </a:r>
            <a:r>
              <a:rPr lang="es-MX" sz="2400" spc="-5" dirty="0">
                <a:latin typeface="Comic Sans MS"/>
                <a:cs typeface="Comic Sans MS"/>
              </a:rPr>
              <a:t>El vapor es forzado a través de la turbina de vapor para rotar el eje del generador.</a:t>
            </a:r>
            <a:r>
              <a:rPr lang="es-MX" sz="2400" dirty="0">
                <a:latin typeface="Comic Sans MS"/>
                <a:cs typeface="Comic Sans MS"/>
              </a:rPr>
              <a:t> </a:t>
            </a:r>
            <a:r>
              <a:rPr lang="es-MX" sz="2400" spc="-5" dirty="0">
                <a:latin typeface="Comic Sans MS"/>
                <a:cs typeface="Comic Sans MS"/>
              </a:rPr>
              <a:t>La energía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impulsor</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obtenida</a:t>
            </a:r>
            <a:r>
              <a:rPr lang="es-MX" sz="2400" spc="254" dirty="0">
                <a:latin typeface="Comic Sans MS"/>
                <a:cs typeface="Comic Sans MS"/>
              </a:rPr>
              <a:t> </a:t>
            </a:r>
            <a:r>
              <a:rPr lang="es-MX" sz="2400" spc="-5" dirty="0">
                <a:latin typeface="Comic Sans MS"/>
                <a:cs typeface="Comic Sans MS"/>
              </a:rPr>
              <a:t>por caída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movimiento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agua.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generadores hidroeléctricos giran más lento (alrededor de 100-300 RPM)</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turbinas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vapor.</a:t>
            </a:r>
          </a:p>
          <a:p>
            <a:pPr marL="12700" marR="5080" algn="just">
              <a:spcBef>
                <a:spcPts val="100"/>
              </a:spcBef>
            </a:pPr>
            <a:r>
              <a:rPr lang="es-MX" sz="2400" spc="-5" dirty="0">
                <a:latin typeface="Comic Sans MS"/>
                <a:cs typeface="Comic Sans MS"/>
              </a:rPr>
              <a:t>Las máquinas sincrónicas son clasificadas en dos diseños principales — máquinas de rotor cilíndrico y máquinas de polos salientes.</a:t>
            </a:r>
            <a:r>
              <a:rPr lang="es-MX" sz="2400" dirty="0">
                <a:latin typeface="Comic Sans MS"/>
                <a:cs typeface="Comic Sans MS"/>
              </a:rPr>
              <a:t> </a:t>
            </a:r>
          </a:p>
        </p:txBody>
      </p:sp>
      <p:pic>
        <p:nvPicPr>
          <p:cNvPr id="10" name="object 10"/>
          <p:cNvPicPr/>
          <p:nvPr/>
        </p:nvPicPr>
        <p:blipFill>
          <a:blip r:embed="rId2" cstate="print"/>
          <a:stretch>
            <a:fillRect/>
          </a:stretch>
        </p:blipFill>
        <p:spPr>
          <a:xfrm>
            <a:off x="6045200" y="3200400"/>
            <a:ext cx="5753120" cy="3543312"/>
          </a:xfrm>
          <a:prstGeom prst="rect">
            <a:avLst/>
          </a:prstGeom>
        </p:spPr>
      </p:pic>
      <p:sp>
        <p:nvSpPr>
          <p:cNvPr id="11" name="object 11"/>
          <p:cNvSpPr txBox="1"/>
          <p:nvPr/>
        </p:nvSpPr>
        <p:spPr>
          <a:xfrm>
            <a:off x="1868438" y="4386258"/>
            <a:ext cx="4114800" cy="751488"/>
          </a:xfrm>
          <a:prstGeom prst="rect">
            <a:avLst/>
          </a:prstGeom>
        </p:spPr>
        <p:txBody>
          <a:bodyPr vert="horz" wrap="square" lIns="0" tIns="12700" rIns="0" bIns="0" rtlCol="0">
            <a:spAutoFit/>
          </a:bodyPr>
          <a:lstStyle/>
          <a:p>
            <a:pPr marL="12700" algn="ctr">
              <a:spcBef>
                <a:spcPts val="100"/>
              </a:spcBef>
            </a:pPr>
            <a:r>
              <a:rPr sz="2400" b="1" spc="-5" dirty="0">
                <a:latin typeface="Comic Sans MS"/>
                <a:cs typeface="Comic Sans MS"/>
              </a:rPr>
              <a:t>Figura</a:t>
            </a:r>
            <a:r>
              <a:rPr sz="2400" b="1" dirty="0">
                <a:latin typeface="Comic Sans MS"/>
                <a:cs typeface="Comic Sans MS"/>
              </a:rPr>
              <a:t> </a:t>
            </a:r>
            <a:r>
              <a:rPr sz="2400" b="1" spc="-5" dirty="0">
                <a:latin typeface="Comic Sans MS"/>
                <a:cs typeface="Comic Sans MS"/>
              </a:rPr>
              <a:t>1.</a:t>
            </a:r>
            <a:r>
              <a:rPr sz="2400" spc="280" dirty="0">
                <a:latin typeface="Comic Sans MS"/>
                <a:cs typeface="Comic Sans MS"/>
              </a:rPr>
              <a:t> </a:t>
            </a:r>
            <a:r>
              <a:rPr sz="2400" b="1" spc="-5" dirty="0">
                <a:latin typeface="Comic Sans MS"/>
                <a:cs typeface="Comic Sans MS"/>
              </a:rPr>
              <a:t>Generador</a:t>
            </a:r>
            <a:r>
              <a:rPr sz="2400" b="1" spc="10" dirty="0">
                <a:latin typeface="Comic Sans MS"/>
                <a:cs typeface="Comic Sans MS"/>
              </a:rPr>
              <a:t> </a:t>
            </a:r>
            <a:r>
              <a:rPr sz="2400" b="1" spc="-5" dirty="0">
                <a:latin typeface="Comic Sans MS"/>
                <a:cs typeface="Comic Sans MS"/>
              </a:rPr>
              <a:t>sincrónico</a:t>
            </a:r>
            <a:r>
              <a:rPr sz="2400" b="1" spc="5" dirty="0">
                <a:latin typeface="Comic Sans MS"/>
                <a:cs typeface="Comic Sans MS"/>
              </a:rPr>
              <a:t> </a:t>
            </a:r>
            <a:r>
              <a:rPr sz="2400" b="1" spc="-5" dirty="0">
                <a:latin typeface="Comic Sans MS"/>
                <a:cs typeface="Comic Sans MS"/>
              </a:rPr>
              <a:t>básico</a:t>
            </a:r>
            <a:endParaRPr sz="2400" dirty="0">
              <a:latin typeface="Comic Sans MS"/>
              <a:cs typeface="Comic Sans MS"/>
            </a:endParaRPr>
          </a:p>
        </p:txBody>
      </p:sp>
      <p:sp>
        <p:nvSpPr>
          <p:cNvPr id="13" name="object 13"/>
          <p:cNvSpPr txBox="1"/>
          <p:nvPr/>
        </p:nvSpPr>
        <p:spPr>
          <a:xfrm>
            <a:off x="9425459" y="7737033"/>
            <a:ext cx="3053715" cy="162352"/>
          </a:xfrm>
          <a:prstGeom prst="rect">
            <a:avLst/>
          </a:prstGeom>
        </p:spPr>
        <p:txBody>
          <a:bodyPr vert="horz" wrap="square" lIns="0" tIns="12700" rIns="0" bIns="0" rtlCol="0">
            <a:spAutoFit/>
          </a:bodyPr>
          <a:lstStyle/>
          <a:p>
            <a:pPr marL="12700" marR="5080" algn="just">
              <a:lnSpc>
                <a:spcPct val="116100"/>
              </a:lnSpc>
              <a:spcBef>
                <a:spcPts val="100"/>
              </a:spcBef>
            </a:pPr>
            <a:endParaRPr sz="900" dirty="0">
              <a:latin typeface="Comic Sans MS"/>
              <a:cs typeface="Comic Sans MS"/>
            </a:endParaRPr>
          </a:p>
        </p:txBody>
      </p:sp>
      <p:sp>
        <p:nvSpPr>
          <p:cNvPr id="15" name="object 2">
            <a:extLst>
              <a:ext uri="{FF2B5EF4-FFF2-40B4-BE49-F238E27FC236}">
                <a16:creationId xmlns:a16="http://schemas.microsoft.com/office/drawing/2014/main" xmlns="" id="{53F48E67-9578-4584-BB61-89F118ABEA52}"/>
              </a:ext>
            </a:extLst>
          </p:cNvPr>
          <p:cNvSpPr txBox="1"/>
          <p:nvPr/>
        </p:nvSpPr>
        <p:spPr>
          <a:xfrm>
            <a:off x="292100" y="390049"/>
            <a:ext cx="172974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1</a:t>
            </a:r>
            <a:endParaRPr sz="3200" b="1" dirty="0">
              <a:latin typeface="Comic Sans MS"/>
              <a:cs typeface="Comic Sans MS"/>
            </a:endParaRPr>
          </a:p>
          <a:p>
            <a:pPr algn="ctr">
              <a:spcBef>
                <a:spcPts val="5"/>
              </a:spcBef>
            </a:pPr>
            <a:r>
              <a:rPr sz="3200" b="1" spc="-5" dirty="0">
                <a:latin typeface="Comic Sans MS"/>
                <a:cs typeface="Comic Sans MS"/>
              </a:rPr>
              <a:t>FUNDAMENTOS</a:t>
            </a:r>
            <a:endParaRPr sz="3200" b="1" dirty="0">
              <a:latin typeface="Comic Sans MS"/>
              <a:cs typeface="Comic Sans MS"/>
            </a:endParaRPr>
          </a:p>
        </p:txBody>
      </p:sp>
    </p:spTree>
    <p:extLst>
      <p:ext uri="{BB962C8B-B14F-4D97-AF65-F5344CB8AC3E}">
        <p14:creationId xmlns:p14="http://schemas.microsoft.com/office/powerpoint/2010/main" xmlns="" val="2875397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92100" y="594964"/>
            <a:ext cx="17297400" cy="1490152"/>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Las máquinas síncronas se clasifican en dos diseños principales: de rotor cilíndrico y de polos salientes. La </a:t>
            </a:r>
            <a:r>
              <a:rPr lang="es-MX" sz="2400" dirty="0" smtClean="0">
                <a:latin typeface="Comic Sans MS" panose="030F0702030302020204" pitchFamily="66" charset="0"/>
              </a:rPr>
              <a:t>Fig. 2 </a:t>
            </a:r>
            <a:r>
              <a:rPr lang="es-MX" sz="2400" dirty="0">
                <a:latin typeface="Comic Sans MS" panose="030F0702030302020204" pitchFamily="66" charset="0"/>
              </a:rPr>
              <a:t>proporciona una vista en sección transversal de ambos tipos de construcción. Los generadores impulsados por turbinas de combustibles fósiles tienen rotores cilíndricos (redondos) con ranuras en las que se colocan los devanados de campo distribuidos. </a:t>
            </a:r>
            <a:endParaRPr sz="2400" dirty="0">
              <a:latin typeface="Comic Sans MS" panose="030F0702030302020204" pitchFamily="66" charset="0"/>
              <a:cs typeface="Comic Sans MS"/>
            </a:endParaRPr>
          </a:p>
        </p:txBody>
      </p:sp>
      <p:sp>
        <p:nvSpPr>
          <p:cNvPr id="13" name="object 13"/>
          <p:cNvSpPr txBox="1"/>
          <p:nvPr/>
        </p:nvSpPr>
        <p:spPr>
          <a:xfrm>
            <a:off x="9425459" y="6974197"/>
            <a:ext cx="3053715" cy="162352"/>
          </a:xfrm>
          <a:prstGeom prst="rect">
            <a:avLst/>
          </a:prstGeom>
        </p:spPr>
        <p:txBody>
          <a:bodyPr vert="horz" wrap="square" lIns="0" tIns="12700" rIns="0" bIns="0" rtlCol="0">
            <a:spAutoFit/>
          </a:bodyPr>
          <a:lstStyle/>
          <a:p>
            <a:pPr marL="12700" marR="5080" algn="just">
              <a:lnSpc>
                <a:spcPct val="116100"/>
              </a:lnSpc>
              <a:spcBef>
                <a:spcPts val="100"/>
              </a:spcBef>
            </a:pPr>
            <a:endParaRPr sz="900" dirty="0">
              <a:latin typeface="Comic Sans MS"/>
              <a:cs typeface="Comic Sans MS"/>
            </a:endParaRPr>
          </a:p>
        </p:txBody>
      </p:sp>
      <p:grpSp>
        <p:nvGrpSpPr>
          <p:cNvPr id="8" name="Grupo 7">
            <a:extLst>
              <a:ext uri="{FF2B5EF4-FFF2-40B4-BE49-F238E27FC236}">
                <a16:creationId xmlns:a16="http://schemas.microsoft.com/office/drawing/2014/main" xmlns="" id="{76CB5362-324E-431B-A52F-39A26237362E}"/>
              </a:ext>
            </a:extLst>
          </p:cNvPr>
          <p:cNvGrpSpPr/>
          <p:nvPr/>
        </p:nvGrpSpPr>
        <p:grpSpPr>
          <a:xfrm>
            <a:off x="5083148" y="2194662"/>
            <a:ext cx="7429552" cy="3638560"/>
            <a:chOff x="6017364" y="940900"/>
            <a:chExt cx="2887167" cy="1428602"/>
          </a:xfrm>
        </p:grpSpPr>
        <p:pic>
          <p:nvPicPr>
            <p:cNvPr id="9" name="object 3">
              <a:extLst>
                <a:ext uri="{FF2B5EF4-FFF2-40B4-BE49-F238E27FC236}">
                  <a16:creationId xmlns:a16="http://schemas.microsoft.com/office/drawing/2014/main" xmlns="" id="{36824917-76A2-49C8-A20D-67E5B7EE0AC1}"/>
                </a:ext>
              </a:extLst>
            </p:cNvPr>
            <p:cNvPicPr/>
            <p:nvPr/>
          </p:nvPicPr>
          <p:blipFill>
            <a:blip r:embed="rId2" cstate="print"/>
            <a:stretch>
              <a:fillRect/>
            </a:stretch>
          </p:blipFill>
          <p:spPr>
            <a:xfrm>
              <a:off x="6017364" y="1016254"/>
              <a:ext cx="1356173" cy="1353248"/>
            </a:xfrm>
            <a:prstGeom prst="rect">
              <a:avLst/>
            </a:prstGeom>
          </p:spPr>
        </p:pic>
        <p:pic>
          <p:nvPicPr>
            <p:cNvPr id="12" name="object 15">
              <a:extLst>
                <a:ext uri="{FF2B5EF4-FFF2-40B4-BE49-F238E27FC236}">
                  <a16:creationId xmlns:a16="http://schemas.microsoft.com/office/drawing/2014/main" xmlns="" id="{DC947825-F5DA-4C24-8C98-9F6B09A2543F}"/>
                </a:ext>
              </a:extLst>
            </p:cNvPr>
            <p:cNvPicPr/>
            <p:nvPr/>
          </p:nvPicPr>
          <p:blipFill>
            <a:blip r:embed="rId3" cstate="print"/>
            <a:stretch>
              <a:fillRect/>
            </a:stretch>
          </p:blipFill>
          <p:spPr>
            <a:xfrm>
              <a:off x="7642446" y="940900"/>
              <a:ext cx="1262085" cy="1315790"/>
            </a:xfrm>
            <a:prstGeom prst="rect">
              <a:avLst/>
            </a:prstGeom>
          </p:spPr>
        </p:pic>
      </p:grpSp>
      <p:sp>
        <p:nvSpPr>
          <p:cNvPr id="17" name="object 5">
            <a:extLst>
              <a:ext uri="{FF2B5EF4-FFF2-40B4-BE49-F238E27FC236}">
                <a16:creationId xmlns:a16="http://schemas.microsoft.com/office/drawing/2014/main" xmlns="" id="{8B26083B-7742-4EFE-AC04-C8F9C238B50E}"/>
              </a:ext>
            </a:extLst>
          </p:cNvPr>
          <p:cNvSpPr txBox="1"/>
          <p:nvPr/>
        </p:nvSpPr>
        <p:spPr>
          <a:xfrm>
            <a:off x="225364" y="6052314"/>
            <a:ext cx="17297400" cy="2993127"/>
          </a:xfrm>
          <a:prstGeom prst="rect">
            <a:avLst/>
          </a:prstGeom>
        </p:spPr>
        <p:txBody>
          <a:bodyPr vert="horz" wrap="square" lIns="0" tIns="12700" rIns="0" bIns="0" rtlCol="0">
            <a:spAutoFit/>
          </a:bodyPr>
          <a:lstStyle/>
          <a:p>
            <a:pPr marL="12700" algn="ctr">
              <a:spcBef>
                <a:spcPts val="100"/>
              </a:spcBef>
            </a:pPr>
            <a:r>
              <a:rPr sz="2400" b="1" spc="-5" dirty="0">
                <a:latin typeface="Comic Sans MS"/>
                <a:cs typeface="Comic Sans MS"/>
              </a:rPr>
              <a:t>Figura</a:t>
            </a:r>
            <a:r>
              <a:rPr sz="2400" b="1" spc="5" dirty="0">
                <a:latin typeface="Comic Sans MS"/>
                <a:cs typeface="Comic Sans MS"/>
              </a:rPr>
              <a:t> </a:t>
            </a:r>
            <a:r>
              <a:rPr sz="2400" b="1" spc="-5" dirty="0">
                <a:latin typeface="Comic Sans MS"/>
                <a:cs typeface="Comic Sans MS"/>
              </a:rPr>
              <a:t>2.</a:t>
            </a:r>
            <a:r>
              <a:rPr sz="2400" b="1" spc="5" dirty="0">
                <a:latin typeface="Comic Sans MS"/>
                <a:cs typeface="Comic Sans MS"/>
              </a:rPr>
              <a:t> </a:t>
            </a:r>
            <a:r>
              <a:rPr sz="2400" b="1" spc="-5" dirty="0">
                <a:latin typeface="Comic Sans MS"/>
                <a:cs typeface="Comic Sans MS"/>
              </a:rPr>
              <a:t>Tipos</a:t>
            </a:r>
            <a:r>
              <a:rPr sz="2400" b="1" spc="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err="1">
                <a:latin typeface="Comic Sans MS"/>
                <a:cs typeface="Comic Sans MS"/>
              </a:rPr>
              <a:t>generador</a:t>
            </a:r>
            <a:r>
              <a:rPr sz="2400" b="1" spc="10" dirty="0">
                <a:latin typeface="Comic Sans MS"/>
                <a:cs typeface="Comic Sans MS"/>
              </a:rPr>
              <a:t> </a:t>
            </a:r>
            <a:r>
              <a:rPr sz="2400" b="1" spc="-5" dirty="0" err="1">
                <a:latin typeface="Comic Sans MS"/>
                <a:cs typeface="Comic Sans MS"/>
              </a:rPr>
              <a:t>sincrónicos</a:t>
            </a:r>
            <a:endParaRPr lang="es-ES" sz="2400" b="1" spc="-5" dirty="0">
              <a:latin typeface="Comic Sans MS"/>
              <a:cs typeface="Comic Sans MS"/>
            </a:endParaRPr>
          </a:p>
          <a:p>
            <a:pPr marL="12700" algn="just">
              <a:spcBef>
                <a:spcPts val="100"/>
              </a:spcBef>
            </a:pPr>
            <a:endParaRPr lang="en-US" sz="2400" b="1" spc="-5" dirty="0">
              <a:latin typeface="Comic Sans MS"/>
              <a:cs typeface="Comic Sans MS"/>
            </a:endParaRPr>
          </a:p>
          <a:p>
            <a:pPr marL="12700" algn="just">
              <a:spcBef>
                <a:spcPts val="100"/>
              </a:spcBef>
            </a:pPr>
            <a:r>
              <a:rPr lang="es-MX" sz="2400" dirty="0">
                <a:latin typeface="Comic Sans MS" panose="030F0702030302020204" pitchFamily="66" charset="0"/>
              </a:rPr>
              <a:t>La mayoría de los rotores cilíndricos están hechos de acero macizo forjado. El número de polos suele ser de dos o cuatro. Los generadores, accionados por ruedas hidráulicas (turbinas hidráulicas), tienen rotor de polos salientes laminados con devanados de campo concentrados y un gran número de polos. Cualquiera que sea el tipo de motor primario o diseño de máquina, la </a:t>
            </a:r>
            <a:r>
              <a:rPr lang="es-MX" sz="2400">
                <a:latin typeface="Comic Sans MS" panose="030F0702030302020204" pitchFamily="66" charset="0"/>
              </a:rPr>
              <a:t>fuente de energía </a:t>
            </a:r>
            <a:r>
              <a:rPr lang="es-MX" sz="2400" dirty="0">
                <a:latin typeface="Comic Sans MS" panose="030F0702030302020204" pitchFamily="66" charset="0"/>
              </a:rPr>
              <a:t>utilizada para hacer girar el eje se mantiene a un nivel constante a través de un regulador de velocidad conocido como gobernador. La rotación del flujo de CC en el campo del generador reacciona con los devanados del estator y, debido al principio de inducción, se genera un tensión trifásica.</a:t>
            </a:r>
            <a:endParaRPr sz="2400" dirty="0">
              <a:latin typeface="Comic Sans MS"/>
              <a:cs typeface="Comic Sans MS"/>
            </a:endParaRPr>
          </a:p>
        </p:txBody>
      </p:sp>
    </p:spTree>
    <p:extLst>
      <p:ext uri="{BB962C8B-B14F-4D97-AF65-F5344CB8AC3E}">
        <p14:creationId xmlns:p14="http://schemas.microsoft.com/office/powerpoint/2010/main" xmlns="" val="3509232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54000" y="358586"/>
            <a:ext cx="17373600" cy="1667123"/>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Conexión</a:t>
            </a:r>
            <a:r>
              <a:rPr sz="2400" b="1" spc="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a:latin typeface="Comic Sans MS"/>
                <a:cs typeface="Comic Sans MS"/>
              </a:rPr>
              <a:t>generadores</a:t>
            </a:r>
            <a:r>
              <a:rPr sz="2400" b="1" spc="10" dirty="0">
                <a:latin typeface="Comic Sans MS"/>
                <a:cs typeface="Comic Sans MS"/>
              </a:rPr>
              <a:t> </a:t>
            </a:r>
            <a:r>
              <a:rPr sz="2400" b="1" spc="-5" dirty="0">
                <a:latin typeface="Comic Sans MS"/>
                <a:cs typeface="Comic Sans MS"/>
              </a:rPr>
              <a:t>a</a:t>
            </a:r>
            <a:r>
              <a:rPr sz="2400" b="1" spc="5" dirty="0">
                <a:latin typeface="Comic Sans MS"/>
                <a:cs typeface="Comic Sans MS"/>
              </a:rPr>
              <a:t> </a:t>
            </a:r>
            <a:r>
              <a:rPr sz="2400" b="1" spc="-5" dirty="0">
                <a:latin typeface="Comic Sans MS"/>
                <a:cs typeface="Comic Sans MS"/>
              </a:rPr>
              <a:t>un</a:t>
            </a:r>
            <a:r>
              <a:rPr sz="2400" b="1" spc="10" dirty="0">
                <a:latin typeface="Comic Sans MS"/>
                <a:cs typeface="Comic Sans MS"/>
              </a:rPr>
              <a:t> </a:t>
            </a:r>
            <a:r>
              <a:rPr sz="2400" b="1" spc="-5" dirty="0">
                <a:latin typeface="Comic Sans MS"/>
                <a:cs typeface="Comic Sans MS"/>
              </a:rPr>
              <a:t>sistema</a:t>
            </a:r>
            <a:r>
              <a:rPr sz="2400" b="1" spc="10"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err="1">
                <a:latin typeface="Comic Sans MS"/>
                <a:cs typeface="Comic Sans MS"/>
              </a:rPr>
              <a:t>potencia</a:t>
            </a:r>
            <a:r>
              <a:rPr sz="2400" b="1" spc="-5" dirty="0">
                <a:latin typeface="Comic Sans MS"/>
                <a:cs typeface="Comic Sans MS"/>
              </a:rPr>
              <a:t>.</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Existen</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métodos</a:t>
            </a:r>
            <a:r>
              <a:rPr lang="es-MX" sz="2400" dirty="0">
                <a:latin typeface="Comic Sans MS"/>
                <a:cs typeface="Comic Sans MS"/>
              </a:rPr>
              <a:t> </a:t>
            </a:r>
            <a:r>
              <a:rPr lang="es-MX" sz="2400" spc="-5" dirty="0">
                <a:latin typeface="Comic Sans MS"/>
                <a:cs typeface="Comic Sans MS"/>
              </a:rPr>
              <a:t>básicos</a:t>
            </a:r>
            <a:r>
              <a:rPr lang="es-MX" sz="2400" dirty="0">
                <a:latin typeface="Comic Sans MS"/>
                <a:cs typeface="Comic Sans MS"/>
              </a:rPr>
              <a:t> </a:t>
            </a:r>
            <a:r>
              <a:rPr lang="es-MX" sz="2400" spc="-5" dirty="0">
                <a:latin typeface="Comic Sans MS"/>
                <a:cs typeface="Comic Sans MS"/>
              </a:rPr>
              <a:t>principales</a:t>
            </a:r>
            <a:r>
              <a:rPr lang="es-MX" sz="2400" dirty="0">
                <a:latin typeface="Comic Sans MS"/>
                <a:cs typeface="Comic Sans MS"/>
              </a:rPr>
              <a:t> </a:t>
            </a:r>
            <a:r>
              <a:rPr lang="es-MX" sz="2400" spc="-5" dirty="0">
                <a:latin typeface="Comic Sans MS"/>
                <a:cs typeface="Comic Sans MS"/>
              </a:rPr>
              <a:t>usados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al industria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conectar</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 potencia.</a:t>
            </a:r>
            <a:r>
              <a:rPr lang="es-MX" sz="2400" spc="1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son</a:t>
            </a:r>
            <a:r>
              <a:rPr lang="es-MX" sz="2400" spc="5" dirty="0">
                <a:latin typeface="Comic Sans MS"/>
                <a:cs typeface="Comic Sans MS"/>
              </a:rPr>
              <a:t> </a:t>
            </a:r>
            <a:r>
              <a:rPr lang="es-MX" sz="2400" spc="-5" dirty="0">
                <a:latin typeface="Comic Sans MS"/>
                <a:cs typeface="Comic Sans MS"/>
              </a:rPr>
              <a:t>conexiones</a:t>
            </a:r>
            <a:r>
              <a:rPr lang="es-MX" sz="2400" spc="5" dirty="0">
                <a:latin typeface="Comic Sans MS"/>
                <a:cs typeface="Comic Sans MS"/>
              </a:rPr>
              <a:t> </a:t>
            </a:r>
            <a:r>
              <a:rPr lang="es-MX" sz="2400" spc="-5" dirty="0">
                <a:latin typeface="Comic Sans MS"/>
                <a:cs typeface="Comic Sans MS"/>
              </a:rPr>
              <a:t>directa</a:t>
            </a:r>
            <a:r>
              <a:rPr lang="es-MX" sz="2400" spc="5"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en unidad</a:t>
            </a:r>
            <a:r>
              <a:rPr lang="es-MX" sz="900" spc="-5" dirty="0">
                <a:latin typeface="Comic Sans MS"/>
                <a:cs typeface="Comic Sans MS"/>
              </a:rPr>
              <a:t>.</a:t>
            </a:r>
            <a:endParaRPr lang="es-MX" sz="900" dirty="0">
              <a:latin typeface="Comic Sans MS"/>
              <a:cs typeface="Comic Sans MS"/>
            </a:endParaRPr>
          </a:p>
          <a:p>
            <a:pPr marL="12700">
              <a:spcBef>
                <a:spcPts val="100"/>
              </a:spcBef>
            </a:pPr>
            <a:endParaRPr sz="900" dirty="0">
              <a:latin typeface="Comic Sans MS"/>
              <a:cs typeface="Comic Sans MS"/>
            </a:endParaRPr>
          </a:p>
        </p:txBody>
      </p:sp>
      <p:sp>
        <p:nvSpPr>
          <p:cNvPr id="11" name="object 11"/>
          <p:cNvSpPr txBox="1"/>
          <p:nvPr/>
        </p:nvSpPr>
        <p:spPr>
          <a:xfrm>
            <a:off x="2011314" y="2957498"/>
            <a:ext cx="2654397" cy="382156"/>
          </a:xfrm>
          <a:prstGeom prst="rect">
            <a:avLst/>
          </a:prstGeom>
        </p:spPr>
        <p:txBody>
          <a:bodyPr vert="horz" wrap="square" lIns="0" tIns="12700" rIns="0" bIns="0" rtlCol="0">
            <a:spAutoFit/>
          </a:bodyPr>
          <a:lstStyle/>
          <a:p>
            <a:pPr marL="12700" algn="ctr">
              <a:spcBef>
                <a:spcPts val="100"/>
              </a:spcBef>
            </a:pPr>
            <a:r>
              <a:rPr sz="2400" b="1" spc="-5" dirty="0">
                <a:latin typeface="Comic Sans MS"/>
                <a:cs typeface="Comic Sans MS"/>
              </a:rPr>
              <a:t>Figura</a:t>
            </a:r>
            <a:r>
              <a:rPr sz="2400" b="1" spc="-55" dirty="0">
                <a:latin typeface="Comic Sans MS"/>
                <a:cs typeface="Comic Sans MS"/>
              </a:rPr>
              <a:t> </a:t>
            </a:r>
            <a:r>
              <a:rPr sz="2400" b="1" spc="-5" dirty="0">
                <a:latin typeface="Comic Sans MS"/>
                <a:cs typeface="Comic Sans MS"/>
              </a:rPr>
              <a:t>3</a:t>
            </a:r>
            <a:endParaRPr sz="2400" b="1" dirty="0">
              <a:latin typeface="Comic Sans MS"/>
              <a:cs typeface="Comic Sans MS"/>
            </a:endParaRPr>
          </a:p>
        </p:txBody>
      </p:sp>
      <p:sp>
        <p:nvSpPr>
          <p:cNvPr id="12" name="object 12"/>
          <p:cNvSpPr txBox="1"/>
          <p:nvPr/>
        </p:nvSpPr>
        <p:spPr>
          <a:xfrm>
            <a:off x="254000" y="5249822"/>
            <a:ext cx="17373600" cy="4619341"/>
          </a:xfrm>
          <a:prstGeom prst="rect">
            <a:avLst/>
          </a:prstGeom>
        </p:spPr>
        <p:txBody>
          <a:bodyPr vert="horz" wrap="square" lIns="0" tIns="12065" rIns="0" bIns="0" rtlCol="0">
            <a:spAutoFit/>
          </a:bodyPr>
          <a:lstStyle/>
          <a:p>
            <a:pPr marL="12700" marR="5080" algn="just">
              <a:spcBef>
                <a:spcPts val="95"/>
              </a:spcBef>
            </a:pPr>
            <a:r>
              <a:rPr sz="2400" b="1" spc="-5" dirty="0">
                <a:latin typeface="Comic Sans MS" panose="030F0702030302020204" pitchFamily="66" charset="0"/>
                <a:cs typeface="Comic Sans MS"/>
              </a:rPr>
              <a:t>Conexión directa:</a:t>
            </a:r>
            <a:r>
              <a:rPr sz="2400" b="1" dirty="0">
                <a:latin typeface="Comic Sans MS" panose="030F0702030302020204" pitchFamily="66" charset="0"/>
                <a:cs typeface="Comic Sans MS"/>
              </a:rPr>
              <a:t> </a:t>
            </a:r>
            <a:r>
              <a:rPr lang="es-MX" sz="2400" dirty="0">
                <a:latin typeface="Comic Sans MS" panose="030F0702030302020204" pitchFamily="66" charset="0"/>
              </a:rPr>
              <a:t>La Fig. 3a muestra el diagrama unifilar para una conexión directa de un generador al sistema de potencia. El generador está conectado a su bus de carga sin pasar por una transformación de tensión y suministra energía directamente a la carga. Este tipo de conexión es un método anterior utilizado cuando los generadores eran de tamaño pequeño. Todavía se utiliza hoy en día para conectar máquinas más pequeñas, especialmente en cogeneración industrial, a sistemas de distribución de instalaciones. </a:t>
            </a:r>
            <a:endParaRPr lang="es-AR" sz="2400" spc="-5" dirty="0">
              <a:latin typeface="Comic Sans MS" panose="030F0702030302020204" pitchFamily="66" charset="0"/>
              <a:cs typeface="Comic Sans MS"/>
            </a:endParaRPr>
          </a:p>
          <a:p>
            <a:pPr marL="12700" marR="5080" algn="just">
              <a:spcBef>
                <a:spcPts val="95"/>
              </a:spcBef>
            </a:pPr>
            <a:r>
              <a:rPr lang="es-MX" sz="2400" b="1" spc="-5" dirty="0">
                <a:latin typeface="Comic Sans MS"/>
                <a:cs typeface="Comic Sans MS"/>
              </a:rPr>
              <a:t>Conexión</a:t>
            </a:r>
            <a:r>
              <a:rPr lang="es-MX" sz="2400" b="1" spc="204" dirty="0">
                <a:latin typeface="Comic Sans MS"/>
                <a:cs typeface="Comic Sans MS"/>
              </a:rPr>
              <a:t> </a:t>
            </a:r>
            <a:r>
              <a:rPr lang="es-MX" sz="2400" b="1" spc="-5" dirty="0">
                <a:latin typeface="Comic Sans MS"/>
                <a:cs typeface="Comic Sans MS"/>
              </a:rPr>
              <a:t>en unidad:</a:t>
            </a:r>
            <a:r>
              <a:rPr lang="es-MX" sz="2400" b="1" spc="-5" dirty="0">
                <a:latin typeface="Comic Sans MS" panose="030F0702030302020204" pitchFamily="66" charset="0"/>
                <a:cs typeface="Comic Sans MS"/>
              </a:rPr>
              <a:t>	</a:t>
            </a:r>
            <a:r>
              <a:rPr lang="es-MX" sz="2400" dirty="0">
                <a:latin typeface="Comic Sans MS" panose="030F0702030302020204" pitchFamily="66" charset="0"/>
              </a:rPr>
              <a:t> La </a:t>
            </a:r>
            <a:r>
              <a:rPr lang="es-MX" sz="2400" dirty="0" smtClean="0">
                <a:latin typeface="Comic Sans MS" panose="030F0702030302020204" pitchFamily="66" charset="0"/>
              </a:rPr>
              <a:t>Fig. 3b </a:t>
            </a:r>
            <a:r>
              <a:rPr lang="es-MX" sz="2400" dirty="0">
                <a:latin typeface="Comic Sans MS" panose="030F0702030302020204" pitchFamily="66" charset="0"/>
              </a:rPr>
              <a:t>muestra el diagrama unifilar para la conexión de una unidad de un generador al sistema de potencia a través de un transformador elevador dedicado. La carga del generador auxiliar se suministra desde un transformador reductor conectado a los terminales del generador. La mayoría de los generadores grandes se conectan al sistema de potencia de esta manera mediante una conexión de transformador principal elevador, estrella-triángulo. Al conectar el generador a un sistema en triángulo, la corriente de falla a tierra se puede reducir drásticamente utilizando una conexión a tierra de alta impedancia. Las prácticas básicas de conexión a tierra se abordan más adelante en este capítulo y nuevamente con más detalle en el Capítulo 2.2.</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4.</a:t>
            </a:r>
            <a:endParaRPr lang="es-MX" sz="2400" dirty="0">
              <a:latin typeface="Comic Sans MS" panose="030F0702030302020204" pitchFamily="66" charset="0"/>
              <a:cs typeface="Comic Sans MS"/>
            </a:endParaRPr>
          </a:p>
          <a:p>
            <a:pPr marL="12700" marR="5080" algn="just">
              <a:lnSpc>
                <a:spcPct val="116199"/>
              </a:lnSpc>
              <a:spcBef>
                <a:spcPts val="95"/>
              </a:spcBef>
            </a:pPr>
            <a:endParaRPr sz="900" dirty="0">
              <a:latin typeface="Comic Sans MS"/>
              <a:cs typeface="Comic Sans MS"/>
            </a:endParaRPr>
          </a:p>
        </p:txBody>
      </p:sp>
      <p:grpSp>
        <p:nvGrpSpPr>
          <p:cNvPr id="26" name="Grupo 25">
            <a:extLst>
              <a:ext uri="{FF2B5EF4-FFF2-40B4-BE49-F238E27FC236}">
                <a16:creationId xmlns:a16="http://schemas.microsoft.com/office/drawing/2014/main" xmlns="" id="{E17738B0-790F-4747-A33B-AF2A2D752C5E}"/>
              </a:ext>
            </a:extLst>
          </p:cNvPr>
          <p:cNvGrpSpPr/>
          <p:nvPr/>
        </p:nvGrpSpPr>
        <p:grpSpPr>
          <a:xfrm>
            <a:off x="5498008" y="1528739"/>
            <a:ext cx="7729071" cy="3237578"/>
            <a:chOff x="7138423" y="2854571"/>
            <a:chExt cx="2525011" cy="1071215"/>
          </a:xfrm>
        </p:grpSpPr>
        <p:pic>
          <p:nvPicPr>
            <p:cNvPr id="9" name="object 9"/>
            <p:cNvPicPr/>
            <p:nvPr/>
          </p:nvPicPr>
          <p:blipFill>
            <a:blip r:embed="rId2" cstate="print"/>
            <a:stretch>
              <a:fillRect/>
            </a:stretch>
          </p:blipFill>
          <p:spPr>
            <a:xfrm>
              <a:off x="7138423" y="2881944"/>
              <a:ext cx="1429669" cy="1043842"/>
            </a:xfrm>
            <a:prstGeom prst="rect">
              <a:avLst/>
            </a:prstGeom>
          </p:spPr>
        </p:pic>
        <p:pic>
          <p:nvPicPr>
            <p:cNvPr id="21" name="object 21"/>
            <p:cNvPicPr/>
            <p:nvPr/>
          </p:nvPicPr>
          <p:blipFill>
            <a:blip r:embed="rId3" cstate="print"/>
            <a:stretch>
              <a:fillRect/>
            </a:stretch>
          </p:blipFill>
          <p:spPr>
            <a:xfrm>
              <a:off x="8974535" y="2854571"/>
              <a:ext cx="688899" cy="1057479"/>
            </a:xfrm>
            <a:prstGeom prst="rect">
              <a:avLst/>
            </a:prstGeom>
          </p:spPr>
        </p:pic>
      </p:gr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2</a:t>
            </a:r>
          </a:p>
        </p:txBody>
      </p:sp>
      <p:sp>
        <p:nvSpPr>
          <p:cNvPr id="13" name="12 Rectángulo"/>
          <p:cNvSpPr/>
          <p:nvPr/>
        </p:nvSpPr>
        <p:spPr>
          <a:xfrm>
            <a:off x="5440338" y="4886324"/>
            <a:ext cx="3326552" cy="369332"/>
          </a:xfrm>
          <a:prstGeom prst="rect">
            <a:avLst/>
          </a:prstGeom>
        </p:spPr>
        <p:txBody>
          <a:bodyPr wrap="none">
            <a:spAutoFit/>
          </a:bodyPr>
          <a:lstStyle/>
          <a:p>
            <a:r>
              <a:rPr lang="es-AR" b="1" dirty="0">
                <a:latin typeface="Comic Sans MS" pitchFamily="66" charset="0"/>
              </a:rPr>
              <a:t>a) Directamente Conectada </a:t>
            </a:r>
          </a:p>
        </p:txBody>
      </p:sp>
      <p:sp>
        <p:nvSpPr>
          <p:cNvPr id="14" name="13 Rectángulo"/>
          <p:cNvSpPr/>
          <p:nvPr/>
        </p:nvSpPr>
        <p:spPr>
          <a:xfrm>
            <a:off x="11155378" y="4886324"/>
            <a:ext cx="2844048" cy="369332"/>
          </a:xfrm>
          <a:prstGeom prst="rect">
            <a:avLst/>
          </a:prstGeom>
        </p:spPr>
        <p:txBody>
          <a:bodyPr wrap="none">
            <a:spAutoFit/>
          </a:bodyPr>
          <a:lstStyle/>
          <a:p>
            <a:r>
              <a:rPr lang="es-AR" b="1" dirty="0">
                <a:latin typeface="Comic Sans MS" pitchFamily="66" charset="0"/>
              </a:rPr>
              <a:t>b) Conectada en Unidad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30200" y="228600"/>
            <a:ext cx="10610864" cy="9666749"/>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Modelo</a:t>
            </a:r>
            <a:r>
              <a:rPr sz="2400" b="1" spc="10" dirty="0">
                <a:latin typeface="Comic Sans MS"/>
                <a:cs typeface="Comic Sans MS"/>
              </a:rPr>
              <a:t> </a:t>
            </a:r>
            <a:r>
              <a:rPr sz="2400" b="1" spc="-5" dirty="0">
                <a:latin typeface="Comic Sans MS" panose="030F0702030302020204" pitchFamily="66" charset="0"/>
                <a:cs typeface="Comic Sans MS"/>
              </a:rPr>
              <a:t>de</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corto</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circuito</a:t>
            </a:r>
            <a:r>
              <a:rPr sz="2400" b="1" spc="15" dirty="0">
                <a:latin typeface="Comic Sans MS" panose="030F0702030302020204" pitchFamily="66" charset="0"/>
                <a:cs typeface="Comic Sans MS"/>
              </a:rPr>
              <a:t> </a:t>
            </a:r>
            <a:r>
              <a:rPr sz="2400" b="1" spc="-5" dirty="0">
                <a:latin typeface="Comic Sans MS" panose="030F0702030302020204" pitchFamily="66" charset="0"/>
                <a:cs typeface="Comic Sans MS"/>
              </a:rPr>
              <a:t>del</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generador</a:t>
            </a:r>
            <a:r>
              <a:rPr sz="2400" b="1" spc="10" dirty="0">
                <a:latin typeface="Comic Sans MS" panose="030F0702030302020204" pitchFamily="66" charset="0"/>
                <a:cs typeface="Comic Sans MS"/>
              </a:rPr>
              <a:t> </a:t>
            </a:r>
            <a:r>
              <a:rPr sz="2400" b="1" spc="-5" dirty="0" err="1">
                <a:latin typeface="Comic Sans MS" panose="030F0702030302020204" pitchFamily="66" charset="0"/>
                <a:cs typeface="Comic Sans MS"/>
              </a:rPr>
              <a:t>sincrónico</a:t>
            </a:r>
            <a:r>
              <a:rPr sz="2400" b="1" spc="-5" dirty="0">
                <a:latin typeface="Comic Sans MS" panose="030F0702030302020204" pitchFamily="66" charset="0"/>
                <a:cs typeface="Comic Sans MS"/>
              </a:rPr>
              <a:t>.</a:t>
            </a:r>
            <a:endParaRPr lang="en-US" sz="2400" b="1" spc="-5" dirty="0">
              <a:latin typeface="Comic Sans MS" panose="030F0702030302020204" pitchFamily="66" charset="0"/>
              <a:cs typeface="Comic Sans MS"/>
            </a:endParaRPr>
          </a:p>
          <a:p>
            <a:pPr marL="12700" marR="5080" algn="just">
              <a:spcBef>
                <a:spcPts val="100"/>
              </a:spcBef>
            </a:pP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circuito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eléctrico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equivalente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 sincrónico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interna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serie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 impedancia.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componente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resistencia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impedancia del generador es pequeña comparada con la reactancia y es usualmente despreciada para cálculos de corriente de falla.</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La </a:t>
            </a:r>
            <a:r>
              <a:rPr lang="es-MX" sz="2400" b="1" spc="-5" dirty="0" smtClean="0">
                <a:latin typeface="Comic Sans MS" panose="030F0702030302020204" pitchFamily="66" charset="0"/>
                <a:cs typeface="Comic Sans MS"/>
              </a:rPr>
              <a:t>Fig. 4</a:t>
            </a:r>
            <a:r>
              <a:rPr lang="es-MX" sz="2400" spc="-5" dirty="0" smtClean="0">
                <a:latin typeface="Comic Sans MS" panose="030F0702030302020204" pitchFamily="66" charset="0"/>
                <a:cs typeface="Comic Sans MS"/>
              </a:rPr>
              <a:t> </a:t>
            </a:r>
            <a:r>
              <a:rPr lang="es-MX" sz="2400" spc="-5" dirty="0">
                <a:latin typeface="Comic Sans MS" panose="030F0702030302020204" pitchFamily="66" charset="0"/>
                <a:cs typeface="Comic Sans MS"/>
              </a:rPr>
              <a:t>muestra la representación de componentes simétricas de un generador.</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El análisis 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componentes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simétricas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herramienta matemática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importante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calcular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 tensiones del generador bajo condiciones de desbalance. Las referencias 1 y 2 proporcionan buena información de este tema.</a:t>
            </a:r>
          </a:p>
          <a:p>
            <a:pPr marL="12700" marR="5080" algn="just">
              <a:spcBef>
                <a:spcPts val="100"/>
              </a:spcBef>
            </a:pPr>
            <a:endParaRPr lang="es-MX" sz="2400" spc="-5" dirty="0">
              <a:latin typeface="Comic Sans MS" panose="030F0702030302020204" pitchFamily="66" charset="0"/>
              <a:cs typeface="Comic Sans MS"/>
            </a:endParaRPr>
          </a:p>
          <a:p>
            <a:pPr marL="12700" algn="just">
              <a:spcBef>
                <a:spcPts val="100"/>
              </a:spcBef>
              <a:tabLst>
                <a:tab pos="697230" algn="l"/>
                <a:tab pos="1257935" algn="l"/>
                <a:tab pos="1666875" algn="l"/>
                <a:tab pos="1939289" algn="l"/>
                <a:tab pos="2303145" algn="l"/>
                <a:tab pos="2660650" algn="l"/>
              </a:tabLst>
            </a:pPr>
            <a:r>
              <a:rPr lang="es-MX" sz="2400" b="1" spc="-5" dirty="0">
                <a:latin typeface="Comic Sans MS" panose="030F0702030302020204" pitchFamily="66" charset="0"/>
                <a:cs typeface="Comic Sans MS"/>
              </a:rPr>
              <a:t>Secuencia	positiva (X</a:t>
            </a:r>
            <a:r>
              <a:rPr lang="es-MX" sz="2400" b="1" spc="-15" dirty="0">
                <a:latin typeface="Comic Sans MS" panose="030F0702030302020204" pitchFamily="66" charset="0"/>
                <a:cs typeface="Comic Sans MS"/>
              </a:rPr>
              <a:t> </a:t>
            </a:r>
            <a:r>
              <a:rPr lang="es-MX" sz="2400" b="1" spc="-5" dirty="0">
                <a:latin typeface="Comic Sans MS" panose="030F0702030302020204" pitchFamily="66" charset="0"/>
                <a:cs typeface="Comic Sans MS"/>
              </a:rPr>
              <a:t>):	</a:t>
            </a:r>
          </a:p>
          <a:p>
            <a:pPr marL="12700" algn="just">
              <a:spcBef>
                <a:spcPts val="100"/>
              </a:spcBef>
              <a:tabLst>
                <a:tab pos="697230" algn="l"/>
                <a:tab pos="1257935" algn="l"/>
                <a:tab pos="1666875" algn="l"/>
                <a:tab pos="1939289" algn="l"/>
                <a:tab pos="2303145" algn="l"/>
                <a:tab pos="2660650" algn="l"/>
              </a:tabLst>
            </a:pPr>
            <a:r>
              <a:rPr lang="es-MX" sz="2400" dirty="0">
                <a:latin typeface="Comic Sans MS" panose="030F0702030302020204" pitchFamily="66" charset="0"/>
              </a:rPr>
              <a:t>Se utilizan tres valores diferentes de reactancia de secuencia positiva. En el circuito equivalente de secuencia positiva, </a:t>
            </a:r>
            <a:r>
              <a:rPr lang="es-MX" sz="2400" dirty="0" err="1">
                <a:latin typeface="Comic Sans MS" panose="030F0702030302020204" pitchFamily="66" charset="0"/>
              </a:rPr>
              <a:t>Xd</a:t>
            </a:r>
            <a:r>
              <a:rPr lang="es-MX" sz="2400" dirty="0">
                <a:latin typeface="Comic Sans MS" panose="030F0702030302020204" pitchFamily="66" charset="0"/>
              </a:rPr>
              <a:t>″ indica la reactancia </a:t>
            </a:r>
            <a:r>
              <a:rPr lang="es-MX" sz="2400" dirty="0" err="1">
                <a:latin typeface="Comic Sans MS" panose="030F0702030302020204" pitchFamily="66" charset="0"/>
              </a:rPr>
              <a:t>subtransitoria</a:t>
            </a:r>
            <a:r>
              <a:rPr lang="es-MX" sz="2400" dirty="0">
                <a:latin typeface="Comic Sans MS" panose="030F0702030302020204" pitchFamily="66" charset="0"/>
              </a:rPr>
              <a:t>, </a:t>
            </a:r>
            <a:r>
              <a:rPr lang="es-MX" sz="2400" dirty="0" err="1">
                <a:latin typeface="Comic Sans MS" panose="030F0702030302020204" pitchFamily="66" charset="0"/>
              </a:rPr>
              <a:t>Xd</a:t>
            </a:r>
            <a:r>
              <a:rPr lang="es-MX" sz="2400" dirty="0">
                <a:latin typeface="Comic Sans MS" panose="030F0702030302020204" pitchFamily="66" charset="0"/>
              </a:rPr>
              <a:t>′ la reactancia transitoria, y </a:t>
            </a:r>
            <a:r>
              <a:rPr lang="es-MX" sz="2400" dirty="0" err="1">
                <a:latin typeface="Comic Sans MS" panose="030F0702030302020204" pitchFamily="66" charset="0"/>
              </a:rPr>
              <a:t>Xd</a:t>
            </a:r>
            <a:r>
              <a:rPr lang="es-MX" sz="2400" dirty="0">
                <a:latin typeface="Comic Sans MS" panose="030F0702030302020204" pitchFamily="66" charset="0"/>
              </a:rPr>
              <a:t> la reactancia del generador de eje directo. Todos estos valores del eje directo son necesarios para calcular el valor de la corriente de cortocircuito en diferentes momentos después del cortocircuito. ocurre. Los proporciona el fabricante del generador como parte de los datos de la hoja de prueba del generador. Dado que el valor de reactancia </a:t>
            </a:r>
            <a:r>
              <a:rPr lang="es-MX" sz="2400" dirty="0" err="1">
                <a:latin typeface="Comic Sans MS" panose="030F0702030302020204" pitchFamily="66" charset="0"/>
              </a:rPr>
              <a:t>subtransitoria</a:t>
            </a:r>
            <a:r>
              <a:rPr lang="es-MX" sz="2400" dirty="0">
                <a:latin typeface="Comic Sans MS" panose="030F0702030302020204" pitchFamily="66" charset="0"/>
              </a:rPr>
              <a:t> proporciona el valor de corriente inicial más alto, generalmente se usa en cálculos de cortocircuito del sistema para aplicaciones de relés. El valor de la reactancia transitoria se utiliza para considerar la estabilidad. Los cálculos del rendimiento de cortocircuito y de las corrientes de falla son función de las características, el tiempo y las condiciones de carga del generador (estator y campo) inmediatamente antes. </a:t>
            </a:r>
            <a:endParaRPr sz="2400" dirty="0">
              <a:latin typeface="Comic Sans MS" panose="030F0702030302020204" pitchFamily="66" charset="0"/>
              <a:cs typeface="Comic Sans MS"/>
            </a:endParaRPr>
          </a:p>
        </p:txBody>
      </p:sp>
      <p:sp>
        <p:nvSpPr>
          <p:cNvPr id="18" name="object 18"/>
          <p:cNvSpPr txBox="1"/>
          <p:nvPr/>
        </p:nvSpPr>
        <p:spPr>
          <a:xfrm>
            <a:off x="10796082" y="5394313"/>
            <a:ext cx="72390" cy="105157"/>
          </a:xfrm>
          <a:prstGeom prst="rect">
            <a:avLst/>
          </a:prstGeom>
        </p:spPr>
        <p:txBody>
          <a:bodyPr vert="horz" wrap="square" lIns="0" tIns="12700" rIns="0" bIns="0" rtlCol="0">
            <a:spAutoFit/>
          </a:bodyPr>
          <a:lstStyle/>
          <a:p>
            <a:pPr marL="12700">
              <a:spcBef>
                <a:spcPts val="100"/>
              </a:spcBef>
            </a:pPr>
            <a:r>
              <a:rPr sz="600" b="1" spc="-5" dirty="0">
                <a:latin typeface="Comic Sans MS"/>
                <a:cs typeface="Comic Sans MS"/>
              </a:rPr>
              <a:t>1</a:t>
            </a:r>
            <a:endParaRPr sz="600">
              <a:latin typeface="Comic Sans MS"/>
              <a:cs typeface="Comic Sans MS"/>
            </a:endParaRPr>
          </a:p>
        </p:txBody>
      </p:sp>
      <p:pic>
        <p:nvPicPr>
          <p:cNvPr id="6" name="Picture 2"/>
          <p:cNvPicPr>
            <a:picLocks noChangeAspect="1" noChangeArrowheads="1"/>
          </p:cNvPicPr>
          <p:nvPr/>
        </p:nvPicPr>
        <p:blipFill>
          <a:blip r:embed="rId2"/>
          <a:srcRect/>
          <a:stretch>
            <a:fillRect/>
          </a:stretch>
        </p:blipFill>
        <p:spPr bwMode="auto">
          <a:xfrm>
            <a:off x="10941064" y="314292"/>
            <a:ext cx="6572296" cy="9215502"/>
          </a:xfrm>
          <a:prstGeom prst="rect">
            <a:avLst/>
          </a:prstGeom>
          <a:noFill/>
          <a:ln w="9525">
            <a:noFill/>
            <a:miter lim="800000"/>
            <a:headEnd/>
            <a:tailEnd/>
          </a:ln>
          <a:effectLst/>
        </p:spPr>
      </p:pic>
      <p:sp>
        <p:nvSpPr>
          <p:cNvPr id="7" name="6 Rectángulo"/>
          <p:cNvSpPr/>
          <p:nvPr/>
        </p:nvSpPr>
        <p:spPr>
          <a:xfrm>
            <a:off x="11155378" y="9458356"/>
            <a:ext cx="5915402" cy="369332"/>
          </a:xfrm>
          <a:prstGeom prst="rect">
            <a:avLst/>
          </a:prstGeom>
        </p:spPr>
        <p:txBody>
          <a:bodyPr wrap="none">
            <a:spAutoFit/>
          </a:bodyPr>
          <a:lstStyle/>
          <a:p>
            <a:r>
              <a:rPr lang="es-AR" b="1" dirty="0">
                <a:latin typeface="Comic Sans MS" pitchFamily="66" charset="0"/>
              </a:rPr>
              <a:t>Fig. 4. Representación de componentes simétricas</a:t>
            </a:r>
          </a:p>
        </p:txBody>
      </p:sp>
    </p:spTree>
    <p:extLst>
      <p:ext uri="{BB962C8B-B14F-4D97-AF65-F5344CB8AC3E}">
        <p14:creationId xmlns:p14="http://schemas.microsoft.com/office/powerpoint/2010/main" xmlns="" val="2556937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30200" y="228600"/>
            <a:ext cx="10610864" cy="9615453"/>
          </a:xfrm>
          <a:prstGeom prst="rect">
            <a:avLst/>
          </a:prstGeom>
        </p:spPr>
        <p:txBody>
          <a:bodyPr vert="horz" wrap="square" lIns="0" tIns="12700" rIns="0" bIns="0" rtlCol="0">
            <a:spAutoFit/>
          </a:bodyPr>
          <a:lstStyle/>
          <a:p>
            <a:pPr marL="12700" algn="just">
              <a:spcBef>
                <a:spcPts val="100"/>
              </a:spcBef>
            </a:pPr>
            <a:r>
              <a:rPr lang="es-MX" sz="2400" dirty="0">
                <a:latin typeface="Comic Sans MS" panose="030F0702030302020204" pitchFamily="66" charset="0"/>
              </a:rPr>
              <a:t>El circuito eléctrico equivalente de un generador síncrono es un tensión interno en serie con la impedancia. Para el cálculo de la corriente de falla, el componente de resistencia de la impedancia del generador es pequeño en comparación con la reactancia y generalmente se desprecia. La </a:t>
            </a:r>
            <a:r>
              <a:rPr lang="es-MX" sz="2400" b="1" dirty="0" smtClean="0">
                <a:latin typeface="Comic Sans MS" panose="030F0702030302020204" pitchFamily="66" charset="0"/>
              </a:rPr>
              <a:t>Fig. 4 </a:t>
            </a:r>
            <a:r>
              <a:rPr lang="es-MX" sz="2400" dirty="0">
                <a:latin typeface="Comic Sans MS" panose="030F0702030302020204" pitchFamily="66" charset="0"/>
              </a:rPr>
              <a:t>muestra la representación del componente simétrico de un generador. El análisis de componentes simétricas es una herramienta matemática importante para calcular corrientes y tensiones del generador en condiciones de desequilibrio. Las referencias [1] y [2] proporcionan buena información básica sobre este tema. la culpa. El rendimiento del sistema de excitación y Las características dictan la capacidad del generador para proporcionar corriente de falla durante esta condición. El sistema de excitación también intentará mantener la tensión lo más alto posible mediante el forzado de campo, lo que provocará tensiones terminales más altos. El generador generalmente funciona en condiciones de saturación. Para calcular la corriente de falla, se utiliza la reactancia saturada con el generador funcionando inicialmente sin carga y a tensión nominal. Durante el funcionamiento normal del generador a un tensión cercano al nominal, los valores de reactancia durante una falla idealmente se encuentran en algún lugar entre los valores saturados e insaturados. Los valores exactos dependen de las condiciones específicas previas a la falla y del nivel de saturación. Por lo tanto, se sugiere utilizar valores saturados para calcular la corriente de falla [3]. Otras condiciones de funcionamiento previas a la falla pueden ser motivos para ajustar estos valores sugeridos para un caso específico. Los valores de reactancia saturada son más bajos y, por lo tanto, proporcionan una corriente de falla calculada más alta y más conservadora.</a:t>
            </a:r>
            <a:endParaRPr sz="2400" dirty="0">
              <a:latin typeface="Comic Sans MS" panose="030F0702030302020204" pitchFamily="66" charset="0"/>
              <a:cs typeface="Comic Sans MS"/>
            </a:endParaRPr>
          </a:p>
        </p:txBody>
      </p:sp>
      <p:sp>
        <p:nvSpPr>
          <p:cNvPr id="18" name="object 18"/>
          <p:cNvSpPr txBox="1"/>
          <p:nvPr/>
        </p:nvSpPr>
        <p:spPr>
          <a:xfrm>
            <a:off x="10796082" y="5394313"/>
            <a:ext cx="72390" cy="105157"/>
          </a:xfrm>
          <a:prstGeom prst="rect">
            <a:avLst/>
          </a:prstGeom>
        </p:spPr>
        <p:txBody>
          <a:bodyPr vert="horz" wrap="square" lIns="0" tIns="12700" rIns="0" bIns="0" rtlCol="0">
            <a:spAutoFit/>
          </a:bodyPr>
          <a:lstStyle/>
          <a:p>
            <a:pPr marL="12700">
              <a:spcBef>
                <a:spcPts val="100"/>
              </a:spcBef>
            </a:pPr>
            <a:r>
              <a:rPr sz="600" b="1" spc="-5" dirty="0">
                <a:latin typeface="Comic Sans MS"/>
                <a:cs typeface="Comic Sans MS"/>
              </a:rPr>
              <a:t>1</a:t>
            </a:r>
            <a:endParaRPr sz="600">
              <a:latin typeface="Comic Sans MS"/>
              <a:cs typeface="Comic Sans MS"/>
            </a:endParaRPr>
          </a:p>
        </p:txBody>
      </p:sp>
      <p:pic>
        <p:nvPicPr>
          <p:cNvPr id="6" name="Picture 2"/>
          <p:cNvPicPr>
            <a:picLocks noChangeAspect="1" noChangeArrowheads="1"/>
          </p:cNvPicPr>
          <p:nvPr/>
        </p:nvPicPr>
        <p:blipFill>
          <a:blip r:embed="rId2"/>
          <a:srcRect/>
          <a:stretch>
            <a:fillRect/>
          </a:stretch>
        </p:blipFill>
        <p:spPr bwMode="auto">
          <a:xfrm>
            <a:off x="10941064" y="314292"/>
            <a:ext cx="6572296" cy="9215502"/>
          </a:xfrm>
          <a:prstGeom prst="rect">
            <a:avLst/>
          </a:prstGeom>
          <a:noFill/>
          <a:ln w="9525">
            <a:noFill/>
            <a:miter lim="800000"/>
            <a:headEnd/>
            <a:tailEnd/>
          </a:ln>
          <a:effectLst/>
        </p:spPr>
      </p:pic>
      <p:sp>
        <p:nvSpPr>
          <p:cNvPr id="7" name="6 Rectángulo"/>
          <p:cNvSpPr/>
          <p:nvPr/>
        </p:nvSpPr>
        <p:spPr>
          <a:xfrm>
            <a:off x="11155378" y="9458356"/>
            <a:ext cx="5915402" cy="369332"/>
          </a:xfrm>
          <a:prstGeom prst="rect">
            <a:avLst/>
          </a:prstGeom>
        </p:spPr>
        <p:txBody>
          <a:bodyPr wrap="none">
            <a:spAutoFit/>
          </a:bodyPr>
          <a:lstStyle/>
          <a:p>
            <a:r>
              <a:rPr lang="es-AR" b="1" dirty="0">
                <a:latin typeface="Comic Sans MS" pitchFamily="66" charset="0"/>
              </a:rPr>
              <a:t>Fig. 4. Representación de componentes simétricas</a:t>
            </a:r>
          </a:p>
        </p:txBody>
      </p:sp>
    </p:spTree>
    <p:extLst>
      <p:ext uri="{BB962C8B-B14F-4D97-AF65-F5344CB8AC3E}">
        <p14:creationId xmlns:p14="http://schemas.microsoft.com/office/powerpoint/2010/main" xmlns="" val="321655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30200" y="228600"/>
            <a:ext cx="10325112" cy="7794441"/>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panose="030F0702030302020204" pitchFamily="66" charset="0"/>
                <a:cs typeface="Comic Sans MS"/>
              </a:rPr>
              <a:t>Secuencia</a:t>
            </a:r>
            <a:r>
              <a:rPr lang="es-MX" sz="2400" b="1" spc="340" dirty="0">
                <a:latin typeface="Comic Sans MS" panose="030F0702030302020204" pitchFamily="66" charset="0"/>
                <a:cs typeface="Comic Sans MS"/>
              </a:rPr>
              <a:t> </a:t>
            </a:r>
            <a:r>
              <a:rPr lang="es-MX" sz="2400" b="1" spc="-5" dirty="0">
                <a:latin typeface="Comic Sans MS" panose="030F0702030302020204" pitchFamily="66" charset="0"/>
                <a:cs typeface="Comic Sans MS"/>
              </a:rPr>
              <a:t>negativa</a:t>
            </a:r>
            <a:r>
              <a:rPr lang="es-MX" sz="2400" b="1" spc="340" dirty="0">
                <a:latin typeface="Comic Sans MS" panose="030F0702030302020204" pitchFamily="66" charset="0"/>
                <a:cs typeface="Comic Sans MS"/>
              </a:rPr>
              <a:t> </a:t>
            </a:r>
            <a:r>
              <a:rPr lang="es-MX" sz="2400" b="1" dirty="0">
                <a:latin typeface="Comic Sans MS" panose="030F0702030302020204" pitchFamily="66" charset="0"/>
                <a:cs typeface="Comic Sans MS"/>
              </a:rPr>
              <a:t>(X</a:t>
            </a:r>
            <a:r>
              <a:rPr lang="es-MX" sz="2400" b="1" baseline="-13888" dirty="0">
                <a:latin typeface="Comic Sans MS" panose="030F0702030302020204" pitchFamily="66" charset="0"/>
                <a:cs typeface="Comic Sans MS"/>
              </a:rPr>
              <a:t>2</a:t>
            </a:r>
            <a:r>
              <a:rPr lang="es-MX" sz="2400" b="1" dirty="0">
                <a:latin typeface="Comic Sans MS" panose="030F0702030302020204" pitchFamily="66" charset="0"/>
                <a:cs typeface="Comic Sans MS"/>
              </a:rPr>
              <a:t>): </a:t>
            </a:r>
            <a:r>
              <a:rPr lang="es-MX" sz="2400" dirty="0">
                <a:latin typeface="Comic Sans MS" panose="030F0702030302020204" pitchFamily="66" charset="0"/>
              </a:rPr>
              <a:t>El flujo de corriente de secuencia negativa tiene una rotación de fase opuesta a través de la máquina y aparece como una corriente de doble frecuencia (120 Hz en un sistema de 60 Hz) en el rotor. El promedio de la reactancia </a:t>
            </a:r>
            <a:r>
              <a:rPr lang="es-MX" sz="2400" dirty="0" err="1">
                <a:latin typeface="Comic Sans MS" panose="030F0702030302020204" pitchFamily="66" charset="0"/>
              </a:rPr>
              <a:t>subtransitoria</a:t>
            </a:r>
            <a:r>
              <a:rPr lang="es-MX" sz="2400" dirty="0">
                <a:latin typeface="Comic Sans MS" panose="030F0702030302020204" pitchFamily="66" charset="0"/>
              </a:rPr>
              <a:t> de eje directo debajo y entre los polos da una buena aproximación de la reactancia de secuencia negativa. En una máquina de polos salientes, la secuencia negativa es el promedio de las reactancias </a:t>
            </a:r>
            <a:r>
              <a:rPr lang="es-MX" sz="2400" dirty="0" err="1">
                <a:latin typeface="Comic Sans MS" panose="030F0702030302020204" pitchFamily="66" charset="0"/>
              </a:rPr>
              <a:t>subtransitorias</a:t>
            </a:r>
            <a:r>
              <a:rPr lang="es-MX" sz="2400" dirty="0">
                <a:latin typeface="Comic Sans MS" panose="030F0702030302020204" pitchFamily="66" charset="0"/>
              </a:rPr>
              <a:t> del eje directo y del eje de cuadratura (X2= (</a:t>
            </a:r>
            <a:r>
              <a:rPr lang="es-MX" sz="2400" dirty="0" err="1">
                <a:latin typeface="Comic Sans MS" panose="030F0702030302020204" pitchFamily="66" charset="0"/>
              </a:rPr>
              <a:t>Xd</a:t>
            </a:r>
            <a:r>
              <a:rPr lang="es-MX" sz="2400" dirty="0">
                <a:latin typeface="Comic Sans MS" panose="030F0702030302020204" pitchFamily="66" charset="0"/>
              </a:rPr>
              <a:t>″ +</a:t>
            </a:r>
            <a:r>
              <a:rPr lang="es-MX" sz="2400" dirty="0" err="1">
                <a:latin typeface="Comic Sans MS" panose="030F0702030302020204" pitchFamily="66" charset="0"/>
              </a:rPr>
              <a:t>xq</a:t>
            </a:r>
            <a:r>
              <a:rPr lang="es-MX" sz="2400" dirty="0">
                <a:latin typeface="Comic Sans MS" panose="030F0702030302020204" pitchFamily="66" charset="0"/>
              </a:rPr>
              <a:t>″)/2), pero en una máquina de rotor redondo, X2es igual a </a:t>
            </a:r>
            <a:r>
              <a:rPr lang="es-MX" sz="2400" dirty="0" err="1">
                <a:latin typeface="Comic Sans MS" panose="030F0702030302020204" pitchFamily="66" charset="0"/>
              </a:rPr>
              <a:t>xd</a:t>
            </a:r>
            <a:r>
              <a:rPr lang="es-MX" sz="2400" dirty="0">
                <a:latin typeface="Comic Sans MS" panose="030F0702030302020204" pitchFamily="66" charset="0"/>
              </a:rPr>
              <a:t>″. </a:t>
            </a:r>
          </a:p>
          <a:p>
            <a:pPr marL="12700" algn="just">
              <a:spcBef>
                <a:spcPts val="100"/>
              </a:spcBef>
            </a:pPr>
            <a:endParaRPr lang="es-MX" sz="2400" spc="-5" dirty="0">
              <a:latin typeface="Comic Sans MS" panose="030F0702030302020204" pitchFamily="66" charset="0"/>
              <a:cs typeface="Comic Sans MS"/>
            </a:endParaRPr>
          </a:p>
          <a:p>
            <a:pPr marL="38100" marR="30480" algn="just">
              <a:spcBef>
                <a:spcPts val="100"/>
              </a:spcBef>
            </a:pPr>
            <a:r>
              <a:rPr lang="es-MX" sz="2400" b="1" spc="-5" dirty="0">
                <a:latin typeface="Comic Sans MS" panose="030F0702030302020204" pitchFamily="66" charset="0"/>
                <a:cs typeface="Comic Sans MS"/>
              </a:rPr>
              <a:t>Secuencia</a:t>
            </a:r>
            <a:r>
              <a:rPr lang="es-MX" sz="2400" b="1" spc="105" dirty="0">
                <a:latin typeface="Comic Sans MS" panose="030F0702030302020204" pitchFamily="66" charset="0"/>
                <a:cs typeface="Comic Sans MS"/>
              </a:rPr>
              <a:t> </a:t>
            </a:r>
            <a:r>
              <a:rPr lang="es-MX" sz="2400" b="1" spc="-5" dirty="0">
                <a:latin typeface="Comic Sans MS" panose="030F0702030302020204" pitchFamily="66" charset="0"/>
                <a:cs typeface="Comic Sans MS"/>
              </a:rPr>
              <a:t>cero</a:t>
            </a:r>
            <a:r>
              <a:rPr lang="es-MX" sz="2400" b="1" spc="110" dirty="0">
                <a:latin typeface="Comic Sans MS" panose="030F0702030302020204" pitchFamily="66" charset="0"/>
                <a:cs typeface="Comic Sans MS"/>
              </a:rPr>
              <a:t> </a:t>
            </a:r>
            <a:r>
              <a:rPr lang="es-MX" sz="2400" b="1" dirty="0">
                <a:latin typeface="Comic Sans MS" panose="030F0702030302020204" pitchFamily="66" charset="0"/>
                <a:cs typeface="Comic Sans MS"/>
              </a:rPr>
              <a:t>(X</a:t>
            </a:r>
            <a:r>
              <a:rPr lang="es-MX" sz="2400" b="1" baseline="-13888" dirty="0">
                <a:latin typeface="Comic Sans MS" panose="030F0702030302020204" pitchFamily="66" charset="0"/>
                <a:cs typeface="Comic Sans MS"/>
              </a:rPr>
              <a:t>0</a:t>
            </a:r>
            <a:r>
              <a:rPr lang="es-MX" sz="2400" b="1" dirty="0">
                <a:latin typeface="Comic Sans MS" panose="030F0702030302020204" pitchFamily="66" charset="0"/>
                <a:cs typeface="Comic Sans MS"/>
              </a:rPr>
              <a:t>):</a:t>
            </a:r>
            <a:r>
              <a:rPr lang="es-MX" sz="2400" b="1" spc="210" dirty="0">
                <a:latin typeface="Comic Sans MS" panose="030F0702030302020204" pitchFamily="66" charset="0"/>
                <a:cs typeface="Comic Sans MS"/>
              </a:rPr>
              <a:t> </a:t>
            </a:r>
            <a:r>
              <a:rPr lang="es-MX" sz="2400" dirty="0">
                <a:latin typeface="Comic Sans MS" panose="030F0702030302020204" pitchFamily="66" charset="0"/>
              </a:rPr>
              <a:t>La reactancia de secuencia cero es menor que los valores de secuencia positiva y negativa. Debido a la alta corriente de falla a tierra disponible para una máquina sólidamente puesta a tierra, la impedancia (reactancia o resistencia) casi siempre se inserta en la ruta de conexión a tierra del neutro, excepto en generadores muy pequeños </a:t>
            </a:r>
            <a:r>
              <a:rPr lang="es-MX" sz="2400" dirty="0" err="1">
                <a:latin typeface="Comic Sans MS" panose="030F0702030302020204" pitchFamily="66" charset="0"/>
              </a:rPr>
              <a:t>dondel</a:t>
            </a:r>
            <a:r>
              <a:rPr lang="es-MX" sz="2400" dirty="0">
                <a:latin typeface="Comic Sans MS" panose="030F0702030302020204" pitchFamily="66" charset="0"/>
              </a:rPr>
              <a:t> costo de proporcionar dicha conexión a tierra en relación con el costo de la máquina es significativo. . Además, los generadores sólo están diseñados mecánicamente para una falla franca trifásica en terminales. El nivel de corriente de falla de línea a tierra de un generador sólidamente conectado a tierra, puede exceder este valor debido a la muy baja reactancia de secuencia cero.</a:t>
            </a:r>
            <a:endParaRPr lang="es-AR" sz="2400" dirty="0">
              <a:latin typeface="Comic Sans MS" panose="030F0702030302020204" pitchFamily="66" charset="0"/>
              <a:cs typeface="Microsoft Sans Serif"/>
            </a:endParaRPr>
          </a:p>
        </p:txBody>
      </p:sp>
      <p:sp>
        <p:nvSpPr>
          <p:cNvPr id="18" name="object 18"/>
          <p:cNvSpPr txBox="1"/>
          <p:nvPr/>
        </p:nvSpPr>
        <p:spPr>
          <a:xfrm>
            <a:off x="10796082" y="5394313"/>
            <a:ext cx="72390" cy="105157"/>
          </a:xfrm>
          <a:prstGeom prst="rect">
            <a:avLst/>
          </a:prstGeom>
        </p:spPr>
        <p:txBody>
          <a:bodyPr vert="horz" wrap="square" lIns="0" tIns="12700" rIns="0" bIns="0" rtlCol="0">
            <a:spAutoFit/>
          </a:bodyPr>
          <a:lstStyle/>
          <a:p>
            <a:pPr marL="12700">
              <a:spcBef>
                <a:spcPts val="100"/>
              </a:spcBef>
            </a:pPr>
            <a:r>
              <a:rPr sz="600" b="1" spc="-5" dirty="0">
                <a:latin typeface="Comic Sans MS"/>
                <a:cs typeface="Comic Sans MS"/>
              </a:rPr>
              <a:t>1</a:t>
            </a:r>
            <a:endParaRPr sz="600">
              <a:latin typeface="Comic Sans MS"/>
              <a:cs typeface="Comic Sans MS"/>
            </a:endParaRPr>
          </a:p>
        </p:txBody>
      </p:sp>
      <p:pic>
        <p:nvPicPr>
          <p:cNvPr id="1026" name="Picture 2"/>
          <p:cNvPicPr>
            <a:picLocks noChangeAspect="1" noChangeArrowheads="1"/>
          </p:cNvPicPr>
          <p:nvPr/>
        </p:nvPicPr>
        <p:blipFill>
          <a:blip r:embed="rId2"/>
          <a:srcRect/>
          <a:stretch>
            <a:fillRect/>
          </a:stretch>
        </p:blipFill>
        <p:spPr bwMode="auto">
          <a:xfrm>
            <a:off x="10869626" y="385730"/>
            <a:ext cx="6357982" cy="9215502"/>
          </a:xfrm>
          <a:prstGeom prst="rect">
            <a:avLst/>
          </a:prstGeom>
          <a:noFill/>
          <a:ln w="9525">
            <a:noFill/>
            <a:miter lim="800000"/>
            <a:headEnd/>
            <a:tailEnd/>
          </a:ln>
          <a:effectLst/>
        </p:spPr>
      </p:pic>
      <p:sp>
        <p:nvSpPr>
          <p:cNvPr id="9" name="8 Rectángulo"/>
          <p:cNvSpPr/>
          <p:nvPr/>
        </p:nvSpPr>
        <p:spPr>
          <a:xfrm>
            <a:off x="10512436" y="9458356"/>
            <a:ext cx="5915402" cy="369332"/>
          </a:xfrm>
          <a:prstGeom prst="rect">
            <a:avLst/>
          </a:prstGeom>
        </p:spPr>
        <p:txBody>
          <a:bodyPr wrap="none">
            <a:spAutoFit/>
          </a:bodyPr>
          <a:lstStyle/>
          <a:p>
            <a:r>
              <a:rPr lang="es-AR" b="1" dirty="0">
                <a:latin typeface="Comic Sans MS" pitchFamily="66" charset="0"/>
              </a:rPr>
              <a:t>Fig. 4. Representación de componentes simétricas</a:t>
            </a:r>
          </a:p>
        </p:txBody>
      </p:sp>
    </p:spTree>
    <p:extLst>
      <p:ext uri="{BB962C8B-B14F-4D97-AF65-F5344CB8AC3E}">
        <p14:creationId xmlns:p14="http://schemas.microsoft.com/office/powerpoint/2010/main" xmlns="" val="1804553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30200" y="228600"/>
            <a:ext cx="17183160" cy="869725"/>
          </a:xfrm>
          <a:prstGeom prst="rect">
            <a:avLst/>
          </a:prstGeom>
        </p:spPr>
        <p:txBody>
          <a:bodyPr vert="horz" wrap="square" lIns="0" tIns="12700" rIns="0" bIns="0" rtlCol="0">
            <a:spAutoFit/>
          </a:bodyPr>
          <a:lstStyle/>
          <a:p>
            <a:pPr marL="38100" marR="30480" algn="just">
              <a:lnSpc>
                <a:spcPct val="116100"/>
              </a:lnSpc>
              <a:spcBef>
                <a:spcPts val="100"/>
              </a:spcBef>
            </a:pP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calcular</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 generación</a:t>
            </a:r>
            <a:r>
              <a:rPr lang="es-MX" sz="2400" dirty="0">
                <a:latin typeface="Comic Sans MS"/>
                <a:cs typeface="Comic Sans MS"/>
              </a:rPr>
              <a:t> </a:t>
            </a:r>
            <a:r>
              <a:rPr lang="es-MX" sz="2400" spc="-5" dirty="0">
                <a:latin typeface="Comic Sans MS"/>
                <a:cs typeface="Comic Sans MS"/>
              </a:rPr>
              <a:t>anormales</a:t>
            </a:r>
            <a:r>
              <a:rPr lang="es-MX" sz="2400" dirty="0">
                <a:latin typeface="Comic Sans MS"/>
                <a:cs typeface="Comic Sans MS"/>
              </a:rPr>
              <a:t> </a:t>
            </a:r>
            <a:r>
              <a:rPr lang="es-MX" sz="2400" spc="-5" dirty="0">
                <a:latin typeface="Comic Sans MS"/>
                <a:cs typeface="Comic Sans MS"/>
              </a:rPr>
              <a:t>desbalanceadas,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redes</a:t>
            </a:r>
            <a:r>
              <a:rPr lang="es-MX" sz="2400" dirty="0">
                <a:latin typeface="Comic Sans MS"/>
                <a:cs typeface="Comic Sans MS"/>
              </a:rPr>
              <a:t> </a:t>
            </a:r>
            <a:r>
              <a:rPr lang="es-MX" sz="2400" spc="-5" dirty="0">
                <a:latin typeface="Comic Sans MS"/>
                <a:cs typeface="Comic Sans MS"/>
              </a:rPr>
              <a:t>de secuencia positiva, negativa y cero son interconectadas. Para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comunes,</a:t>
            </a:r>
            <a:r>
              <a:rPr lang="es-MX" sz="2400" dirty="0">
                <a:latin typeface="Comic Sans MS"/>
                <a:cs typeface="Comic Sans MS"/>
              </a:rPr>
              <a:t> </a:t>
            </a:r>
            <a:r>
              <a:rPr lang="es-MX" sz="2400" spc="-5" dirty="0">
                <a:latin typeface="Comic Sans MS"/>
                <a:cs typeface="Comic Sans MS"/>
              </a:rPr>
              <a:t>éstas</a:t>
            </a:r>
            <a:r>
              <a:rPr lang="es-MX" sz="2400" dirty="0">
                <a:latin typeface="Comic Sans MS"/>
                <a:cs typeface="Comic Sans MS"/>
              </a:rPr>
              <a:t> </a:t>
            </a:r>
            <a:r>
              <a:rPr lang="es-MX" sz="2400" spc="-5" dirty="0">
                <a:latin typeface="Comic Sans MS"/>
                <a:cs typeface="Comic Sans MS"/>
              </a:rPr>
              <a:t>son conectadas</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en</a:t>
            </a:r>
            <a:r>
              <a:rPr lang="es-MX" sz="2400" spc="5"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smtClean="0">
                <a:latin typeface="Comic Sans MS"/>
                <a:cs typeface="Comic Sans MS"/>
              </a:rPr>
              <a:t>Fig. 5</a:t>
            </a:r>
            <a:r>
              <a:rPr lang="es-MX" sz="2400" spc="-5" dirty="0">
                <a:latin typeface="Comic Sans MS"/>
                <a:cs typeface="Comic Sans MS"/>
              </a:rPr>
              <a:t>.</a:t>
            </a:r>
          </a:p>
        </p:txBody>
      </p:sp>
      <p:sp>
        <p:nvSpPr>
          <p:cNvPr id="18" name="object 18"/>
          <p:cNvSpPr txBox="1"/>
          <p:nvPr/>
        </p:nvSpPr>
        <p:spPr>
          <a:xfrm>
            <a:off x="10796082" y="5394313"/>
            <a:ext cx="72390" cy="105157"/>
          </a:xfrm>
          <a:prstGeom prst="rect">
            <a:avLst/>
          </a:prstGeom>
        </p:spPr>
        <p:txBody>
          <a:bodyPr vert="horz" wrap="square" lIns="0" tIns="12700" rIns="0" bIns="0" rtlCol="0">
            <a:spAutoFit/>
          </a:bodyPr>
          <a:lstStyle/>
          <a:p>
            <a:pPr marL="12700">
              <a:spcBef>
                <a:spcPts val="100"/>
              </a:spcBef>
            </a:pPr>
            <a:r>
              <a:rPr sz="600" b="1" spc="-5" dirty="0">
                <a:latin typeface="Comic Sans MS"/>
                <a:cs typeface="Comic Sans MS"/>
              </a:rPr>
              <a:t>1</a:t>
            </a:r>
            <a:endParaRPr sz="600">
              <a:latin typeface="Comic Sans MS"/>
              <a:cs typeface="Comic Sans MS"/>
            </a:endParaRPr>
          </a:p>
        </p:txBody>
      </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2</a:t>
            </a:r>
          </a:p>
        </p:txBody>
      </p:sp>
      <p:pic>
        <p:nvPicPr>
          <p:cNvPr id="8" name="Imagen 7">
            <a:extLst>
              <a:ext uri="{FF2B5EF4-FFF2-40B4-BE49-F238E27FC236}">
                <a16:creationId xmlns:a16="http://schemas.microsoft.com/office/drawing/2014/main" xmlns="" id="{B80A1323-7980-47AD-B72A-7E528C657754}"/>
              </a:ext>
            </a:extLst>
          </p:cNvPr>
          <p:cNvPicPr>
            <a:picLocks noChangeAspect="1"/>
          </p:cNvPicPr>
          <p:nvPr/>
        </p:nvPicPr>
        <p:blipFill>
          <a:blip r:embed="rId2"/>
          <a:stretch>
            <a:fillRect/>
          </a:stretch>
        </p:blipFill>
        <p:spPr>
          <a:xfrm>
            <a:off x="939744" y="1242986"/>
            <a:ext cx="5786478" cy="4000528"/>
          </a:xfrm>
          <a:prstGeom prst="rect">
            <a:avLst/>
          </a:prstGeom>
        </p:spPr>
      </p:pic>
      <p:pic>
        <p:nvPicPr>
          <p:cNvPr id="10" name="Imagen 9">
            <a:extLst>
              <a:ext uri="{FF2B5EF4-FFF2-40B4-BE49-F238E27FC236}">
                <a16:creationId xmlns:a16="http://schemas.microsoft.com/office/drawing/2014/main" xmlns="" id="{E4A4C763-4026-4899-A44C-FE43C04AFD1F}"/>
              </a:ext>
            </a:extLst>
          </p:cNvPr>
          <p:cNvPicPr>
            <a:picLocks noChangeAspect="1"/>
          </p:cNvPicPr>
          <p:nvPr/>
        </p:nvPicPr>
        <p:blipFill>
          <a:blip r:embed="rId3"/>
          <a:srcRect b="71971"/>
          <a:stretch>
            <a:fillRect/>
          </a:stretch>
        </p:blipFill>
        <p:spPr>
          <a:xfrm>
            <a:off x="725430" y="5457828"/>
            <a:ext cx="5786478" cy="4071966"/>
          </a:xfrm>
          <a:prstGeom prst="rect">
            <a:avLst/>
          </a:prstGeom>
        </p:spPr>
      </p:pic>
      <p:sp>
        <p:nvSpPr>
          <p:cNvPr id="15" name="CuadroTexto 14">
            <a:extLst>
              <a:ext uri="{FF2B5EF4-FFF2-40B4-BE49-F238E27FC236}">
                <a16:creationId xmlns:a16="http://schemas.microsoft.com/office/drawing/2014/main" xmlns="" id="{0918A914-934F-4AC8-B09A-4587A6A3631C}"/>
              </a:ext>
            </a:extLst>
          </p:cNvPr>
          <p:cNvSpPr txBox="1"/>
          <p:nvPr/>
        </p:nvSpPr>
        <p:spPr>
          <a:xfrm>
            <a:off x="6761941" y="7078312"/>
            <a:ext cx="5143536" cy="830997"/>
          </a:xfrm>
          <a:prstGeom prst="rect">
            <a:avLst/>
          </a:prstGeom>
          <a:noFill/>
        </p:spPr>
        <p:txBody>
          <a:bodyPr wrap="square">
            <a:spAutoFit/>
          </a:bodyPr>
          <a:lstStyle/>
          <a:p>
            <a:pPr algn="ctr"/>
            <a:r>
              <a:rPr lang="es-MX" sz="2400" b="1" dirty="0">
                <a:latin typeface="Comic Sans MS" pitchFamily="66" charset="0"/>
              </a:rPr>
              <a:t>Figura 5 - Conexiones de redes de secuencia de fallas </a:t>
            </a:r>
            <a:endParaRPr lang="es-AR" sz="2400" b="1" dirty="0">
              <a:latin typeface="Comic Sans MS" pitchFamily="66" charset="0"/>
            </a:endParaRPr>
          </a:p>
        </p:txBody>
      </p:sp>
      <p:pic>
        <p:nvPicPr>
          <p:cNvPr id="11" name="Imagen 9">
            <a:extLst>
              <a:ext uri="{FF2B5EF4-FFF2-40B4-BE49-F238E27FC236}">
                <a16:creationId xmlns:a16="http://schemas.microsoft.com/office/drawing/2014/main" xmlns="" id="{E4A4C763-4026-4899-A44C-FE43C04AFD1F}"/>
              </a:ext>
            </a:extLst>
          </p:cNvPr>
          <p:cNvPicPr>
            <a:picLocks noChangeAspect="1"/>
          </p:cNvPicPr>
          <p:nvPr/>
        </p:nvPicPr>
        <p:blipFill>
          <a:blip r:embed="rId3"/>
          <a:srcRect t="27215" b="41847"/>
          <a:stretch>
            <a:fillRect/>
          </a:stretch>
        </p:blipFill>
        <p:spPr>
          <a:xfrm>
            <a:off x="7154850" y="1100110"/>
            <a:ext cx="5715040" cy="4143404"/>
          </a:xfrm>
          <a:prstGeom prst="rect">
            <a:avLst/>
          </a:prstGeom>
        </p:spPr>
      </p:pic>
      <p:pic>
        <p:nvPicPr>
          <p:cNvPr id="12" name="Imagen 9">
            <a:extLst>
              <a:ext uri="{FF2B5EF4-FFF2-40B4-BE49-F238E27FC236}">
                <a16:creationId xmlns:a16="http://schemas.microsoft.com/office/drawing/2014/main" xmlns="" id="{E4A4C763-4026-4899-A44C-FE43C04AFD1F}"/>
              </a:ext>
            </a:extLst>
          </p:cNvPr>
          <p:cNvPicPr>
            <a:picLocks noChangeAspect="1"/>
          </p:cNvPicPr>
          <p:nvPr/>
        </p:nvPicPr>
        <p:blipFill>
          <a:blip r:embed="rId3"/>
          <a:srcRect t="58620"/>
          <a:stretch>
            <a:fillRect/>
          </a:stretch>
        </p:blipFill>
        <p:spPr>
          <a:xfrm>
            <a:off x="11941196" y="4171944"/>
            <a:ext cx="5500726" cy="5429288"/>
          </a:xfrm>
          <a:prstGeom prst="rect">
            <a:avLst/>
          </a:prstGeom>
        </p:spPr>
      </p:pic>
    </p:spTree>
    <p:extLst>
      <p:ext uri="{BB962C8B-B14F-4D97-AF65-F5344CB8AC3E}">
        <p14:creationId xmlns:p14="http://schemas.microsoft.com/office/powerpoint/2010/main" xmlns="" val="3697133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23995"/>
            <a:ext cx="17297400" cy="9878602"/>
          </a:xfrm>
          <a:prstGeom prst="rect">
            <a:avLst/>
          </a:prstGeom>
        </p:spPr>
        <p:txBody>
          <a:bodyPr vert="horz" wrap="square" lIns="0" tIns="12700" rIns="0" bIns="0" rtlCol="0">
            <a:spAutoFit/>
          </a:bodyPr>
          <a:lstStyle/>
          <a:p>
            <a:pPr marL="38100" marR="30480" algn="just">
              <a:spcBef>
                <a:spcPts val="100"/>
              </a:spcBef>
            </a:pPr>
            <a:r>
              <a:rPr lang="es-MX" sz="2400" b="1" spc="-5" dirty="0">
                <a:latin typeface="Comic Sans MS"/>
                <a:cs typeface="Comic Sans MS"/>
              </a:rPr>
              <a:t>Decaimiento de la corriente de falla del generador: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positiva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 caracterizada por tres reactancias con valores que se incrementan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sus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 disminuyen 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tiempo.</a:t>
            </a: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915035" marR="73025" indent="-834390" algn="ctr">
              <a:lnSpc>
                <a:spcPct val="116100"/>
              </a:lnSpc>
              <a:spcBef>
                <a:spcPts val="100"/>
              </a:spcBef>
            </a:pPr>
            <a:r>
              <a:rPr lang="es-MX" sz="2400" b="1" spc="-5" dirty="0">
                <a:latin typeface="Comic Sans MS"/>
                <a:cs typeface="Comic Sans MS"/>
              </a:rPr>
              <a:t>Figura</a:t>
            </a:r>
            <a:r>
              <a:rPr lang="es-MX" sz="2400" b="1" spc="5" dirty="0">
                <a:latin typeface="Comic Sans MS"/>
                <a:cs typeface="Comic Sans MS"/>
              </a:rPr>
              <a:t> 6</a:t>
            </a:r>
            <a:r>
              <a:rPr lang="es-MX" sz="2400" b="1" spc="-5" dirty="0">
                <a:latin typeface="Comic Sans MS"/>
                <a:cs typeface="Comic Sans MS"/>
              </a:rPr>
              <a:t>.</a:t>
            </a:r>
            <a:r>
              <a:rPr lang="es-MX" sz="2400" b="1" spc="20" dirty="0">
                <a:latin typeface="Comic Sans MS"/>
                <a:cs typeface="Comic Sans MS"/>
              </a:rPr>
              <a:t> </a:t>
            </a:r>
            <a:r>
              <a:rPr lang="es-MX" sz="2400" b="1" spc="-5" dirty="0">
                <a:latin typeface="Comic Sans MS"/>
                <a:cs typeface="Comic Sans MS"/>
              </a:rPr>
              <a:t>Trazo</a:t>
            </a:r>
            <a:r>
              <a:rPr lang="es-MX" sz="2400" b="1" spc="5" dirty="0">
                <a:latin typeface="Comic Sans MS"/>
                <a:cs typeface="Comic Sans MS"/>
              </a:rPr>
              <a:t> </a:t>
            </a:r>
            <a:r>
              <a:rPr lang="es-MX" sz="2400" b="1" spc="-5" dirty="0">
                <a:latin typeface="Comic Sans MS"/>
                <a:cs typeface="Comic Sans MS"/>
              </a:rPr>
              <a:t>simétrico</a:t>
            </a:r>
            <a:r>
              <a:rPr lang="es-MX" sz="2400" b="1" spc="10" dirty="0">
                <a:latin typeface="Comic Sans MS"/>
                <a:cs typeface="Comic Sans MS"/>
              </a:rPr>
              <a:t> </a:t>
            </a:r>
            <a:r>
              <a:rPr lang="es-MX" sz="2400" b="1" spc="-5" dirty="0">
                <a:latin typeface="Comic Sans MS"/>
                <a:cs typeface="Comic Sans MS"/>
              </a:rPr>
              <a:t>de</a:t>
            </a:r>
            <a:r>
              <a:rPr lang="es-MX" sz="2400" b="1" spc="10" dirty="0">
                <a:latin typeface="Comic Sans MS"/>
                <a:cs typeface="Comic Sans MS"/>
              </a:rPr>
              <a:t> </a:t>
            </a:r>
            <a:r>
              <a:rPr lang="es-MX" sz="2400" b="1" spc="-5" dirty="0">
                <a:latin typeface="Comic Sans MS"/>
                <a:cs typeface="Comic Sans MS"/>
              </a:rPr>
              <a:t>una</a:t>
            </a:r>
            <a:r>
              <a:rPr lang="es-MX" sz="2400" b="1" spc="5" dirty="0">
                <a:latin typeface="Comic Sans MS"/>
                <a:cs typeface="Comic Sans MS"/>
              </a:rPr>
              <a:t> </a:t>
            </a:r>
            <a:r>
              <a:rPr lang="es-MX" sz="2400" b="1" spc="-5" dirty="0">
                <a:latin typeface="Comic Sans MS"/>
                <a:cs typeface="Comic Sans MS"/>
              </a:rPr>
              <a:t>corriente</a:t>
            </a:r>
            <a:r>
              <a:rPr lang="es-MX" sz="2400" b="1" spc="10" dirty="0">
                <a:latin typeface="Comic Sans MS"/>
                <a:cs typeface="Comic Sans MS"/>
              </a:rPr>
              <a:t> </a:t>
            </a:r>
            <a:r>
              <a:rPr lang="es-MX" sz="2400" b="1" spc="-5" dirty="0">
                <a:latin typeface="Comic Sans MS"/>
                <a:cs typeface="Comic Sans MS"/>
              </a:rPr>
              <a:t>de</a:t>
            </a:r>
            <a:r>
              <a:rPr lang="es-MX" sz="2400" b="1" spc="10" dirty="0">
                <a:latin typeface="Comic Sans MS"/>
                <a:cs typeface="Comic Sans MS"/>
              </a:rPr>
              <a:t> </a:t>
            </a:r>
            <a:r>
              <a:rPr lang="es-MX" sz="2400" b="1" spc="-5" dirty="0">
                <a:latin typeface="Comic Sans MS"/>
                <a:cs typeface="Comic Sans MS"/>
              </a:rPr>
              <a:t>corto circuito del</a:t>
            </a:r>
            <a:r>
              <a:rPr lang="es-MX" sz="2400" b="1" dirty="0">
                <a:latin typeface="Comic Sans MS"/>
                <a:cs typeface="Comic Sans MS"/>
              </a:rPr>
              <a:t> </a:t>
            </a:r>
            <a:r>
              <a:rPr lang="es-MX" sz="2400" b="1" spc="-5" dirty="0">
                <a:latin typeface="Comic Sans MS"/>
                <a:cs typeface="Comic Sans MS"/>
              </a:rPr>
              <a:t>generador</a:t>
            </a:r>
            <a:endParaRPr lang="es-MX" sz="2400" dirty="0">
              <a:latin typeface="Comic Sans MS"/>
              <a:cs typeface="Comic Sans MS"/>
            </a:endParaRPr>
          </a:p>
          <a:p>
            <a:pPr marL="12700" marR="5080" algn="just">
              <a:lnSpc>
                <a:spcPct val="116100"/>
              </a:lnSpc>
            </a:pPr>
            <a:r>
              <a:rPr lang="es-MX" sz="2400" spc="-5" dirty="0">
                <a:latin typeface="Comic Sans MS"/>
                <a:cs typeface="Comic Sans MS"/>
              </a:rPr>
              <a:t>La </a:t>
            </a:r>
            <a:r>
              <a:rPr lang="es-MX" sz="2400" spc="-5" dirty="0" smtClean="0">
                <a:latin typeface="Comic Sans MS"/>
                <a:cs typeface="Comic Sans MS"/>
              </a:rPr>
              <a:t>Fig. 6 </a:t>
            </a:r>
            <a:r>
              <a:rPr lang="es-MX" sz="2400" spc="-5" dirty="0">
                <a:latin typeface="Comic Sans MS"/>
                <a:cs typeface="Comic Sans MS"/>
              </a:rPr>
              <a:t>ilustra un trazo simétrico monofásico de una forma de onda de corto circuito trifásico (ausencia de la componente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C.D.)</a:t>
            </a:r>
            <a:r>
              <a:rPr lang="es-MX" sz="2400" dirty="0">
                <a:latin typeface="Comic Sans MS"/>
                <a:cs typeface="Comic Sans MS"/>
              </a:rPr>
              <a:t> </a:t>
            </a:r>
            <a:r>
              <a:rPr lang="es-MX" sz="2400" spc="-5" dirty="0">
                <a:latin typeface="Comic Sans MS"/>
                <a:cs typeface="Comic Sans MS"/>
              </a:rPr>
              <a:t>tal</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obtenido </a:t>
            </a:r>
            <a:r>
              <a:rPr lang="es-MX" sz="2400" spc="-5" dirty="0" err="1">
                <a:latin typeface="Comic Sans MS"/>
                <a:cs typeface="Comic Sans MS"/>
              </a:rPr>
              <a:t>oscilográficamente</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La forma de onda mostrada en la </a:t>
            </a:r>
            <a:r>
              <a:rPr lang="es-MX" sz="2400" spc="-5" dirty="0" smtClean="0">
                <a:latin typeface="Comic Sans MS"/>
                <a:cs typeface="Comic Sans MS"/>
              </a:rPr>
              <a:t>Fig. 4</a:t>
            </a:r>
            <a:r>
              <a:rPr lang="es-MX" sz="2400" spc="110" dirty="0" smtClean="0">
                <a:latin typeface="Comic Sans MS"/>
                <a:cs typeface="Comic Sans MS"/>
              </a:rPr>
              <a:t> </a:t>
            </a:r>
            <a:r>
              <a:rPr lang="es-MX" sz="2400" spc="-5" dirty="0">
                <a:latin typeface="Comic Sans MS"/>
                <a:cs typeface="Comic Sans MS"/>
              </a:rPr>
              <a:t>puede</a:t>
            </a:r>
            <a:r>
              <a:rPr lang="es-MX" sz="2400" spc="110" dirty="0">
                <a:latin typeface="Comic Sans MS"/>
                <a:cs typeface="Comic Sans MS"/>
              </a:rPr>
              <a:t> </a:t>
            </a:r>
            <a:r>
              <a:rPr lang="es-MX" sz="2400" spc="-5" dirty="0">
                <a:latin typeface="Comic Sans MS"/>
                <a:cs typeface="Comic Sans MS"/>
              </a:rPr>
              <a:t>ser</a:t>
            </a:r>
            <a:r>
              <a:rPr lang="es-MX" sz="2400" spc="110" dirty="0">
                <a:latin typeface="Comic Sans MS"/>
                <a:cs typeface="Comic Sans MS"/>
              </a:rPr>
              <a:t> </a:t>
            </a:r>
            <a:r>
              <a:rPr lang="es-MX" sz="2400" spc="-5" dirty="0">
                <a:latin typeface="Comic Sans MS"/>
                <a:cs typeface="Comic Sans MS"/>
              </a:rPr>
              <a:t>dividida</a:t>
            </a:r>
            <a:r>
              <a:rPr lang="es-MX" sz="2400" spc="110" dirty="0">
                <a:latin typeface="Comic Sans MS"/>
                <a:cs typeface="Comic Sans MS"/>
              </a:rPr>
              <a:t> </a:t>
            </a:r>
            <a:r>
              <a:rPr lang="es-MX" sz="2400" spc="-5" dirty="0">
                <a:latin typeface="Comic Sans MS"/>
                <a:cs typeface="Comic Sans MS"/>
              </a:rPr>
              <a:t>en</a:t>
            </a:r>
            <a:r>
              <a:rPr lang="es-MX" sz="2400" spc="105" dirty="0">
                <a:latin typeface="Comic Sans MS"/>
                <a:cs typeface="Comic Sans MS"/>
              </a:rPr>
              <a:t> </a:t>
            </a:r>
            <a:r>
              <a:rPr lang="es-MX" sz="2400" spc="-5" dirty="0">
                <a:latin typeface="Comic Sans MS"/>
                <a:cs typeface="Comic Sans MS"/>
              </a:rPr>
              <a:t>tres</a:t>
            </a:r>
            <a:r>
              <a:rPr lang="es-MX" sz="2400" spc="110" dirty="0">
                <a:latin typeface="Comic Sans MS"/>
                <a:cs typeface="Comic Sans MS"/>
              </a:rPr>
              <a:t> </a:t>
            </a:r>
            <a:r>
              <a:rPr lang="es-MX" sz="2400" spc="-5" dirty="0">
                <a:latin typeface="Comic Sans MS"/>
                <a:cs typeface="Comic Sans MS"/>
              </a:rPr>
              <a:t>periodos</a:t>
            </a:r>
            <a:r>
              <a:rPr lang="es-MX" sz="2400" spc="110" dirty="0">
                <a:latin typeface="Comic Sans MS"/>
                <a:cs typeface="Comic Sans MS"/>
              </a:rPr>
              <a:t> </a:t>
            </a:r>
            <a:r>
              <a:rPr lang="es-MX" sz="2400" spc="-5" dirty="0">
                <a:latin typeface="Comic Sans MS"/>
                <a:cs typeface="Comic Sans MS"/>
              </a:rPr>
              <a:t>o</a:t>
            </a:r>
            <a:r>
              <a:rPr lang="es-MX" sz="2400" spc="105" dirty="0">
                <a:latin typeface="Comic Sans MS"/>
                <a:cs typeface="Comic Sans MS"/>
              </a:rPr>
              <a:t> </a:t>
            </a:r>
            <a:r>
              <a:rPr lang="es-MX" sz="2400" spc="-5" dirty="0">
                <a:latin typeface="Comic Sans MS"/>
                <a:cs typeface="Comic Sans MS"/>
              </a:rPr>
              <a:t>regiones de tiempo.</a:t>
            </a:r>
          </a:p>
          <a:p>
            <a:pPr marL="12700" marR="5080" algn="just">
              <a:lnSpc>
                <a:spcPct val="116100"/>
              </a:lnSpc>
            </a:pPr>
            <a:endParaRPr lang="es-MX" sz="2400" spc="-5" dirty="0">
              <a:latin typeface="Comic Sans MS"/>
              <a:cs typeface="Comic Sans MS"/>
            </a:endParaRPr>
          </a:p>
          <a:p>
            <a:pPr marL="240665" marR="5080" indent="-228600" algn="just">
              <a:lnSpc>
                <a:spcPct val="116199"/>
              </a:lnSpc>
              <a:spcBef>
                <a:spcPts val="95"/>
              </a:spcBef>
              <a:buFont typeface="Wingdings"/>
              <a:buChar char=""/>
              <a:tabLst>
                <a:tab pos="241300" algn="l"/>
              </a:tabLst>
            </a:pPr>
            <a:r>
              <a:rPr lang="es-MX" sz="2400" b="1" spc="-5" dirty="0">
                <a:latin typeface="Comic Sans MS"/>
                <a:cs typeface="Comic Sans MS"/>
              </a:rPr>
              <a:t>Período </a:t>
            </a:r>
            <a:r>
              <a:rPr lang="es-MX" sz="2400" b="1" spc="-5" dirty="0" err="1">
                <a:latin typeface="Comic Sans MS"/>
                <a:cs typeface="Comic Sans MS"/>
              </a:rPr>
              <a:t>subtransitorio</a:t>
            </a:r>
            <a:r>
              <a:rPr lang="es-MX" sz="2400" b="1" spc="-5" dirty="0">
                <a:latin typeface="Comic Sans MS"/>
                <a:cs typeface="Comic Sans MS"/>
              </a:rPr>
              <a:t>.</a:t>
            </a:r>
            <a:r>
              <a:rPr lang="es-MX" sz="2400" b="1" spc="380" dirty="0">
                <a:latin typeface="Comic Sans MS"/>
                <a:cs typeface="Comic Sans MS"/>
              </a:rPr>
              <a:t> </a:t>
            </a:r>
            <a:r>
              <a:rPr lang="es-MX" sz="2400" spc="-5" dirty="0">
                <a:latin typeface="Comic Sans MS"/>
                <a:cs typeface="Comic Sans MS"/>
              </a:rPr>
              <a:t>Este período se mantiene por pocos ciclos durante los cuales la magnitud de corriente</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determinada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reactancia </a:t>
            </a:r>
            <a:r>
              <a:rPr lang="es-MX" sz="2400" spc="-5" dirty="0" err="1">
                <a:latin typeface="Comic Sans MS"/>
                <a:cs typeface="Comic Sans MS"/>
              </a:rPr>
              <a:t>subtransitoria</a:t>
            </a:r>
            <a:r>
              <a:rPr lang="es-MX" sz="2400" spc="-5" dirty="0">
                <a:latin typeface="Comic Sans MS"/>
                <a:cs typeface="Comic Sans MS"/>
              </a:rPr>
              <a:t> del generador (</a:t>
            </a:r>
            <a:r>
              <a:rPr lang="es-MX" sz="2400" spc="-5" dirty="0" err="1">
                <a:latin typeface="Comic Sans MS"/>
                <a:cs typeface="Comic Sans MS"/>
              </a:rPr>
              <a:t>X”d</a:t>
            </a:r>
            <a:r>
              <a:rPr lang="es-MX" sz="2400" spc="-5" dirty="0">
                <a:latin typeface="Comic Sans MS"/>
                <a:cs typeface="Comic Sans MS"/>
              </a:rPr>
              <a:t>) y el decremento del</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por</a:t>
            </a:r>
            <a:r>
              <a:rPr lang="es-MX" sz="2400" spc="5"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constante</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err="1">
                <a:latin typeface="Comic Sans MS"/>
                <a:cs typeface="Comic Sans MS"/>
              </a:rPr>
              <a:t>T”d</a:t>
            </a:r>
            <a:r>
              <a:rPr lang="es-MX" sz="2400" spc="-5" dirty="0">
                <a:latin typeface="Comic Sans MS"/>
                <a:cs typeface="Comic Sans MS"/>
              </a:rPr>
              <a:t>.</a:t>
            </a:r>
          </a:p>
          <a:p>
            <a:pPr marL="240665" marR="6985" indent="-228600" algn="just">
              <a:lnSpc>
                <a:spcPct val="116100"/>
              </a:lnSpc>
              <a:spcBef>
                <a:spcPts val="100"/>
              </a:spcBef>
              <a:buFont typeface="Wingdings"/>
              <a:buChar char=""/>
              <a:tabLst>
                <a:tab pos="241300" algn="l"/>
              </a:tabLst>
            </a:pPr>
            <a:r>
              <a:rPr lang="es-MX" sz="2400" b="1" spc="-5" dirty="0">
                <a:latin typeface="Comic Sans MS"/>
                <a:cs typeface="Comic Sans MS"/>
              </a:rPr>
              <a:t>Período transitorio. </a:t>
            </a:r>
            <a:r>
              <a:rPr lang="es-MX" sz="2400" spc="-5" dirty="0">
                <a:latin typeface="Comic Sans MS"/>
                <a:cs typeface="Comic Sans MS"/>
              </a:rPr>
              <a:t>Cubre un tiempo relativamente largo durante el cual la magnitud de corriente está determinada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transitoria</a:t>
            </a:r>
            <a:r>
              <a:rPr lang="es-MX" sz="2400" dirty="0">
                <a:latin typeface="Comic Sans MS"/>
                <a:cs typeface="Comic Sans MS"/>
              </a:rPr>
              <a:t> </a:t>
            </a:r>
            <a:r>
              <a:rPr lang="es-MX" sz="2400" spc="-5" dirty="0">
                <a:latin typeface="Comic Sans MS"/>
                <a:cs typeface="Comic Sans MS"/>
              </a:rPr>
              <a:t>del generador (</a:t>
            </a:r>
            <a:r>
              <a:rPr lang="es-MX" sz="2400" spc="-5" dirty="0" err="1">
                <a:latin typeface="Comic Sans MS"/>
                <a:cs typeface="Comic Sans MS"/>
              </a:rPr>
              <a:t>X’d</a:t>
            </a:r>
            <a:r>
              <a:rPr lang="es-MX" sz="2400" spc="-5" dirty="0">
                <a:latin typeface="Comic Sans MS"/>
                <a:cs typeface="Comic Sans MS"/>
              </a:rPr>
              <a:t>) y el decremento del tiempo por la constante 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err="1">
                <a:latin typeface="Comic Sans MS"/>
                <a:cs typeface="Comic Sans MS"/>
              </a:rPr>
              <a:t>T'd</a:t>
            </a:r>
            <a:r>
              <a:rPr lang="es-MX" sz="2400" spc="-5" dirty="0">
                <a:latin typeface="Comic Sans MS"/>
                <a:cs typeface="Comic Sans MS"/>
              </a:rPr>
              <a:t>.</a:t>
            </a:r>
            <a:endParaRPr lang="es-MX" sz="2400" dirty="0">
              <a:latin typeface="Comic Sans MS"/>
              <a:cs typeface="Comic Sans MS"/>
            </a:endParaRPr>
          </a:p>
          <a:p>
            <a:pPr marL="240665" marR="6350" indent="-228600" algn="just">
              <a:lnSpc>
                <a:spcPct val="116100"/>
              </a:lnSpc>
              <a:buFont typeface="Wingdings"/>
              <a:buChar char=""/>
              <a:tabLst>
                <a:tab pos="241300" algn="l"/>
              </a:tabLst>
            </a:pPr>
            <a:r>
              <a:rPr lang="es-MX" sz="2400" b="1" spc="-5" dirty="0">
                <a:latin typeface="Comic Sans MS"/>
                <a:cs typeface="Comic Sans MS"/>
              </a:rPr>
              <a:t>Período de estado estable.</a:t>
            </a:r>
            <a:r>
              <a:rPr lang="es-MX" sz="2400" b="1" dirty="0">
                <a:latin typeface="Comic Sans MS"/>
                <a:cs typeface="Comic Sans MS"/>
              </a:rPr>
              <a:t> </a:t>
            </a:r>
            <a:r>
              <a:rPr lang="es-MX" sz="2400" spc="-5" dirty="0">
                <a:latin typeface="Comic Sans MS"/>
                <a:cs typeface="Comic Sans MS"/>
              </a:rPr>
              <a:t>Es el nivel de tiempo mas largo de corriente de falla del generador, cuya magnitud es determinada por la reactancia de eje directo 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a:t>
            </a:r>
            <a:r>
              <a:rPr lang="es-MX" sz="2400" spc="-5" dirty="0" err="1">
                <a:latin typeface="Comic Sans MS"/>
                <a:cs typeface="Comic Sans MS"/>
              </a:rPr>
              <a:t>Xd</a:t>
            </a:r>
            <a:r>
              <a:rPr lang="es-MX" sz="2400" spc="-5" dirty="0">
                <a:latin typeface="Comic Sans MS"/>
                <a:cs typeface="Comic Sans MS"/>
              </a:rPr>
              <a:t>).</a:t>
            </a:r>
            <a:endParaRPr lang="es-MX" sz="2400" dirty="0">
              <a:latin typeface="Comic Sans MS"/>
              <a:cs typeface="Comic Sans MS"/>
            </a:endParaRPr>
          </a:p>
          <a:p>
            <a:pPr marL="12065" algn="ctr">
              <a:spcBef>
                <a:spcPts val="5"/>
              </a:spcBef>
              <a:tabLst>
                <a:tab pos="1627505" algn="l"/>
              </a:tabLst>
            </a:pPr>
            <a:endParaRPr sz="900" dirty="0">
              <a:latin typeface="Comic Sans MS"/>
              <a:cs typeface="Comic Sans MS"/>
            </a:endParaRPr>
          </a:p>
        </p:txBody>
      </p:sp>
      <p:sp>
        <p:nvSpPr>
          <p:cNvPr id="11" name="object 11"/>
          <p:cNvSpPr txBox="1"/>
          <p:nvPr/>
        </p:nvSpPr>
        <p:spPr>
          <a:xfrm>
            <a:off x="2349259" y="7241851"/>
            <a:ext cx="3104515" cy="335861"/>
          </a:xfrm>
          <a:prstGeom prst="rect">
            <a:avLst/>
          </a:prstGeom>
        </p:spPr>
        <p:txBody>
          <a:bodyPr vert="horz" wrap="square" lIns="0" tIns="12700" rIns="0" bIns="0" rtlCol="0">
            <a:spAutoFit/>
          </a:bodyPr>
          <a:lstStyle/>
          <a:p>
            <a:pPr marL="38100" marR="30480" algn="just">
              <a:lnSpc>
                <a:spcPct val="116100"/>
              </a:lnSpc>
              <a:spcBef>
                <a:spcPts val="100"/>
              </a:spcBef>
            </a:pPr>
            <a:endParaRPr lang="es-MX" sz="900" dirty="0">
              <a:latin typeface="Comic Sans MS"/>
              <a:cs typeface="Comic Sans MS"/>
            </a:endParaRPr>
          </a:p>
          <a:p>
            <a:pPr marL="38100" marR="30480" algn="just">
              <a:lnSpc>
                <a:spcPct val="116100"/>
              </a:lnSpc>
              <a:spcBef>
                <a:spcPts val="100"/>
              </a:spcBef>
            </a:pPr>
            <a:endParaRPr sz="900" dirty="0">
              <a:latin typeface="Comic Sans MS"/>
              <a:cs typeface="Comic Sans MS"/>
            </a:endParaRPr>
          </a:p>
        </p:txBody>
      </p:sp>
      <p:pic>
        <p:nvPicPr>
          <p:cNvPr id="29" name="Imagen 28">
            <a:extLst>
              <a:ext uri="{FF2B5EF4-FFF2-40B4-BE49-F238E27FC236}">
                <a16:creationId xmlns:a16="http://schemas.microsoft.com/office/drawing/2014/main" xmlns="" id="{CB93EC2D-AFF5-466F-AC5E-F6D1CDB68135}"/>
              </a:ext>
            </a:extLst>
          </p:cNvPr>
          <p:cNvPicPr>
            <a:picLocks noChangeAspect="1"/>
          </p:cNvPicPr>
          <p:nvPr/>
        </p:nvPicPr>
        <p:blipFill>
          <a:blip r:embed="rId2"/>
          <a:stretch>
            <a:fillRect/>
          </a:stretch>
        </p:blipFill>
        <p:spPr>
          <a:xfrm>
            <a:off x="5283200" y="1142999"/>
            <a:ext cx="7315200" cy="331469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23995"/>
            <a:ext cx="17297400" cy="1737399"/>
          </a:xfrm>
          <a:prstGeom prst="rect">
            <a:avLst/>
          </a:prstGeom>
        </p:spPr>
        <p:txBody>
          <a:bodyPr vert="horz" wrap="square" lIns="0" tIns="12700" rIns="0" bIns="0" rtlCol="0">
            <a:spAutoFit/>
          </a:bodyPr>
          <a:lstStyle/>
          <a:p>
            <a:pPr marL="12700" marR="5080" algn="just">
              <a:lnSpc>
                <a:spcPct val="116100"/>
              </a:lnSpc>
            </a:pPr>
            <a:r>
              <a:rPr lang="es-MX" sz="2400" spc="-5" dirty="0">
                <a:latin typeface="Comic Sans MS"/>
                <a:cs typeface="Comic Sans MS"/>
              </a:rPr>
              <a:t>Cuando los desplazamientos de C.D. son considerados, las corrientes del generador para una falla trifásica serán como</a:t>
            </a:r>
            <a:r>
              <a:rPr lang="es-MX" sz="2400" dirty="0">
                <a:latin typeface="Comic Sans MS"/>
                <a:cs typeface="Comic Sans MS"/>
              </a:rPr>
              <a:t> </a:t>
            </a:r>
            <a:r>
              <a:rPr lang="es-MX" sz="2400" spc="-5" dirty="0">
                <a:latin typeface="Comic Sans MS"/>
                <a:cs typeface="Comic Sans MS"/>
              </a:rPr>
              <a:t>se muestra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smtClean="0">
                <a:latin typeface="Comic Sans MS"/>
                <a:cs typeface="Comic Sans MS"/>
              </a:rPr>
              <a:t>Fig. 7</a:t>
            </a:r>
            <a:r>
              <a:rPr lang="es-MX" sz="2400" spc="-5" dirty="0">
                <a:latin typeface="Comic Sans MS"/>
                <a:cs typeface="Comic Sans MS"/>
              </a:rPr>
              <a:t>.</a:t>
            </a:r>
            <a:endParaRPr lang="es-MX" sz="2400" dirty="0">
              <a:latin typeface="Comic Sans MS"/>
              <a:cs typeface="Comic Sans MS"/>
            </a:endParaRPr>
          </a:p>
          <a:p>
            <a:pPr marL="38100" marR="30480" algn="just">
              <a:spcBef>
                <a:spcPts val="100"/>
              </a:spcBef>
            </a:pPr>
            <a:endParaRPr lang="es-MX" sz="2400" dirty="0">
              <a:latin typeface="Comic Sans MS"/>
              <a:cs typeface="Comic Sans MS"/>
            </a:endParaRPr>
          </a:p>
          <a:p>
            <a:pPr marL="38100" marR="30480" algn="just">
              <a:lnSpc>
                <a:spcPct val="116100"/>
              </a:lnSpc>
              <a:spcBef>
                <a:spcPts val="100"/>
              </a:spcBef>
            </a:pPr>
            <a:endParaRPr lang="es-MX" sz="900" dirty="0">
              <a:latin typeface="Comic Sans MS"/>
              <a:cs typeface="Comic Sans MS"/>
            </a:endParaRPr>
          </a:p>
          <a:p>
            <a:pPr marL="38100" marR="30480" algn="just">
              <a:lnSpc>
                <a:spcPct val="116100"/>
              </a:lnSpc>
              <a:spcBef>
                <a:spcPts val="100"/>
              </a:spcBef>
            </a:pPr>
            <a:endParaRPr lang="es-MX" sz="900" dirty="0">
              <a:latin typeface="Comic Sans MS"/>
              <a:cs typeface="Comic Sans MS"/>
            </a:endParaRPr>
          </a:p>
          <a:p>
            <a:pPr marL="12065" algn="ctr">
              <a:spcBef>
                <a:spcPts val="5"/>
              </a:spcBef>
              <a:tabLst>
                <a:tab pos="1627505" algn="l"/>
              </a:tabLst>
            </a:pPr>
            <a:endParaRPr sz="900" dirty="0">
              <a:latin typeface="Comic Sans MS"/>
              <a:cs typeface="Comic Sans MS"/>
            </a:endParaRPr>
          </a:p>
        </p:txBody>
      </p:sp>
      <p:sp>
        <p:nvSpPr>
          <p:cNvPr id="11" name="object 11"/>
          <p:cNvSpPr txBox="1"/>
          <p:nvPr/>
        </p:nvSpPr>
        <p:spPr>
          <a:xfrm>
            <a:off x="2349259" y="7241851"/>
            <a:ext cx="3104515" cy="335861"/>
          </a:xfrm>
          <a:prstGeom prst="rect">
            <a:avLst/>
          </a:prstGeom>
        </p:spPr>
        <p:txBody>
          <a:bodyPr vert="horz" wrap="square" lIns="0" tIns="12700" rIns="0" bIns="0" rtlCol="0">
            <a:spAutoFit/>
          </a:bodyPr>
          <a:lstStyle/>
          <a:p>
            <a:pPr marL="38100" marR="30480" algn="just">
              <a:lnSpc>
                <a:spcPct val="116100"/>
              </a:lnSpc>
              <a:spcBef>
                <a:spcPts val="100"/>
              </a:spcBef>
            </a:pPr>
            <a:endParaRPr lang="es-MX" sz="900" dirty="0">
              <a:latin typeface="Comic Sans MS"/>
              <a:cs typeface="Comic Sans MS"/>
            </a:endParaRPr>
          </a:p>
          <a:p>
            <a:pPr marL="38100" marR="30480" algn="just">
              <a:lnSpc>
                <a:spcPct val="116100"/>
              </a:lnSpc>
              <a:spcBef>
                <a:spcPts val="100"/>
              </a:spcBef>
            </a:pPr>
            <a:endParaRPr sz="900" dirty="0">
              <a:latin typeface="Comic Sans MS"/>
              <a:cs typeface="Comic Sans MS"/>
            </a:endParaRPr>
          </a:p>
        </p:txBody>
      </p:sp>
      <p:pic>
        <p:nvPicPr>
          <p:cNvPr id="5" name="object 3">
            <a:extLst>
              <a:ext uri="{FF2B5EF4-FFF2-40B4-BE49-F238E27FC236}">
                <a16:creationId xmlns:a16="http://schemas.microsoft.com/office/drawing/2014/main" xmlns="" id="{175EA777-8C51-4A17-BB83-FD327E0AC654}"/>
              </a:ext>
            </a:extLst>
          </p:cNvPr>
          <p:cNvPicPr/>
          <p:nvPr/>
        </p:nvPicPr>
        <p:blipFill>
          <a:blip r:embed="rId2" cstate="print"/>
          <a:stretch>
            <a:fillRect/>
          </a:stretch>
        </p:blipFill>
        <p:spPr>
          <a:xfrm>
            <a:off x="7569200" y="1279810"/>
            <a:ext cx="7086640" cy="6821224"/>
          </a:xfrm>
          <a:prstGeom prst="rect">
            <a:avLst/>
          </a:prstGeom>
        </p:spPr>
      </p:pic>
      <p:sp>
        <p:nvSpPr>
          <p:cNvPr id="6" name="object 4">
            <a:extLst>
              <a:ext uri="{FF2B5EF4-FFF2-40B4-BE49-F238E27FC236}">
                <a16:creationId xmlns:a16="http://schemas.microsoft.com/office/drawing/2014/main" xmlns="" id="{7519269B-EC6D-460A-8354-CDACC083DEE0}"/>
              </a:ext>
            </a:extLst>
          </p:cNvPr>
          <p:cNvSpPr txBox="1"/>
          <p:nvPr/>
        </p:nvSpPr>
        <p:spPr>
          <a:xfrm>
            <a:off x="482600" y="3505200"/>
            <a:ext cx="7086600" cy="1268361"/>
          </a:xfrm>
          <a:prstGeom prst="rect">
            <a:avLst/>
          </a:prstGeom>
        </p:spPr>
        <p:txBody>
          <a:bodyPr vert="horz" wrap="square" lIns="0" tIns="12700" rIns="0" bIns="0" rtlCol="0">
            <a:spAutoFit/>
          </a:bodyPr>
          <a:lstStyle/>
          <a:p>
            <a:pPr marL="552450" marR="5080" indent="-540385" algn="ctr">
              <a:lnSpc>
                <a:spcPct val="115599"/>
              </a:lnSpc>
              <a:spcBef>
                <a:spcPts val="100"/>
              </a:spcBef>
            </a:pPr>
            <a:r>
              <a:rPr sz="2400" b="1" spc="-5" dirty="0" err="1">
                <a:latin typeface="Comic Sans MS"/>
                <a:cs typeface="Comic Sans MS"/>
              </a:rPr>
              <a:t>Figura</a:t>
            </a:r>
            <a:r>
              <a:rPr sz="2400" b="1" spc="35" dirty="0">
                <a:latin typeface="Comic Sans MS"/>
                <a:cs typeface="Comic Sans MS"/>
              </a:rPr>
              <a:t> </a:t>
            </a:r>
            <a:r>
              <a:rPr lang="en-US" sz="2400" b="1" spc="-5" dirty="0">
                <a:latin typeface="Comic Sans MS"/>
                <a:cs typeface="Comic Sans MS"/>
              </a:rPr>
              <a:t>7</a:t>
            </a:r>
            <a:r>
              <a:rPr sz="2400" b="1" spc="-5" dirty="0">
                <a:latin typeface="Comic Sans MS"/>
                <a:cs typeface="Comic Sans MS"/>
              </a:rPr>
              <a:t>.</a:t>
            </a:r>
            <a:r>
              <a:rPr sz="2400" b="1" spc="40" dirty="0">
                <a:latin typeface="Comic Sans MS"/>
                <a:cs typeface="Comic Sans MS"/>
              </a:rPr>
              <a:t> </a:t>
            </a:r>
            <a:r>
              <a:rPr sz="2400" b="1" spc="-5" dirty="0">
                <a:latin typeface="Comic Sans MS"/>
                <a:cs typeface="Comic Sans MS"/>
              </a:rPr>
              <a:t>Corrientes</a:t>
            </a:r>
            <a:r>
              <a:rPr sz="2400" b="1" spc="45" dirty="0">
                <a:latin typeface="Comic Sans MS"/>
                <a:cs typeface="Comic Sans MS"/>
              </a:rPr>
              <a:t> </a:t>
            </a:r>
            <a:r>
              <a:rPr sz="2400" b="1" spc="-5" dirty="0">
                <a:latin typeface="Comic Sans MS"/>
                <a:cs typeface="Comic Sans MS"/>
              </a:rPr>
              <a:t>de</a:t>
            </a:r>
            <a:r>
              <a:rPr sz="2400" b="1" spc="40" dirty="0">
                <a:latin typeface="Comic Sans MS"/>
                <a:cs typeface="Comic Sans MS"/>
              </a:rPr>
              <a:t> </a:t>
            </a:r>
            <a:r>
              <a:rPr sz="2400" b="1" spc="-5" dirty="0">
                <a:latin typeface="Comic Sans MS"/>
                <a:cs typeface="Comic Sans MS"/>
              </a:rPr>
              <a:t>corto</a:t>
            </a:r>
            <a:r>
              <a:rPr sz="2400" b="1" spc="45" dirty="0">
                <a:latin typeface="Comic Sans MS"/>
                <a:cs typeface="Comic Sans MS"/>
              </a:rPr>
              <a:t> </a:t>
            </a:r>
            <a:r>
              <a:rPr sz="2400" b="1" spc="-5" dirty="0">
                <a:latin typeface="Comic Sans MS"/>
                <a:cs typeface="Comic Sans MS"/>
              </a:rPr>
              <a:t>circuito</a:t>
            </a:r>
            <a:r>
              <a:rPr sz="2400" b="1" spc="40" dirty="0">
                <a:latin typeface="Comic Sans MS"/>
                <a:cs typeface="Comic Sans MS"/>
              </a:rPr>
              <a:t> </a:t>
            </a:r>
            <a:r>
              <a:rPr sz="2400" b="1" spc="-10" dirty="0">
                <a:latin typeface="Comic Sans MS"/>
                <a:cs typeface="Comic Sans MS"/>
              </a:rPr>
              <a:t>del</a:t>
            </a:r>
            <a:r>
              <a:rPr sz="2400" b="1" spc="40" dirty="0">
                <a:latin typeface="Comic Sans MS"/>
                <a:cs typeface="Comic Sans MS"/>
              </a:rPr>
              <a:t> </a:t>
            </a:r>
            <a:r>
              <a:rPr sz="2400" b="1" spc="-5" dirty="0">
                <a:latin typeface="Comic Sans MS"/>
                <a:cs typeface="Comic Sans MS"/>
              </a:rPr>
              <a:t>generador</a:t>
            </a:r>
            <a:r>
              <a:rPr sz="2400" b="1" spc="-85" dirty="0">
                <a:latin typeface="Comic Sans MS"/>
                <a:cs typeface="Comic Sans MS"/>
              </a:rPr>
              <a:t> </a:t>
            </a:r>
            <a:r>
              <a:rPr sz="2400" b="1" spc="-5" dirty="0">
                <a:latin typeface="Comic Sans MS"/>
                <a:cs typeface="Comic Sans MS"/>
              </a:rPr>
              <a:t>para</a:t>
            </a:r>
            <a:r>
              <a:rPr sz="2400" b="1" spc="40" dirty="0">
                <a:latin typeface="Comic Sans MS"/>
                <a:cs typeface="Comic Sans MS"/>
              </a:rPr>
              <a:t> </a:t>
            </a:r>
            <a:r>
              <a:rPr sz="2400" b="1" spc="-5" dirty="0">
                <a:latin typeface="Comic Sans MS"/>
                <a:cs typeface="Comic Sans MS"/>
              </a:rPr>
              <a:t>una</a:t>
            </a:r>
            <a:r>
              <a:rPr lang="es-AR" sz="2400" b="1" spc="-5" dirty="0">
                <a:latin typeface="Comic Sans MS"/>
                <a:cs typeface="Comic Sans MS"/>
              </a:rPr>
              <a:t> </a:t>
            </a:r>
            <a:r>
              <a:rPr sz="2400" b="1" spc="-5" dirty="0" err="1">
                <a:latin typeface="Comic Sans MS"/>
                <a:cs typeface="Comic Sans MS"/>
              </a:rPr>
              <a:t>falla</a:t>
            </a:r>
            <a:r>
              <a:rPr sz="2400" b="1" dirty="0">
                <a:latin typeface="Comic Sans MS"/>
                <a:cs typeface="Comic Sans MS"/>
              </a:rPr>
              <a:t> </a:t>
            </a:r>
            <a:r>
              <a:rPr sz="2400" b="1" spc="-5" dirty="0">
                <a:latin typeface="Comic Sans MS"/>
                <a:cs typeface="Comic Sans MS"/>
              </a:rPr>
              <a:t>trifásica</a:t>
            </a:r>
            <a:r>
              <a:rPr sz="2400" b="1" dirty="0">
                <a:latin typeface="Comic Sans MS"/>
                <a:cs typeface="Comic Sans MS"/>
              </a:rPr>
              <a:t> </a:t>
            </a:r>
            <a:r>
              <a:rPr sz="2400" b="1" spc="-5" dirty="0">
                <a:latin typeface="Comic Sans MS"/>
                <a:cs typeface="Comic Sans MS"/>
              </a:rPr>
              <a:t>con</a:t>
            </a:r>
            <a:r>
              <a:rPr sz="2400" b="1" dirty="0">
                <a:latin typeface="Comic Sans MS"/>
                <a:cs typeface="Comic Sans MS"/>
              </a:rPr>
              <a:t> </a:t>
            </a:r>
            <a:r>
              <a:rPr sz="2400" b="1" spc="-5" dirty="0">
                <a:latin typeface="Comic Sans MS"/>
                <a:cs typeface="Comic Sans MS"/>
              </a:rPr>
              <a:t>desplazamiento</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C.D.</a:t>
            </a:r>
            <a:endParaRPr sz="2400" b="1" dirty="0">
              <a:latin typeface="Comic Sans MS"/>
              <a:cs typeface="Comic Sans MS"/>
            </a:endParaRPr>
          </a:p>
        </p:txBody>
      </p:sp>
    </p:spTree>
    <p:extLst>
      <p:ext uri="{BB962C8B-B14F-4D97-AF65-F5344CB8AC3E}">
        <p14:creationId xmlns:p14="http://schemas.microsoft.com/office/powerpoint/2010/main" xmlns="" val="2054656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439678" y="314292"/>
            <a:ext cx="17145000" cy="4597669"/>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Cuando una falla en el generador es detectada por los</a:t>
            </a:r>
            <a:r>
              <a:rPr lang="es-AR" sz="2400" spc="-5" dirty="0">
                <a:latin typeface="Comic Sans MS"/>
                <a:cs typeface="Comic Sans MS"/>
              </a:rPr>
              <a:t> </a:t>
            </a:r>
            <a:r>
              <a:rPr sz="2400" spc="-5" dirty="0" err="1">
                <a:latin typeface="Comic Sans MS"/>
                <a:cs typeface="Comic Sans MS"/>
              </a:rPr>
              <a:t>relés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protección, éste es separado del </a:t>
            </a:r>
            <a:r>
              <a:rPr sz="2400" spc="-5" dirty="0" err="1">
                <a:latin typeface="Comic Sans MS"/>
                <a:cs typeface="Comic Sans MS"/>
              </a:rPr>
              <a:t>sistema</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potencia</a:t>
            </a:r>
            <a:r>
              <a:rPr sz="2400" dirty="0">
                <a:latin typeface="Comic Sans MS"/>
                <a:cs typeface="Comic Sans MS"/>
              </a:rPr>
              <a:t> </a:t>
            </a:r>
            <a:r>
              <a:rPr sz="2400" spc="-5" dirty="0">
                <a:latin typeface="Comic Sans MS"/>
                <a:cs typeface="Comic Sans MS"/>
              </a:rPr>
              <a:t>disparando</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interruptor</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interruptor</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err="1">
                <a:latin typeface="Comic Sans MS"/>
                <a:cs typeface="Comic Sans MS"/>
              </a:rPr>
              <a:t>impulsor</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contribución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spc="260" dirty="0">
                <a:latin typeface="Comic Sans MS"/>
                <a:cs typeface="Comic Sans MS"/>
              </a:rPr>
              <a:t> </a:t>
            </a:r>
            <a:r>
              <a:rPr lang="es-MX" sz="2400" spc="-5" dirty="0">
                <a:latin typeface="Comic Sans MS"/>
                <a:cs typeface="Comic Sans MS"/>
              </a:rPr>
              <a:t>será inmediatamente removida cuando dispara el interruptor 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ilustra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smtClean="0">
                <a:latin typeface="Comic Sans MS"/>
                <a:cs typeface="Comic Sans MS"/>
              </a:rPr>
              <a:t>Fig. 8</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Sin embargo, la corriente del generador continuará circulando después</a:t>
            </a:r>
            <a:r>
              <a:rPr lang="es-MX" sz="2400" spc="100" dirty="0">
                <a:latin typeface="Comic Sans MS"/>
                <a:cs typeface="Comic Sans MS"/>
              </a:rPr>
              <a:t> </a:t>
            </a:r>
            <a:r>
              <a:rPr lang="es-MX" sz="2400" spc="-5" dirty="0">
                <a:latin typeface="Comic Sans MS"/>
                <a:cs typeface="Comic Sans MS"/>
              </a:rPr>
              <a:t>del</a:t>
            </a:r>
            <a:r>
              <a:rPr lang="es-MX" sz="2400" spc="105" dirty="0">
                <a:latin typeface="Comic Sans MS"/>
                <a:cs typeface="Comic Sans MS"/>
              </a:rPr>
              <a:t> </a:t>
            </a:r>
            <a:r>
              <a:rPr lang="es-MX" sz="2400" spc="-5" dirty="0">
                <a:latin typeface="Comic Sans MS"/>
                <a:cs typeface="Comic Sans MS"/>
              </a:rPr>
              <a:t>disparo.</a:t>
            </a:r>
            <a:r>
              <a:rPr lang="es-MX" sz="2400" spc="225" dirty="0">
                <a:latin typeface="Comic Sans MS"/>
                <a:cs typeface="Comic Sans MS"/>
              </a:rPr>
              <a:t> </a:t>
            </a:r>
            <a:r>
              <a:rPr lang="es-MX" sz="2400" spc="-5" dirty="0">
                <a:latin typeface="Comic Sans MS"/>
                <a:cs typeface="Comic Sans MS"/>
              </a:rPr>
              <a:t>La</a:t>
            </a:r>
            <a:r>
              <a:rPr lang="es-MX" sz="2400" spc="105" dirty="0">
                <a:latin typeface="Comic Sans MS"/>
                <a:cs typeface="Comic Sans MS"/>
              </a:rPr>
              <a:t> </a:t>
            </a:r>
            <a:r>
              <a:rPr lang="es-MX" sz="2400" spc="-5" dirty="0">
                <a:latin typeface="Comic Sans MS"/>
                <a:cs typeface="Comic Sans MS"/>
              </a:rPr>
              <a:t>corriente</a:t>
            </a:r>
            <a:r>
              <a:rPr lang="es-MX" sz="2400" spc="105"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corto</a:t>
            </a:r>
            <a:r>
              <a:rPr lang="es-MX" sz="2400" spc="95" dirty="0">
                <a:latin typeface="Comic Sans MS"/>
                <a:cs typeface="Comic Sans MS"/>
              </a:rPr>
              <a:t> </a:t>
            </a:r>
            <a:r>
              <a:rPr lang="es-MX" sz="2400" spc="-5" dirty="0">
                <a:latin typeface="Comic Sans MS"/>
                <a:cs typeface="Comic Sans MS"/>
              </a:rPr>
              <a:t>circuito</a:t>
            </a:r>
            <a:r>
              <a:rPr lang="es-MX" sz="2400" spc="95"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“apagada”</a:t>
            </a:r>
            <a:r>
              <a:rPr lang="es-MX" sz="2400" dirty="0">
                <a:latin typeface="Comic Sans MS"/>
                <a:cs typeface="Comic Sans MS"/>
              </a:rPr>
              <a:t> </a:t>
            </a:r>
            <a:r>
              <a:rPr lang="es-MX" sz="2400" spc="-5" dirty="0">
                <a:latin typeface="Comic Sans MS"/>
                <a:cs typeface="Comic Sans MS"/>
              </a:rPr>
              <a:t>instantáneamente debido</a:t>
            </a:r>
            <a:r>
              <a:rPr lang="es-MX" sz="2400" spc="120" dirty="0">
                <a:latin typeface="Comic Sans MS"/>
                <a:cs typeface="Comic Sans MS"/>
              </a:rPr>
              <a:t> </a:t>
            </a:r>
            <a:r>
              <a:rPr lang="es-MX" sz="2400" spc="-5" dirty="0">
                <a:latin typeface="Comic Sans MS"/>
                <a:cs typeface="Comic Sans MS"/>
              </a:rPr>
              <a:t>a</a:t>
            </a:r>
            <a:r>
              <a:rPr lang="es-MX" sz="2400" spc="120" dirty="0">
                <a:latin typeface="Comic Sans MS"/>
                <a:cs typeface="Comic Sans MS"/>
              </a:rPr>
              <a:t> </a:t>
            </a:r>
            <a:r>
              <a:rPr lang="es-MX" sz="2400" spc="-5" dirty="0">
                <a:latin typeface="Comic Sans MS"/>
                <a:cs typeface="Comic Sans MS"/>
              </a:rPr>
              <a:t>la</a:t>
            </a:r>
            <a:r>
              <a:rPr lang="es-MX" sz="2400" spc="120" dirty="0">
                <a:latin typeface="Comic Sans MS"/>
                <a:cs typeface="Comic Sans MS"/>
              </a:rPr>
              <a:t> </a:t>
            </a:r>
            <a:r>
              <a:rPr lang="es-MX" sz="2400" spc="-5" dirty="0">
                <a:latin typeface="Comic Sans MS"/>
                <a:cs typeface="Comic Sans MS"/>
              </a:rPr>
              <a:t>energía</a:t>
            </a:r>
            <a:r>
              <a:rPr lang="es-MX" sz="2400" spc="120" dirty="0">
                <a:latin typeface="Comic Sans MS"/>
                <a:cs typeface="Comic Sans MS"/>
              </a:rPr>
              <a:t> </a:t>
            </a:r>
            <a:r>
              <a:rPr lang="es-MX" sz="2400" spc="-5" dirty="0">
                <a:latin typeface="Comic Sans MS"/>
                <a:cs typeface="Comic Sans MS"/>
              </a:rPr>
              <a:t>almacenada</a:t>
            </a:r>
            <a:r>
              <a:rPr lang="es-MX" sz="2400" spc="110" dirty="0">
                <a:latin typeface="Comic Sans MS"/>
                <a:cs typeface="Comic Sans MS"/>
              </a:rPr>
              <a:t> </a:t>
            </a:r>
            <a:r>
              <a:rPr lang="es-MX" sz="2400" spc="-5" dirty="0">
                <a:latin typeface="Comic Sans MS"/>
                <a:cs typeface="Comic Sans MS"/>
              </a:rPr>
              <a:t>en</a:t>
            </a:r>
            <a:r>
              <a:rPr lang="es-MX" sz="2400" spc="110" dirty="0">
                <a:latin typeface="Comic Sans MS"/>
                <a:cs typeface="Comic Sans MS"/>
              </a:rPr>
              <a:t> </a:t>
            </a:r>
            <a:r>
              <a:rPr lang="es-MX" sz="2400" spc="-5" dirty="0">
                <a:latin typeface="Comic Sans MS"/>
                <a:cs typeface="Comic Sans MS"/>
              </a:rPr>
              <a:t>la</a:t>
            </a:r>
            <a:r>
              <a:rPr lang="es-MX" sz="2400" spc="114" dirty="0">
                <a:latin typeface="Comic Sans MS"/>
                <a:cs typeface="Comic Sans MS"/>
              </a:rPr>
              <a:t> </a:t>
            </a:r>
            <a:r>
              <a:rPr lang="es-MX" sz="2400" spc="-5" dirty="0">
                <a:latin typeface="Comic Sans MS"/>
                <a:cs typeface="Comic Sans MS"/>
              </a:rPr>
              <a:t>máquina</a:t>
            </a:r>
            <a:r>
              <a:rPr lang="es-MX" sz="2400" spc="110" dirty="0">
                <a:latin typeface="Comic Sans MS"/>
                <a:cs typeface="Comic Sans MS"/>
              </a:rPr>
              <a:t> </a:t>
            </a:r>
            <a:r>
              <a:rPr lang="es-MX" sz="2400" spc="-5" dirty="0">
                <a:latin typeface="Comic Sans MS"/>
                <a:cs typeface="Comic Sans MS"/>
              </a:rPr>
              <a:t>rotatoria. El flujo de la corriente de falla dañina en el generador continuará por un periodo de varios s después de 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ha</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disparado,</a:t>
            </a:r>
            <a:r>
              <a:rPr lang="es-MX" sz="2400" dirty="0">
                <a:latin typeface="Comic Sans MS"/>
                <a:cs typeface="Comic Sans MS"/>
              </a:rPr>
              <a:t> </a:t>
            </a:r>
            <a:r>
              <a:rPr lang="es-MX" sz="2400" spc="-5" dirty="0">
                <a:latin typeface="Comic Sans MS"/>
                <a:cs typeface="Comic Sans MS"/>
              </a:rPr>
              <a:t>haciendo</a:t>
            </a:r>
            <a:r>
              <a:rPr lang="es-MX" sz="2400" dirty="0">
                <a:latin typeface="Comic Sans MS"/>
                <a:cs typeface="Comic Sans MS"/>
              </a:rPr>
              <a:t> </a:t>
            </a:r>
            <a:r>
              <a:rPr lang="es-MX" sz="2400" spc="-5" dirty="0">
                <a:latin typeface="Comic Sans MS"/>
                <a:cs typeface="Comic Sans MS"/>
              </a:rPr>
              <a:t>que</a:t>
            </a:r>
            <a:r>
              <a:rPr lang="es-MX" sz="2400" spc="254" dirty="0">
                <a:latin typeface="Comic Sans MS"/>
                <a:cs typeface="Comic Sans MS"/>
              </a:rPr>
              <a:t> </a:t>
            </a:r>
            <a:r>
              <a:rPr lang="es-MX" sz="2400" spc="-5" dirty="0">
                <a:latin typeface="Comic Sans MS"/>
                <a:cs typeface="Comic Sans MS"/>
              </a:rPr>
              <a:t>las fallas del generador sean extremadamente dañinas.</a:t>
            </a:r>
            <a:r>
              <a:rPr lang="es-MX" sz="2400" dirty="0">
                <a:latin typeface="Comic Sans MS"/>
                <a:cs typeface="Comic Sans MS"/>
              </a:rPr>
              <a:t> </a:t>
            </a:r>
            <a:r>
              <a:rPr lang="es-MX" sz="2400" spc="-5" dirty="0">
                <a:latin typeface="Comic Sans MS"/>
                <a:cs typeface="Comic Sans MS"/>
              </a:rPr>
              <a:t>Los conductores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son usualmente</a:t>
            </a:r>
            <a:r>
              <a:rPr lang="es-MX" sz="2400" dirty="0">
                <a:latin typeface="Comic Sans MS"/>
                <a:cs typeface="Comic Sans MS"/>
              </a:rPr>
              <a:t> </a:t>
            </a:r>
            <a:r>
              <a:rPr lang="es-MX" sz="2400" spc="-5" dirty="0">
                <a:latin typeface="Comic Sans MS"/>
                <a:cs typeface="Comic Sans MS"/>
              </a:rPr>
              <a:t>aislados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construcción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bus,</a:t>
            </a:r>
            <a:r>
              <a:rPr lang="es-MX" sz="2400" dirty="0">
                <a:latin typeface="Comic Sans MS"/>
                <a:cs typeface="Comic Sans MS"/>
              </a:rPr>
              <a:t> </a:t>
            </a:r>
            <a:r>
              <a:rPr lang="es-MX" sz="2400" spc="-5" dirty="0">
                <a:latin typeface="Comic Sans MS"/>
                <a:cs typeface="Comic Sans MS"/>
              </a:rPr>
              <a:t>para minimizar</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multifase</a:t>
            </a:r>
            <a:r>
              <a:rPr lang="es-MX" sz="2400"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terminales.</a:t>
            </a:r>
            <a:r>
              <a:rPr lang="es-MX" sz="2400" spc="260" dirty="0">
                <a:latin typeface="Comic Sans MS"/>
                <a:cs typeface="Comic Sans MS"/>
              </a:rPr>
              <a:t> </a:t>
            </a:r>
            <a:r>
              <a:rPr lang="es-MX" sz="2400" spc="-5" dirty="0">
                <a:latin typeface="Comic Sans MS"/>
                <a:cs typeface="Comic Sans MS"/>
              </a:rPr>
              <a:t>El generador</a:t>
            </a:r>
            <a:r>
              <a:rPr lang="es-MX" sz="2400" spc="125" dirty="0">
                <a:latin typeface="Comic Sans MS"/>
                <a:cs typeface="Comic Sans MS"/>
              </a:rPr>
              <a:t> </a:t>
            </a:r>
            <a:r>
              <a:rPr lang="es-MX" sz="2400" spc="-5" dirty="0">
                <a:latin typeface="Comic Sans MS"/>
                <a:cs typeface="Comic Sans MS"/>
              </a:rPr>
              <a:t>es</a:t>
            </a:r>
            <a:r>
              <a:rPr lang="es-MX" sz="2400" spc="130" dirty="0">
                <a:latin typeface="Comic Sans MS"/>
                <a:cs typeface="Comic Sans MS"/>
              </a:rPr>
              <a:t> </a:t>
            </a:r>
            <a:r>
              <a:rPr lang="es-MX" sz="2400" spc="-5" dirty="0">
                <a:latin typeface="Comic Sans MS"/>
                <a:cs typeface="Comic Sans MS"/>
              </a:rPr>
              <a:t>también</a:t>
            </a:r>
            <a:r>
              <a:rPr lang="es-MX" sz="2400" spc="125" dirty="0">
                <a:latin typeface="Comic Sans MS"/>
                <a:cs typeface="Comic Sans MS"/>
              </a:rPr>
              <a:t> </a:t>
            </a:r>
            <a:r>
              <a:rPr lang="es-MX" sz="2400" spc="-5" dirty="0">
                <a:latin typeface="Comic Sans MS"/>
                <a:cs typeface="Comic Sans MS"/>
              </a:rPr>
              <a:t>puesto</a:t>
            </a:r>
            <a:r>
              <a:rPr lang="es-MX" sz="2400" spc="130" dirty="0">
                <a:latin typeface="Comic Sans MS"/>
                <a:cs typeface="Comic Sans MS"/>
              </a:rPr>
              <a:t> </a:t>
            </a:r>
            <a:r>
              <a:rPr lang="es-MX" sz="2400" spc="-5" dirty="0">
                <a:latin typeface="Comic Sans MS"/>
                <a:cs typeface="Comic Sans MS"/>
              </a:rPr>
              <a:t>a</a:t>
            </a:r>
            <a:r>
              <a:rPr lang="es-MX" sz="2400" spc="125" dirty="0">
                <a:latin typeface="Comic Sans MS"/>
                <a:cs typeface="Comic Sans MS"/>
              </a:rPr>
              <a:t> </a:t>
            </a:r>
            <a:r>
              <a:rPr lang="es-MX" sz="2400" spc="-5" dirty="0">
                <a:latin typeface="Comic Sans MS"/>
                <a:cs typeface="Comic Sans MS"/>
              </a:rPr>
              <a:t>tierra</a:t>
            </a:r>
            <a:r>
              <a:rPr lang="es-MX" sz="2400" spc="130" dirty="0">
                <a:latin typeface="Comic Sans MS"/>
                <a:cs typeface="Comic Sans MS"/>
              </a:rPr>
              <a:t> </a:t>
            </a:r>
            <a:r>
              <a:rPr lang="es-MX" sz="2400" spc="-5" dirty="0">
                <a:latin typeface="Comic Sans MS"/>
                <a:cs typeface="Comic Sans MS"/>
              </a:rPr>
              <a:t>en</a:t>
            </a:r>
            <a:r>
              <a:rPr lang="es-MX" sz="2400" spc="130" dirty="0">
                <a:latin typeface="Comic Sans MS"/>
                <a:cs typeface="Comic Sans MS"/>
              </a:rPr>
              <a:t> </a:t>
            </a:r>
            <a:r>
              <a:rPr lang="es-MX" sz="2400" spc="-5" dirty="0">
                <a:latin typeface="Comic Sans MS"/>
                <a:cs typeface="Comic Sans MS"/>
              </a:rPr>
              <a:t>tal</a:t>
            </a:r>
            <a:r>
              <a:rPr lang="es-MX" sz="2400" spc="125" dirty="0">
                <a:latin typeface="Comic Sans MS"/>
                <a:cs typeface="Comic Sans MS"/>
              </a:rPr>
              <a:t> </a:t>
            </a:r>
            <a:r>
              <a:rPr lang="es-MX" sz="2400" spc="-5" dirty="0">
                <a:latin typeface="Comic Sans MS"/>
                <a:cs typeface="Comic Sans MS"/>
              </a:rPr>
              <a:t>forma</a:t>
            </a:r>
            <a:r>
              <a:rPr lang="es-MX" sz="2400" spc="130" dirty="0">
                <a:latin typeface="Comic Sans MS"/>
                <a:cs typeface="Comic Sans MS"/>
              </a:rPr>
              <a:t> </a:t>
            </a:r>
            <a:r>
              <a:rPr lang="es-MX" sz="2400" spc="-5" dirty="0">
                <a:latin typeface="Comic Sans MS"/>
                <a:cs typeface="Comic Sans MS"/>
              </a:rPr>
              <a:t>que se</a:t>
            </a:r>
            <a:r>
              <a:rPr lang="es-MX" sz="2400" dirty="0">
                <a:latin typeface="Comic Sans MS"/>
                <a:cs typeface="Comic Sans MS"/>
              </a:rPr>
              <a:t> </a:t>
            </a:r>
            <a:r>
              <a:rPr lang="es-MX" sz="2400" spc="-5" dirty="0">
                <a:latin typeface="Comic Sans MS"/>
                <a:cs typeface="Comic Sans MS"/>
              </a:rPr>
              <a:t>reducen</a:t>
            </a:r>
            <a:r>
              <a:rPr lang="es-MX" sz="2400" dirty="0">
                <a:latin typeface="Comic Sans MS"/>
                <a:cs typeface="Comic Sans MS"/>
              </a:rPr>
              <a:t> </a:t>
            </a:r>
            <a:r>
              <a:rPr lang="es-MX" sz="2400" spc="-5" dirty="0">
                <a:latin typeface="Comic Sans MS"/>
                <a:cs typeface="Comic Sans MS"/>
              </a:rPr>
              <a:t>sustancialmente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 tierra.</a:t>
            </a:r>
            <a:r>
              <a:rPr lang="es-MX" sz="2400" dirty="0">
                <a:latin typeface="Comic Sans MS"/>
                <a:cs typeface="Comic Sans MS"/>
              </a:rPr>
              <a:t> </a:t>
            </a:r>
            <a:r>
              <a:rPr lang="es-MX" sz="2400" spc="-5" dirty="0">
                <a:latin typeface="Comic Sans MS"/>
                <a:cs typeface="Comic Sans MS"/>
              </a:rPr>
              <a:t>Esto se hace incrementando la impedancia de secuencia</a:t>
            </a:r>
            <a:r>
              <a:rPr lang="es-MX" sz="2400" dirty="0">
                <a:latin typeface="Comic Sans MS"/>
                <a:cs typeface="Comic Sans MS"/>
              </a:rPr>
              <a:t> </a:t>
            </a:r>
            <a:r>
              <a:rPr lang="es-MX" sz="2400" spc="-5" dirty="0">
                <a:latin typeface="Comic Sans MS"/>
                <a:cs typeface="Comic Sans MS"/>
              </a:rPr>
              <a:t>cero,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inserción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impedancia</a:t>
            </a:r>
            <a:r>
              <a:rPr lang="es-MX" sz="2400" spc="254" dirty="0">
                <a:latin typeface="Comic Sans MS"/>
                <a:cs typeface="Comic Sans MS"/>
              </a:rPr>
              <a:t> </a:t>
            </a:r>
            <a:r>
              <a:rPr lang="es-MX" sz="2400" spc="-5" dirty="0">
                <a:latin typeface="Comic Sans MS"/>
                <a:cs typeface="Comic Sans MS"/>
              </a:rPr>
              <a:t>a tierra 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del neutro.</a:t>
            </a:r>
            <a:endParaRPr lang="es-MX" sz="24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gn="just">
              <a:lnSpc>
                <a:spcPct val="116100"/>
              </a:lnSpc>
              <a:spcBef>
                <a:spcPts val="100"/>
              </a:spcBef>
            </a:pPr>
            <a:endParaRPr lang="en-US" sz="9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pic>
        <p:nvPicPr>
          <p:cNvPr id="6" name="object 6"/>
          <p:cNvPicPr/>
          <p:nvPr/>
        </p:nvPicPr>
        <p:blipFill>
          <a:blip r:embed="rId2" cstate="print"/>
          <a:stretch>
            <a:fillRect/>
          </a:stretch>
        </p:blipFill>
        <p:spPr>
          <a:xfrm>
            <a:off x="6440470" y="4100506"/>
            <a:ext cx="6143668" cy="5000660"/>
          </a:xfrm>
          <a:prstGeom prst="rect">
            <a:avLst/>
          </a:prstGeom>
        </p:spPr>
      </p:pic>
      <p:sp>
        <p:nvSpPr>
          <p:cNvPr id="18" name="CuadroTexto 17">
            <a:extLst>
              <a:ext uri="{FF2B5EF4-FFF2-40B4-BE49-F238E27FC236}">
                <a16:creationId xmlns:a16="http://schemas.microsoft.com/office/drawing/2014/main" xmlns="" id="{414AAB0B-8DF2-443C-85CB-B74B00EBAF71}"/>
              </a:ext>
            </a:extLst>
          </p:cNvPr>
          <p:cNvSpPr txBox="1"/>
          <p:nvPr/>
        </p:nvSpPr>
        <p:spPr>
          <a:xfrm>
            <a:off x="4510417" y="9187934"/>
            <a:ext cx="8936966" cy="461665"/>
          </a:xfrm>
          <a:prstGeom prst="rect">
            <a:avLst/>
          </a:prstGeom>
          <a:noFill/>
        </p:spPr>
        <p:txBody>
          <a:bodyPr wrap="square">
            <a:spAutoFit/>
          </a:bodyPr>
          <a:lstStyle/>
          <a:p>
            <a:pPr marL="12700" algn="ctr">
              <a:spcBef>
                <a:spcPts val="355"/>
              </a:spcBef>
            </a:pP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8.</a:t>
            </a:r>
            <a:r>
              <a:rPr lang="es-MX" sz="2400" b="1" spc="250" dirty="0">
                <a:latin typeface="Comic Sans MS"/>
                <a:cs typeface="Comic Sans MS"/>
              </a:rPr>
              <a:t> </a:t>
            </a:r>
            <a:r>
              <a:rPr lang="es-MX" sz="2400" b="1" spc="-5" dirty="0">
                <a:latin typeface="Comic Sans MS"/>
                <a:cs typeface="Comic Sans MS"/>
              </a:rPr>
              <a:t>Corriente</a:t>
            </a:r>
            <a:r>
              <a:rPr lang="es-MX" sz="2400" b="1" spc="5" dirty="0">
                <a:latin typeface="Comic Sans MS"/>
                <a:cs typeface="Comic Sans MS"/>
              </a:rPr>
              <a:t> </a:t>
            </a:r>
            <a:r>
              <a:rPr lang="es-MX" sz="2400" b="1" spc="-5" dirty="0">
                <a:latin typeface="Comic Sans MS"/>
                <a:cs typeface="Comic Sans MS"/>
              </a:rPr>
              <a:t>de</a:t>
            </a:r>
            <a:r>
              <a:rPr lang="es-MX" sz="2400" b="1" spc="5" dirty="0">
                <a:latin typeface="Comic Sans MS"/>
                <a:cs typeface="Comic Sans MS"/>
              </a:rPr>
              <a:t> </a:t>
            </a:r>
            <a:r>
              <a:rPr lang="es-MX" sz="2400" b="1" spc="-5" dirty="0">
                <a:latin typeface="Comic Sans MS"/>
                <a:cs typeface="Comic Sans MS"/>
              </a:rPr>
              <a:t>falla</a:t>
            </a:r>
            <a:r>
              <a:rPr lang="es-MX" sz="2400" b="1" spc="10" dirty="0">
                <a:latin typeface="Comic Sans MS"/>
                <a:cs typeface="Comic Sans MS"/>
              </a:rPr>
              <a:t> </a:t>
            </a:r>
            <a:r>
              <a:rPr lang="es-MX" sz="2400" b="1" spc="-5" dirty="0">
                <a:latin typeface="Comic Sans MS"/>
                <a:cs typeface="Comic Sans MS"/>
              </a:rPr>
              <a:t>en</a:t>
            </a:r>
            <a:r>
              <a:rPr lang="es-MX" sz="2400" b="1" spc="5" dirty="0">
                <a:latin typeface="Comic Sans MS"/>
                <a:cs typeface="Comic Sans MS"/>
              </a:rPr>
              <a:t> </a:t>
            </a:r>
            <a:r>
              <a:rPr lang="es-MX" sz="2400" b="1" spc="-5" dirty="0">
                <a:latin typeface="Comic Sans MS"/>
                <a:cs typeface="Comic Sans MS"/>
              </a:rPr>
              <a:t>terminales</a:t>
            </a:r>
            <a:r>
              <a:rPr lang="es-MX" sz="2400" b="1" spc="5" dirty="0">
                <a:latin typeface="Comic Sans MS"/>
                <a:cs typeface="Comic Sans MS"/>
              </a:rPr>
              <a:t> </a:t>
            </a:r>
            <a:r>
              <a:rPr lang="es-MX" sz="2400" b="1" spc="-10" dirty="0">
                <a:latin typeface="Comic Sans MS"/>
                <a:cs typeface="Comic Sans MS"/>
              </a:rPr>
              <a:t>del</a:t>
            </a:r>
            <a:r>
              <a:rPr lang="es-MX" sz="2400" b="1" spc="5" dirty="0">
                <a:latin typeface="Comic Sans MS"/>
                <a:cs typeface="Comic Sans MS"/>
              </a:rPr>
              <a:t> </a:t>
            </a:r>
            <a:r>
              <a:rPr lang="es-MX" sz="2400" b="1" spc="-10" dirty="0">
                <a:latin typeface="Comic Sans MS"/>
                <a:cs typeface="Comic Sans MS"/>
              </a:rPr>
              <a:t>generador</a:t>
            </a:r>
            <a:endParaRPr lang="es-MX" sz="2400" b="1" dirty="0">
              <a:latin typeface="Comic Sans MS"/>
              <a:cs typeface="Comic Sans M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30200" y="374155"/>
            <a:ext cx="10396550" cy="8202245"/>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Prácticas</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puesta</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a</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tierra</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del</a:t>
            </a:r>
            <a:r>
              <a:rPr sz="2400" b="1" spc="5" dirty="0">
                <a:latin typeface="Comic Sans MS" panose="030F0702030302020204" pitchFamily="66" charset="0"/>
                <a:cs typeface="Comic Sans MS"/>
              </a:rPr>
              <a:t> </a:t>
            </a:r>
            <a:r>
              <a:rPr sz="2400" b="1" spc="-5" dirty="0" err="1">
                <a:latin typeface="Comic Sans MS" panose="030F0702030302020204" pitchFamily="66" charset="0"/>
                <a:cs typeface="Comic Sans MS"/>
              </a:rPr>
              <a:t>generador</a:t>
            </a:r>
            <a:r>
              <a:rPr sz="2400" b="1" spc="-5" dirty="0">
                <a:latin typeface="Comic Sans MS" panose="030F0702030302020204" pitchFamily="66" charset="0"/>
                <a:cs typeface="Comic Sans MS"/>
              </a:rPr>
              <a:t>.</a:t>
            </a:r>
            <a:endParaRPr lang="en-US" sz="2400" b="1" spc="-5" dirty="0">
              <a:latin typeface="Comic Sans MS" panose="030F0702030302020204" pitchFamily="66" charset="0"/>
              <a:cs typeface="Comic Sans MS"/>
            </a:endParaRPr>
          </a:p>
          <a:p>
            <a:pPr marL="12700" marR="5080" algn="just">
              <a:spcBef>
                <a:spcPts val="100"/>
              </a:spcBef>
            </a:pPr>
            <a:r>
              <a:rPr lang="es-MX" sz="2400" dirty="0">
                <a:latin typeface="Comic Sans MS" panose="030F0702030302020204" pitchFamily="66" charset="0"/>
              </a:rPr>
              <a:t>La puesta a tierra de alta y baja impedancia representa los dos métodos principales utilizados en la industria para poner a tierra los devanados del estator del generador. Recientemente, la conexión a tierra híbrida se ha vuelto popular en generadores industriales para reducir el daño por falla a tierra del estator.</a:t>
            </a:r>
          </a:p>
          <a:p>
            <a:pPr marL="12700" marR="5080" algn="just">
              <a:spcBef>
                <a:spcPts val="100"/>
              </a:spcBef>
            </a:pPr>
            <a:endParaRPr lang="es-MX" sz="2400" dirty="0">
              <a:latin typeface="Comic Sans MS"/>
              <a:cs typeface="Comic Sans MS"/>
            </a:endParaRPr>
          </a:p>
          <a:p>
            <a:pPr marL="469900" indent="-457200" algn="just">
              <a:spcBef>
                <a:spcPts val="100"/>
              </a:spcBef>
              <a:buAutoNum type="alphaUcPeriod"/>
            </a:pPr>
            <a:r>
              <a:rPr lang="es-MX" sz="2400" b="1" dirty="0">
                <a:latin typeface="Comic Sans MS" panose="030F0702030302020204" pitchFamily="66" charset="0"/>
              </a:rPr>
              <a:t>Puesta a tierra de baja impedancia (LRG)</a:t>
            </a:r>
            <a:r>
              <a:rPr lang="es-MX" sz="2400" dirty="0">
                <a:latin typeface="Comic Sans MS" panose="030F0702030302020204" pitchFamily="66" charset="0"/>
              </a:rPr>
              <a:t> </a:t>
            </a:r>
            <a:r>
              <a:rPr lang="es-MX" sz="2400" b="1" dirty="0">
                <a:latin typeface="Comic Sans MS" panose="030F0702030302020204" pitchFamily="66" charset="0"/>
              </a:rPr>
              <a:t>La </a:t>
            </a:r>
            <a:r>
              <a:rPr lang="es-MX" sz="2400" b="1" dirty="0" smtClean="0">
                <a:latin typeface="Comic Sans MS" panose="030F0702030302020204" pitchFamily="66" charset="0"/>
              </a:rPr>
              <a:t>Fig. 9a </a:t>
            </a:r>
            <a:r>
              <a:rPr lang="es-MX" sz="2400" dirty="0">
                <a:latin typeface="Comic Sans MS" panose="030F0702030302020204" pitchFamily="66" charset="0"/>
              </a:rPr>
              <a:t>ilustra un generador conectado a tierra a través de una resistencia o reactor. La resistencia o reactor de puesta a tierra se selecciona para limitar la contribución de la falla a tierra del generador a la corriente entre 200 amperios y 150 % de la corriente nominal del generador. LRG se usa generalmente cuando múltiples unidades generadoras operan en un bus común o se conectan directamente a buses de carga sin una transformación de tensión que proporcione la fuente de tierra para el sistema.</a:t>
            </a:r>
          </a:p>
          <a:p>
            <a:pPr marL="469900" indent="-457200" algn="just">
              <a:spcBef>
                <a:spcPts val="100"/>
              </a:spcBef>
              <a:buAutoNum type="alphaUcPeriod"/>
            </a:pPr>
            <a:endParaRPr lang="es-MX" sz="2400" dirty="0">
              <a:latin typeface="Comic Sans MS" panose="030F0702030302020204" pitchFamily="66" charset="0"/>
            </a:endParaRPr>
          </a:p>
          <a:p>
            <a:pPr marL="469900" indent="-457200" algn="just">
              <a:spcBef>
                <a:spcPts val="100"/>
              </a:spcBef>
              <a:buAutoNum type="alphaUcPeriod"/>
            </a:pPr>
            <a:r>
              <a:rPr lang="es-MX" sz="2400" b="1" dirty="0"/>
              <a:t>Puesta a tierra de alta impedancia (HRG) </a:t>
            </a:r>
            <a:r>
              <a:rPr lang="es-MX" sz="2400" dirty="0">
                <a:latin typeface="Comic Sans MS" panose="030F0702030302020204" pitchFamily="66" charset="0"/>
              </a:rPr>
              <a:t>La </a:t>
            </a:r>
            <a:r>
              <a:rPr lang="es-MX" sz="2400" dirty="0" smtClean="0">
                <a:latin typeface="Comic Sans MS" panose="030F0702030302020204" pitchFamily="66" charset="0"/>
              </a:rPr>
              <a:t>Fig. 9b </a:t>
            </a:r>
            <a:r>
              <a:rPr lang="es-MX" sz="2400" dirty="0">
                <a:latin typeface="Comic Sans MS" panose="030F0702030302020204" pitchFamily="66" charset="0"/>
              </a:rPr>
              <a:t>ilustra un generador puesto a tierra utilizando un transformador de distribución con una resistencia secundaria. Este método de conexión a tierra permite reducir la corriente de falla a tierra a niveles bajos, generalmente de 5 a 25 amperios. Se utiliza en generadores conectados a unidades.</a:t>
            </a:r>
          </a:p>
        </p:txBody>
      </p:sp>
      <p:grpSp>
        <p:nvGrpSpPr>
          <p:cNvPr id="9" name="Grupo 8">
            <a:extLst>
              <a:ext uri="{FF2B5EF4-FFF2-40B4-BE49-F238E27FC236}">
                <a16:creationId xmlns:a16="http://schemas.microsoft.com/office/drawing/2014/main" xmlns="" id="{186CFB7A-F280-4D0A-A00D-FCF7BB84AD2A}"/>
              </a:ext>
            </a:extLst>
          </p:cNvPr>
          <p:cNvGrpSpPr/>
          <p:nvPr/>
        </p:nvGrpSpPr>
        <p:grpSpPr>
          <a:xfrm>
            <a:off x="12369798" y="928058"/>
            <a:ext cx="4648200" cy="7153270"/>
            <a:chOff x="6437899" y="990600"/>
            <a:chExt cx="2077656" cy="3943340"/>
          </a:xfrm>
        </p:grpSpPr>
        <p:pic>
          <p:nvPicPr>
            <p:cNvPr id="14" name="object 3">
              <a:extLst>
                <a:ext uri="{FF2B5EF4-FFF2-40B4-BE49-F238E27FC236}">
                  <a16:creationId xmlns:a16="http://schemas.microsoft.com/office/drawing/2014/main" xmlns="" id="{EA2CAD57-6443-420E-BCDE-F70577B2B2CF}"/>
                </a:ext>
              </a:extLst>
            </p:cNvPr>
            <p:cNvPicPr/>
            <p:nvPr/>
          </p:nvPicPr>
          <p:blipFill>
            <a:blip r:embed="rId2" cstate="print"/>
            <a:stretch>
              <a:fillRect/>
            </a:stretch>
          </p:blipFill>
          <p:spPr>
            <a:xfrm>
              <a:off x="6545718" y="990600"/>
              <a:ext cx="1862017" cy="1630408"/>
            </a:xfrm>
            <a:prstGeom prst="rect">
              <a:avLst/>
            </a:prstGeom>
          </p:spPr>
        </p:pic>
        <p:pic>
          <p:nvPicPr>
            <p:cNvPr id="15" name="object 5">
              <a:extLst>
                <a:ext uri="{FF2B5EF4-FFF2-40B4-BE49-F238E27FC236}">
                  <a16:creationId xmlns:a16="http://schemas.microsoft.com/office/drawing/2014/main" xmlns="" id="{42B34EAA-3EB2-4EF7-94EF-3DE075D8200E}"/>
                </a:ext>
              </a:extLst>
            </p:cNvPr>
            <p:cNvPicPr/>
            <p:nvPr/>
          </p:nvPicPr>
          <p:blipFill>
            <a:blip r:embed="rId3" cstate="print"/>
            <a:stretch>
              <a:fillRect/>
            </a:stretch>
          </p:blipFill>
          <p:spPr>
            <a:xfrm>
              <a:off x="6437899" y="3176931"/>
              <a:ext cx="2077656" cy="1757009"/>
            </a:xfrm>
            <a:prstGeom prst="rect">
              <a:avLst/>
            </a:prstGeom>
          </p:spPr>
        </p:pic>
      </p:grpSp>
      <p:sp>
        <p:nvSpPr>
          <p:cNvPr id="18" name="CuadroTexto 17">
            <a:extLst>
              <a:ext uri="{FF2B5EF4-FFF2-40B4-BE49-F238E27FC236}">
                <a16:creationId xmlns:a16="http://schemas.microsoft.com/office/drawing/2014/main" xmlns="" id="{0D0C0735-7470-4D53-960F-EB0BC74F8D65}"/>
              </a:ext>
            </a:extLst>
          </p:cNvPr>
          <p:cNvSpPr txBox="1"/>
          <p:nvPr/>
        </p:nvSpPr>
        <p:spPr>
          <a:xfrm>
            <a:off x="10226684" y="8386786"/>
            <a:ext cx="8936966" cy="369332"/>
          </a:xfrm>
          <a:prstGeom prst="rect">
            <a:avLst/>
          </a:prstGeom>
          <a:noFill/>
        </p:spPr>
        <p:txBody>
          <a:bodyPr wrap="square">
            <a:spAutoFit/>
          </a:bodyPr>
          <a:lstStyle/>
          <a:p>
            <a:pPr marL="85725" marR="48895" algn="ctr">
              <a:lnSpc>
                <a:spcPct val="100000"/>
              </a:lnSpc>
              <a:spcBef>
                <a:spcPts val="170"/>
              </a:spcBef>
            </a:pPr>
            <a:r>
              <a:rPr lang="es-MX" b="1" spc="-5" dirty="0">
                <a:latin typeface="Comic Sans MS"/>
                <a:cs typeface="Comic Sans MS"/>
              </a:rPr>
              <a:t>9B)</a:t>
            </a:r>
            <a:r>
              <a:rPr lang="es-MX" b="1" spc="235" dirty="0">
                <a:latin typeface="Comic Sans MS"/>
                <a:cs typeface="Comic Sans MS"/>
              </a:rPr>
              <a:t> </a:t>
            </a:r>
            <a:r>
              <a:rPr lang="es-MX" b="1" spc="-5" dirty="0">
                <a:latin typeface="Comic Sans MS"/>
                <a:cs typeface="Comic Sans MS"/>
              </a:rPr>
              <a:t>Puesta</a:t>
            </a:r>
            <a:r>
              <a:rPr lang="es-MX" b="1" dirty="0">
                <a:latin typeface="Comic Sans MS"/>
                <a:cs typeface="Comic Sans MS"/>
              </a:rPr>
              <a:t> </a:t>
            </a:r>
            <a:r>
              <a:rPr lang="es-MX" b="1" spc="-5" dirty="0">
                <a:latin typeface="Comic Sans MS"/>
                <a:cs typeface="Comic Sans MS"/>
              </a:rPr>
              <a:t>a</a:t>
            </a:r>
            <a:r>
              <a:rPr lang="es-MX" b="1" dirty="0">
                <a:latin typeface="Comic Sans MS"/>
                <a:cs typeface="Comic Sans MS"/>
              </a:rPr>
              <a:t> </a:t>
            </a:r>
            <a:r>
              <a:rPr lang="es-MX" b="1" spc="-5" dirty="0">
                <a:latin typeface="Comic Sans MS"/>
                <a:cs typeface="Comic Sans MS"/>
              </a:rPr>
              <a:t>tierra</a:t>
            </a:r>
            <a:r>
              <a:rPr lang="es-MX" b="1" dirty="0">
                <a:latin typeface="Comic Sans MS"/>
                <a:cs typeface="Comic Sans MS"/>
              </a:rPr>
              <a:t> </a:t>
            </a:r>
            <a:r>
              <a:rPr lang="es-MX" b="1" spc="-5" dirty="0">
                <a:latin typeface="Comic Sans MS"/>
                <a:cs typeface="Comic Sans MS"/>
              </a:rPr>
              <a:t>de alta</a:t>
            </a:r>
            <a:r>
              <a:rPr lang="es-MX" b="1" dirty="0">
                <a:latin typeface="Comic Sans MS"/>
                <a:cs typeface="Comic Sans MS"/>
              </a:rPr>
              <a:t> </a:t>
            </a:r>
            <a:r>
              <a:rPr lang="es-MX" b="1" spc="-5" dirty="0">
                <a:latin typeface="Comic Sans MS"/>
                <a:cs typeface="Comic Sans MS"/>
              </a:rPr>
              <a:t>impedancia</a:t>
            </a:r>
            <a:endParaRPr lang="es-MX" b="1" dirty="0">
              <a:latin typeface="Comic Sans MS"/>
              <a:cs typeface="Comic Sans MS"/>
            </a:endParaRPr>
          </a:p>
        </p:txBody>
      </p:sp>
      <p:graphicFrame>
        <p:nvGraphicFramePr>
          <p:cNvPr id="4" name="Tabla 3">
            <a:extLst>
              <a:ext uri="{FF2B5EF4-FFF2-40B4-BE49-F238E27FC236}">
                <a16:creationId xmlns:a16="http://schemas.microsoft.com/office/drawing/2014/main" xmlns="" id="{AE767BED-5368-4001-A21A-52894F8AB136}"/>
              </a:ext>
            </a:extLst>
          </p:cNvPr>
          <p:cNvGraphicFramePr>
            <a:graphicFrameLocks noGrp="1"/>
          </p:cNvGraphicFramePr>
          <p:nvPr>
            <p:extLst>
              <p:ext uri="{D42A27DB-BD31-4B8C-83A1-F6EECF244321}">
                <p14:modId xmlns:p14="http://schemas.microsoft.com/office/powerpoint/2010/main" xmlns="" val="3981774353"/>
              </p:ext>
            </p:extLst>
          </p:nvPr>
        </p:nvGraphicFramePr>
        <p:xfrm>
          <a:off x="9580392" y="8791267"/>
          <a:ext cx="7797800" cy="1056460"/>
        </p:xfrm>
        <a:graphic>
          <a:graphicData uri="http://schemas.openxmlformats.org/drawingml/2006/table">
            <a:tbl>
              <a:tblPr firstRow="1" bandRow="1">
                <a:tableStyleId>{2D5ABB26-0587-4C30-8999-92F81FD0307C}</a:tableStyleId>
              </a:tblPr>
              <a:tblGrid>
                <a:gridCol w="1181556">
                  <a:extLst>
                    <a:ext uri="{9D8B030D-6E8A-4147-A177-3AD203B41FA5}">
                      <a16:colId xmlns:a16="http://schemas.microsoft.com/office/drawing/2014/main" xmlns="" val="489221051"/>
                    </a:ext>
                  </a:extLst>
                </a:gridCol>
                <a:gridCol w="6616244">
                  <a:extLst>
                    <a:ext uri="{9D8B030D-6E8A-4147-A177-3AD203B41FA5}">
                      <a16:colId xmlns:a16="http://schemas.microsoft.com/office/drawing/2014/main" xmlns="" val="1666253797"/>
                    </a:ext>
                  </a:extLst>
                </a:gridCol>
              </a:tblGrid>
              <a:tr h="311605">
                <a:tc>
                  <a:txBody>
                    <a:bodyPr/>
                    <a:lstStyle/>
                    <a:p>
                      <a:pPr marR="67310">
                        <a:lnSpc>
                          <a:spcPct val="100000"/>
                        </a:lnSpc>
                      </a:pPr>
                      <a:endParaRPr sz="700" dirty="0">
                        <a:latin typeface="Times New Roman"/>
                        <a:cs typeface="Times New Roman"/>
                      </a:endParaRPr>
                    </a:p>
                  </a:txBody>
                  <a:tcPr marL="0" marR="0" marT="0" marB="0"/>
                </a:tc>
                <a:tc>
                  <a:txBody>
                    <a:bodyPr/>
                    <a:lstStyle/>
                    <a:p>
                      <a:pPr marL="104139" marR="48895">
                        <a:lnSpc>
                          <a:spcPct val="100000"/>
                        </a:lnSpc>
                        <a:spcBef>
                          <a:spcPts val="240"/>
                        </a:spcBef>
                        <a:tabLst>
                          <a:tab pos="3172460" algn="l"/>
                        </a:tabLst>
                      </a:pPr>
                      <a:endParaRPr sz="1350" baseline="-27777" dirty="0">
                        <a:latin typeface="Comic Sans MS"/>
                        <a:cs typeface="Comic Sans MS"/>
                      </a:endParaRPr>
                    </a:p>
                  </a:txBody>
                  <a:tcPr marL="0" marR="0" marT="30480" marB="0"/>
                </a:tc>
                <a:extLst>
                  <a:ext uri="{0D108BD9-81ED-4DB2-BD59-A6C34878D82A}">
                    <a16:rowId xmlns:a16="http://schemas.microsoft.com/office/drawing/2014/main" xmlns="" val="2213357"/>
                  </a:ext>
                </a:extLst>
              </a:tr>
              <a:tr h="311605">
                <a:tc>
                  <a:txBody>
                    <a:bodyPr/>
                    <a:lstStyle/>
                    <a:p>
                      <a:pPr algn="ctr">
                        <a:lnSpc>
                          <a:spcPct val="100000"/>
                        </a:lnSpc>
                        <a:spcBef>
                          <a:spcPts val="204"/>
                        </a:spcBef>
                      </a:pPr>
                      <a:endParaRPr sz="2400" b="1" dirty="0">
                        <a:latin typeface="Comic Sans MS"/>
                        <a:cs typeface="Comic Sans MS"/>
                      </a:endParaRPr>
                    </a:p>
                  </a:txBody>
                  <a:tcPr marL="0" marR="0" marT="26034" marB="0"/>
                </a:tc>
                <a:tc>
                  <a:txBody>
                    <a:bodyPr/>
                    <a:lstStyle/>
                    <a:p>
                      <a:pPr marL="102235" marR="48895" algn="ctr">
                        <a:lnSpc>
                          <a:spcPct val="100000"/>
                        </a:lnSpc>
                        <a:spcBef>
                          <a:spcPts val="105"/>
                        </a:spcBef>
                        <a:tabLst>
                          <a:tab pos="3172460" algn="l"/>
                        </a:tabLst>
                      </a:pPr>
                      <a:r>
                        <a:rPr lang="en-US" sz="2400" b="1" spc="-5" dirty="0" err="1">
                          <a:latin typeface="Comic Sans MS"/>
                          <a:cs typeface="Comic Sans MS"/>
                        </a:rPr>
                        <a:t>Figura</a:t>
                      </a:r>
                      <a:r>
                        <a:rPr lang="en-US" sz="2400" b="1" spc="-5" dirty="0">
                          <a:latin typeface="Comic Sans MS"/>
                          <a:cs typeface="Comic Sans MS"/>
                        </a:rPr>
                        <a:t> 9</a:t>
                      </a:r>
                      <a:r>
                        <a:rPr sz="2400" b="1" spc="-5" dirty="0">
                          <a:latin typeface="Comic Sans MS"/>
                          <a:cs typeface="Comic Sans MS"/>
                        </a:rPr>
                        <a:t>.</a:t>
                      </a:r>
                      <a:r>
                        <a:rPr sz="2400" b="1" spc="250" dirty="0">
                          <a:latin typeface="Comic Sans MS"/>
                          <a:cs typeface="Comic Sans MS"/>
                        </a:rPr>
                        <a:t> </a:t>
                      </a:r>
                      <a:r>
                        <a:rPr sz="2400" b="1" spc="-5" dirty="0">
                          <a:latin typeface="Comic Sans MS"/>
                          <a:cs typeface="Comic Sans MS"/>
                        </a:rPr>
                        <a:t>Prácticas</a:t>
                      </a:r>
                      <a:r>
                        <a:rPr sz="2400" b="1" spc="1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a:latin typeface="Comic Sans MS"/>
                          <a:cs typeface="Comic Sans MS"/>
                        </a:rPr>
                        <a:t>puesta</a:t>
                      </a:r>
                      <a:r>
                        <a:rPr sz="2400" b="1" spc="10" dirty="0">
                          <a:latin typeface="Comic Sans MS"/>
                          <a:cs typeface="Comic Sans MS"/>
                        </a:rPr>
                        <a:t> </a:t>
                      </a:r>
                      <a:r>
                        <a:rPr sz="2400" b="1" spc="-5" dirty="0">
                          <a:latin typeface="Comic Sans MS"/>
                          <a:cs typeface="Comic Sans MS"/>
                        </a:rPr>
                        <a:t>a</a:t>
                      </a:r>
                      <a:r>
                        <a:rPr sz="2400" b="1" spc="15" dirty="0">
                          <a:latin typeface="Comic Sans MS"/>
                          <a:cs typeface="Comic Sans MS"/>
                        </a:rPr>
                        <a:t> </a:t>
                      </a:r>
                      <a:r>
                        <a:rPr sz="2400" b="1" spc="-5" dirty="0">
                          <a:latin typeface="Comic Sans MS"/>
                          <a:cs typeface="Comic Sans MS"/>
                        </a:rPr>
                        <a:t>tierra</a:t>
                      </a:r>
                      <a:r>
                        <a:rPr sz="2400" b="1" spc="10" dirty="0">
                          <a:latin typeface="Comic Sans MS"/>
                          <a:cs typeface="Comic Sans MS"/>
                        </a:rPr>
                        <a:t> </a:t>
                      </a:r>
                      <a:r>
                        <a:rPr sz="2400" b="1" spc="-5" dirty="0">
                          <a:latin typeface="Comic Sans MS"/>
                          <a:cs typeface="Comic Sans MS"/>
                        </a:rPr>
                        <a:t>del</a:t>
                      </a:r>
                      <a:r>
                        <a:rPr sz="2400" b="1" spc="10" dirty="0">
                          <a:latin typeface="Comic Sans MS"/>
                          <a:cs typeface="Comic Sans MS"/>
                        </a:rPr>
                        <a:t> </a:t>
                      </a:r>
                      <a:r>
                        <a:rPr sz="2400" b="1" spc="-5" dirty="0">
                          <a:latin typeface="Comic Sans MS"/>
                          <a:cs typeface="Comic Sans MS"/>
                        </a:rPr>
                        <a:t>generador	</a:t>
                      </a:r>
                      <a:endParaRPr sz="2400" b="1" baseline="-37037" dirty="0">
                        <a:latin typeface="Comic Sans MS"/>
                        <a:cs typeface="Comic Sans MS"/>
                      </a:endParaRPr>
                    </a:p>
                  </a:txBody>
                  <a:tcPr marL="0" marR="0" marT="13335" marB="0"/>
                </a:tc>
                <a:extLst>
                  <a:ext uri="{0D108BD9-81ED-4DB2-BD59-A6C34878D82A}">
                    <a16:rowId xmlns:a16="http://schemas.microsoft.com/office/drawing/2014/main" xmlns="" val="4106614387"/>
                  </a:ext>
                </a:extLst>
              </a:tr>
            </a:tbl>
          </a:graphicData>
        </a:graphic>
      </p:graphicFrame>
      <p:sp>
        <p:nvSpPr>
          <p:cNvPr id="8" name="7 Rectángulo"/>
          <p:cNvSpPr/>
          <p:nvPr/>
        </p:nvSpPr>
        <p:spPr>
          <a:xfrm>
            <a:off x="10726750" y="4100506"/>
            <a:ext cx="6786610" cy="400110"/>
          </a:xfrm>
          <a:prstGeom prst="rect">
            <a:avLst/>
          </a:prstGeom>
        </p:spPr>
        <p:txBody>
          <a:bodyPr wrap="square">
            <a:spAutoFit/>
          </a:bodyPr>
          <a:lstStyle/>
          <a:p>
            <a:pPr algn="ctr"/>
            <a:r>
              <a:rPr lang="es-AR" sz="2000" b="1" dirty="0">
                <a:latin typeface="Comic Sans MS" pitchFamily="66" charset="0"/>
              </a:rPr>
              <a:t>9a) Puesta a tierra de baja impedancia </a:t>
            </a:r>
          </a:p>
        </p:txBody>
      </p:sp>
    </p:spTree>
    <p:extLst>
      <p:ext uri="{BB962C8B-B14F-4D97-AF65-F5344CB8AC3E}">
        <p14:creationId xmlns:p14="http://schemas.microsoft.com/office/powerpoint/2010/main" xmlns="" val="281098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30200" y="374155"/>
            <a:ext cx="17047992" cy="1859483"/>
          </a:xfrm>
          <a:prstGeom prst="rect">
            <a:avLst/>
          </a:prstGeom>
        </p:spPr>
        <p:txBody>
          <a:bodyPr vert="horz" wrap="square" lIns="0" tIns="12700" rIns="0" bIns="0" rtlCol="0">
            <a:spAutoFit/>
          </a:bodyPr>
          <a:lstStyle/>
          <a:p>
            <a:pPr marL="469900" indent="-457200" algn="just">
              <a:spcBef>
                <a:spcPts val="100"/>
              </a:spcBef>
              <a:buFont typeface="+mj-lt"/>
              <a:buAutoNum type="alphaUcPeriod" startAt="3"/>
            </a:pPr>
            <a:r>
              <a:rPr lang="es-MX" sz="2400" b="1" dirty="0">
                <a:latin typeface="Comic Sans MS" panose="030F0702030302020204" pitchFamily="66" charset="0"/>
              </a:rPr>
              <a:t>Puesta a tierra híbrida </a:t>
            </a:r>
            <a:r>
              <a:rPr lang="es-MX" sz="2400" dirty="0">
                <a:latin typeface="Comic Sans MS" panose="030F0702030302020204" pitchFamily="66" charset="0"/>
              </a:rPr>
              <a:t>La </a:t>
            </a:r>
            <a:r>
              <a:rPr lang="es-MX" sz="2400" b="1" dirty="0" smtClean="0">
                <a:latin typeface="Comic Sans MS" panose="030F0702030302020204" pitchFamily="66" charset="0"/>
              </a:rPr>
              <a:t>Fig. 9c </a:t>
            </a:r>
            <a:r>
              <a:rPr lang="es-MX" sz="2400" dirty="0">
                <a:latin typeface="Comic Sans MS" panose="030F0702030302020204" pitchFamily="66" charset="0"/>
              </a:rPr>
              <a:t>ilustra una puesto a tierra híbrida. Combinando HRG y LRG, este método de conexión a tierra se utiliza principalmente en instalaciones industriales para reducir el daño durante fallas a tierra del estator [4]. El generador normalmente funciona con ambas puestas a tierra en paralelo. Cuando se detecta una falla a tierra del generador, el interruptor de alta velocidad en serie con el LRG se dispara durante el apagado del generador para reducir la corriente de falla a tierra dañina durante la “parada” del generador.</a:t>
            </a:r>
            <a:endParaRPr sz="2400" dirty="0">
              <a:latin typeface="Comic Sans MS" panose="030F0702030302020204" pitchFamily="66" charset="0"/>
              <a:cs typeface="Comic Sans MS"/>
            </a:endParaRPr>
          </a:p>
        </p:txBody>
      </p:sp>
      <p:graphicFrame>
        <p:nvGraphicFramePr>
          <p:cNvPr id="4" name="Tabla 3">
            <a:extLst>
              <a:ext uri="{FF2B5EF4-FFF2-40B4-BE49-F238E27FC236}">
                <a16:creationId xmlns:a16="http://schemas.microsoft.com/office/drawing/2014/main" xmlns="" id="{AE767BED-5368-4001-A21A-52894F8AB136}"/>
              </a:ext>
            </a:extLst>
          </p:cNvPr>
          <p:cNvGraphicFramePr>
            <a:graphicFrameLocks noGrp="1"/>
          </p:cNvGraphicFramePr>
          <p:nvPr>
            <p:extLst>
              <p:ext uri="{D42A27DB-BD31-4B8C-83A1-F6EECF244321}">
                <p14:modId xmlns:p14="http://schemas.microsoft.com/office/powerpoint/2010/main" xmlns="" val="3144442674"/>
              </p:ext>
            </p:extLst>
          </p:nvPr>
        </p:nvGraphicFramePr>
        <p:xfrm>
          <a:off x="4955296" y="8401779"/>
          <a:ext cx="7797800" cy="1056460"/>
        </p:xfrm>
        <a:graphic>
          <a:graphicData uri="http://schemas.openxmlformats.org/drawingml/2006/table">
            <a:tbl>
              <a:tblPr firstRow="1" bandRow="1">
                <a:tableStyleId>{2D5ABB26-0587-4C30-8999-92F81FD0307C}</a:tableStyleId>
              </a:tblPr>
              <a:tblGrid>
                <a:gridCol w="1181556">
                  <a:extLst>
                    <a:ext uri="{9D8B030D-6E8A-4147-A177-3AD203B41FA5}">
                      <a16:colId xmlns:a16="http://schemas.microsoft.com/office/drawing/2014/main" xmlns="" val="489221051"/>
                    </a:ext>
                  </a:extLst>
                </a:gridCol>
                <a:gridCol w="6616244">
                  <a:extLst>
                    <a:ext uri="{9D8B030D-6E8A-4147-A177-3AD203B41FA5}">
                      <a16:colId xmlns:a16="http://schemas.microsoft.com/office/drawing/2014/main" xmlns="" val="1666253797"/>
                    </a:ext>
                  </a:extLst>
                </a:gridCol>
              </a:tblGrid>
              <a:tr h="311605">
                <a:tc>
                  <a:txBody>
                    <a:bodyPr/>
                    <a:lstStyle/>
                    <a:p>
                      <a:pPr marR="67310">
                        <a:lnSpc>
                          <a:spcPct val="100000"/>
                        </a:lnSpc>
                      </a:pPr>
                      <a:endParaRPr sz="700" dirty="0">
                        <a:latin typeface="Times New Roman"/>
                        <a:cs typeface="Times New Roman"/>
                      </a:endParaRPr>
                    </a:p>
                  </a:txBody>
                  <a:tcPr marL="0" marR="0" marT="0" marB="0"/>
                </a:tc>
                <a:tc>
                  <a:txBody>
                    <a:bodyPr/>
                    <a:lstStyle/>
                    <a:p>
                      <a:pPr marL="104139" marR="48895">
                        <a:lnSpc>
                          <a:spcPct val="100000"/>
                        </a:lnSpc>
                        <a:spcBef>
                          <a:spcPts val="240"/>
                        </a:spcBef>
                        <a:tabLst>
                          <a:tab pos="3172460" algn="l"/>
                        </a:tabLst>
                      </a:pPr>
                      <a:endParaRPr sz="1350" baseline="-27777" dirty="0">
                        <a:latin typeface="Comic Sans MS"/>
                        <a:cs typeface="Comic Sans MS"/>
                      </a:endParaRPr>
                    </a:p>
                  </a:txBody>
                  <a:tcPr marL="0" marR="0" marT="30480" marB="0"/>
                </a:tc>
                <a:extLst>
                  <a:ext uri="{0D108BD9-81ED-4DB2-BD59-A6C34878D82A}">
                    <a16:rowId xmlns:a16="http://schemas.microsoft.com/office/drawing/2014/main" xmlns="" val="2213357"/>
                  </a:ext>
                </a:extLst>
              </a:tr>
              <a:tr h="311605">
                <a:tc>
                  <a:txBody>
                    <a:bodyPr/>
                    <a:lstStyle/>
                    <a:p>
                      <a:pPr algn="ctr">
                        <a:lnSpc>
                          <a:spcPct val="100000"/>
                        </a:lnSpc>
                        <a:spcBef>
                          <a:spcPts val="204"/>
                        </a:spcBef>
                      </a:pPr>
                      <a:endParaRPr sz="2400" b="1" dirty="0">
                        <a:latin typeface="Comic Sans MS"/>
                        <a:cs typeface="Comic Sans MS"/>
                      </a:endParaRPr>
                    </a:p>
                  </a:txBody>
                  <a:tcPr marL="0" marR="0" marT="26034" marB="0"/>
                </a:tc>
                <a:tc>
                  <a:txBody>
                    <a:bodyPr/>
                    <a:lstStyle/>
                    <a:p>
                      <a:pPr marL="102235" marR="48895" algn="ctr">
                        <a:lnSpc>
                          <a:spcPct val="100000"/>
                        </a:lnSpc>
                        <a:spcBef>
                          <a:spcPts val="105"/>
                        </a:spcBef>
                        <a:tabLst>
                          <a:tab pos="3172460" algn="l"/>
                        </a:tabLst>
                      </a:pPr>
                      <a:r>
                        <a:rPr lang="en-US" sz="2400" b="1" spc="-5" dirty="0" err="1">
                          <a:latin typeface="Comic Sans MS"/>
                          <a:cs typeface="Comic Sans MS"/>
                        </a:rPr>
                        <a:t>Figura</a:t>
                      </a:r>
                      <a:r>
                        <a:rPr lang="en-US" sz="2400" b="1" spc="-5" dirty="0">
                          <a:latin typeface="Comic Sans MS"/>
                          <a:cs typeface="Comic Sans MS"/>
                        </a:rPr>
                        <a:t> 9</a:t>
                      </a:r>
                      <a:r>
                        <a:rPr sz="2400" b="1" spc="-5" dirty="0">
                          <a:latin typeface="Comic Sans MS"/>
                          <a:cs typeface="Comic Sans MS"/>
                        </a:rPr>
                        <a:t>.</a:t>
                      </a:r>
                      <a:r>
                        <a:rPr sz="2400" b="1" spc="250" dirty="0">
                          <a:latin typeface="Comic Sans MS"/>
                          <a:cs typeface="Comic Sans MS"/>
                        </a:rPr>
                        <a:t> </a:t>
                      </a:r>
                      <a:r>
                        <a:rPr sz="2400" b="1" spc="-5" dirty="0">
                          <a:latin typeface="Comic Sans MS"/>
                          <a:cs typeface="Comic Sans MS"/>
                        </a:rPr>
                        <a:t>Prácticas</a:t>
                      </a:r>
                      <a:r>
                        <a:rPr sz="2400" b="1" spc="1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a:latin typeface="Comic Sans MS"/>
                          <a:cs typeface="Comic Sans MS"/>
                        </a:rPr>
                        <a:t>puesta</a:t>
                      </a:r>
                      <a:r>
                        <a:rPr sz="2400" b="1" spc="10" dirty="0">
                          <a:latin typeface="Comic Sans MS"/>
                          <a:cs typeface="Comic Sans MS"/>
                        </a:rPr>
                        <a:t> </a:t>
                      </a:r>
                      <a:r>
                        <a:rPr sz="2400" b="1" spc="-5" dirty="0">
                          <a:latin typeface="Comic Sans MS"/>
                          <a:cs typeface="Comic Sans MS"/>
                        </a:rPr>
                        <a:t>a</a:t>
                      </a:r>
                      <a:r>
                        <a:rPr sz="2400" b="1" spc="15" dirty="0">
                          <a:latin typeface="Comic Sans MS"/>
                          <a:cs typeface="Comic Sans MS"/>
                        </a:rPr>
                        <a:t> </a:t>
                      </a:r>
                      <a:r>
                        <a:rPr sz="2400" b="1" spc="-5" dirty="0">
                          <a:latin typeface="Comic Sans MS"/>
                          <a:cs typeface="Comic Sans MS"/>
                        </a:rPr>
                        <a:t>tierra</a:t>
                      </a:r>
                      <a:r>
                        <a:rPr sz="2400" b="1" spc="10" dirty="0">
                          <a:latin typeface="Comic Sans MS"/>
                          <a:cs typeface="Comic Sans MS"/>
                        </a:rPr>
                        <a:t> </a:t>
                      </a:r>
                      <a:r>
                        <a:rPr sz="2400" b="1" spc="-5" dirty="0">
                          <a:latin typeface="Comic Sans MS"/>
                          <a:cs typeface="Comic Sans MS"/>
                        </a:rPr>
                        <a:t>del</a:t>
                      </a:r>
                      <a:r>
                        <a:rPr sz="2400" b="1" spc="10" dirty="0">
                          <a:latin typeface="Comic Sans MS"/>
                          <a:cs typeface="Comic Sans MS"/>
                        </a:rPr>
                        <a:t> </a:t>
                      </a:r>
                      <a:r>
                        <a:rPr sz="2400" b="1" spc="-5" dirty="0">
                          <a:latin typeface="Comic Sans MS"/>
                          <a:cs typeface="Comic Sans MS"/>
                        </a:rPr>
                        <a:t>generador	</a:t>
                      </a:r>
                      <a:endParaRPr sz="2400" b="1" baseline="-37037" dirty="0">
                        <a:latin typeface="Comic Sans MS"/>
                        <a:cs typeface="Comic Sans MS"/>
                      </a:endParaRPr>
                    </a:p>
                  </a:txBody>
                  <a:tcPr marL="0" marR="0" marT="13335" marB="0"/>
                </a:tc>
                <a:extLst>
                  <a:ext uri="{0D108BD9-81ED-4DB2-BD59-A6C34878D82A}">
                    <a16:rowId xmlns:a16="http://schemas.microsoft.com/office/drawing/2014/main" xmlns="" val="4106614387"/>
                  </a:ext>
                </a:extLst>
              </a:tr>
            </a:tbl>
          </a:graphicData>
        </a:graphic>
      </p:graphicFrame>
      <p:pic>
        <p:nvPicPr>
          <p:cNvPr id="3" name="Imagen 2">
            <a:extLst>
              <a:ext uri="{FF2B5EF4-FFF2-40B4-BE49-F238E27FC236}">
                <a16:creationId xmlns:a16="http://schemas.microsoft.com/office/drawing/2014/main" xmlns="" id="{2266449C-BC3A-4EB9-B56D-8F4F780EC990}"/>
              </a:ext>
            </a:extLst>
          </p:cNvPr>
          <p:cNvPicPr>
            <a:picLocks noChangeAspect="1"/>
          </p:cNvPicPr>
          <p:nvPr/>
        </p:nvPicPr>
        <p:blipFill>
          <a:blip r:embed="rId2"/>
          <a:stretch>
            <a:fillRect/>
          </a:stretch>
        </p:blipFill>
        <p:spPr>
          <a:xfrm>
            <a:off x="6189900" y="2580928"/>
            <a:ext cx="5328592" cy="5472608"/>
          </a:xfrm>
          <a:prstGeom prst="rect">
            <a:avLst/>
          </a:prstGeom>
        </p:spPr>
      </p:pic>
    </p:spTree>
    <p:extLst>
      <p:ext uri="{BB962C8B-B14F-4D97-AF65-F5344CB8AC3E}">
        <p14:creationId xmlns:p14="http://schemas.microsoft.com/office/powerpoint/2010/main" xmlns="" val="3815678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CF8E57E3-77F1-4512-9083-23586FB1513C}"/>
              </a:ext>
            </a:extLst>
          </p:cNvPr>
          <p:cNvSpPr txBox="1"/>
          <p:nvPr/>
        </p:nvSpPr>
        <p:spPr>
          <a:xfrm>
            <a:off x="299840" y="420688"/>
            <a:ext cx="17281920" cy="9325630"/>
          </a:xfrm>
          <a:prstGeom prst="rect">
            <a:avLst/>
          </a:prstGeom>
          <a:noFill/>
        </p:spPr>
        <p:txBody>
          <a:bodyPr wrap="square">
            <a:spAutoFit/>
          </a:bodyPr>
          <a:lstStyle/>
          <a:p>
            <a:pPr algn="just"/>
            <a:r>
              <a:rPr lang="es-MX" sz="2400" b="1" dirty="0">
                <a:latin typeface="Comic Sans MS" panose="030F0702030302020204" pitchFamily="66" charset="0"/>
              </a:rPr>
              <a:t>DISCUSION GENERAL DE CONTROL DE EXCITACIÓN DEL GENERADOR Y CAPABILIDAD DEL GENERADOR </a:t>
            </a:r>
          </a:p>
          <a:p>
            <a:pPr algn="just"/>
            <a:r>
              <a:rPr lang="es-MX" sz="2400" b="1" dirty="0">
                <a:latin typeface="Comic Sans MS" panose="030F0702030302020204" pitchFamily="66" charset="0"/>
              </a:rPr>
              <a:t>Conceptos básicos del control de excitación </a:t>
            </a:r>
            <a:r>
              <a:rPr lang="es-MX" sz="2400" dirty="0">
                <a:latin typeface="Comic Sans MS" panose="030F0702030302020204" pitchFamily="66" charset="0"/>
              </a:rPr>
              <a:t>Un sistema de excitación de generador proporciona la energía para el campo magnético (que satisface la reactancia de magnetización) que mantiene el generador en sincronismo con el sistema de potencia. Los </a:t>
            </a:r>
            <a:r>
              <a:rPr lang="es-MX" sz="2400" dirty="0" err="1">
                <a:latin typeface="Comic Sans MS" panose="030F0702030302020204" pitchFamily="66" charset="0"/>
              </a:rPr>
              <a:t>excitatrizes</a:t>
            </a:r>
            <a:r>
              <a:rPr lang="es-MX" sz="2400" dirty="0">
                <a:latin typeface="Comic Sans MS" panose="030F0702030302020204" pitchFamily="66" charset="0"/>
              </a:rPr>
              <a:t> de corriente se dividen en dos categorías amplias: los que utilizan generadores de CA (alternadores) como </a:t>
            </a:r>
            <a:r>
              <a:rPr lang="es-MX" sz="2400">
                <a:latin typeface="Comic Sans MS" panose="030F0702030302020204" pitchFamily="66" charset="0"/>
              </a:rPr>
              <a:t>fuente de energía </a:t>
            </a:r>
            <a:r>
              <a:rPr lang="es-MX" sz="2400" dirty="0">
                <a:latin typeface="Comic Sans MS" panose="030F0702030302020204" pitchFamily="66" charset="0"/>
              </a:rPr>
              <a:t>y los que utilizan transformadores. La </a:t>
            </a:r>
            <a:r>
              <a:rPr lang="es-MX" sz="2400" b="1" dirty="0">
                <a:latin typeface="Comic Sans MS" panose="030F0702030302020204" pitchFamily="66" charset="0"/>
              </a:rPr>
              <a:t>Fig. 10 </a:t>
            </a:r>
            <a:r>
              <a:rPr lang="es-MX" sz="2400" dirty="0">
                <a:latin typeface="Comic Sans MS" panose="030F0702030302020204" pitchFamily="66" charset="0"/>
              </a:rPr>
              <a:t>ilustra un sistema de excitación típico suministrado por un transformador. Además de mantener el sincronismo del generador, el sistema de excitación también afecta la magnitud de potencia reactiva que el generador puede absorber o producir. Aumentar la corriente de excitación (corriente CC a los devanados de campo) aumentará la salida de potencia reactiva. Disminuir la corriente de excitación tendrá el efecto contrario y, en casos extremos, puede resultar en la pérdida de sincronismo del generador con la potencia. sistema. Si el generador opera aislado del sistema de potencia y ninguna otra </a:t>
            </a:r>
            <a:r>
              <a:rPr lang="es-MX" sz="2400">
                <a:latin typeface="Comic Sans MS" panose="030F0702030302020204" pitchFamily="66" charset="0"/>
              </a:rPr>
              <a:t>fuente de energía </a:t>
            </a:r>
            <a:r>
              <a:rPr lang="es-MX" sz="2400" dirty="0">
                <a:latin typeface="Comic Sans MS" panose="030F0702030302020204" pitchFamily="66" charset="0"/>
              </a:rPr>
              <a:t>reactiva controla la tensión terminal, aumentar el nivel de corriente de excitación aumentará la tensión terminal del generador y viceversa.</a:t>
            </a:r>
          </a:p>
          <a:p>
            <a:pPr marL="457200" indent="-457200" algn="just">
              <a:buAutoNum type="alphaUcPeriod"/>
            </a:pPr>
            <a:endParaRPr lang="es-MX" sz="2400" dirty="0">
              <a:latin typeface="Comic Sans MS" panose="030F0702030302020204" pitchFamily="66" charset="0"/>
            </a:endParaRPr>
          </a:p>
          <a:p>
            <a:pPr marL="457200" indent="-457200" algn="just">
              <a:buAutoNum type="alphaUcPeriod"/>
            </a:pPr>
            <a:endParaRPr lang="es-MX" sz="2400" dirty="0">
              <a:latin typeface="Comic Sans MS" panose="030F0702030302020204" pitchFamily="66" charset="0"/>
            </a:endParaRPr>
          </a:p>
          <a:p>
            <a:pPr marL="457200" indent="-457200" algn="just">
              <a:buAutoNum type="alphaUcPeriod"/>
            </a:pPr>
            <a:endParaRPr lang="es-MX" sz="2400" dirty="0">
              <a:latin typeface="Comic Sans MS" panose="030F0702030302020204" pitchFamily="66" charset="0"/>
            </a:endParaRPr>
          </a:p>
          <a:p>
            <a:pPr marL="457200" indent="-457200" algn="just">
              <a:buAutoNum type="alphaUcPeriod"/>
            </a:pPr>
            <a:endParaRPr lang="es-MX" sz="2400" dirty="0">
              <a:latin typeface="Comic Sans MS" panose="030F0702030302020204" pitchFamily="66" charset="0"/>
            </a:endParaRPr>
          </a:p>
          <a:p>
            <a:pPr marL="457200" indent="-457200" algn="just">
              <a:buAutoNum type="alphaUcPeriod"/>
            </a:pPr>
            <a:endParaRPr lang="es-MX" sz="2400" dirty="0">
              <a:latin typeface="Comic Sans MS" panose="030F0702030302020204" pitchFamily="66" charset="0"/>
            </a:endParaRPr>
          </a:p>
          <a:p>
            <a:pPr marL="457200" indent="-457200" algn="just">
              <a:buAutoNum type="alphaUcPeriod"/>
            </a:pPr>
            <a:endParaRPr lang="es-MX" sz="2400" dirty="0">
              <a:latin typeface="Comic Sans MS" panose="030F0702030302020204" pitchFamily="66" charset="0"/>
            </a:endParaRPr>
          </a:p>
          <a:p>
            <a:pPr marL="457200" indent="-457200" algn="just">
              <a:buAutoNum type="alphaUcPeriod"/>
            </a:pPr>
            <a:endParaRPr lang="es-MX" sz="2400" dirty="0">
              <a:latin typeface="Comic Sans MS" panose="030F0702030302020204" pitchFamily="66" charset="0"/>
            </a:endParaRPr>
          </a:p>
          <a:p>
            <a:pPr marL="457200" indent="-457200" algn="just">
              <a:buAutoNum type="alphaUcPeriod"/>
            </a:pPr>
            <a:endParaRPr lang="es-MX" sz="2400" dirty="0">
              <a:latin typeface="Comic Sans MS" panose="030F0702030302020204" pitchFamily="66" charset="0"/>
            </a:endParaRPr>
          </a:p>
          <a:p>
            <a:pPr marL="457200" indent="-457200" algn="just">
              <a:buAutoNum type="alphaUcPeriod"/>
            </a:pPr>
            <a:endParaRPr lang="es-MX" sz="2400" dirty="0">
              <a:latin typeface="Comic Sans MS" panose="030F0702030302020204" pitchFamily="66" charset="0"/>
            </a:endParaRPr>
          </a:p>
          <a:p>
            <a:pPr marL="457200" indent="-457200" algn="just">
              <a:buAutoNum type="alphaUcPeriod"/>
            </a:pPr>
            <a:endParaRPr lang="es-MX" sz="2400" dirty="0">
              <a:latin typeface="Comic Sans MS" panose="030F0702030302020204" pitchFamily="66" charset="0"/>
            </a:endParaRPr>
          </a:p>
          <a:p>
            <a:pPr marL="457200" indent="-457200" algn="just">
              <a:buAutoNum type="alphaUcPeriod"/>
            </a:pPr>
            <a:endParaRPr lang="es-MX" sz="2400" dirty="0">
              <a:latin typeface="Comic Sans MS" panose="030F0702030302020204" pitchFamily="66" charset="0"/>
            </a:endParaRPr>
          </a:p>
          <a:p>
            <a:pPr marL="457200" indent="-457200" algn="just">
              <a:buAutoNum type="alphaUcPeriod"/>
            </a:pPr>
            <a:endParaRPr lang="es-MX" sz="2400" dirty="0">
              <a:latin typeface="Comic Sans MS" panose="030F0702030302020204" pitchFamily="66" charset="0"/>
            </a:endParaRPr>
          </a:p>
          <a:p>
            <a:pPr algn="ctr"/>
            <a:r>
              <a:rPr lang="es-MX" sz="2400" b="1" dirty="0">
                <a:latin typeface="Comic Sans MS" panose="030F0702030302020204" pitchFamily="66" charset="0"/>
              </a:rPr>
              <a:t>Fig. 10 – Sistema típico simplificado de excitación de un generador</a:t>
            </a:r>
          </a:p>
        </p:txBody>
      </p:sp>
      <p:pic>
        <p:nvPicPr>
          <p:cNvPr id="5" name="Imagen 4">
            <a:extLst>
              <a:ext uri="{FF2B5EF4-FFF2-40B4-BE49-F238E27FC236}">
                <a16:creationId xmlns:a16="http://schemas.microsoft.com/office/drawing/2014/main" xmlns="" id="{9BAEC868-7AC7-491A-A8D4-9220BC6E0184}"/>
              </a:ext>
            </a:extLst>
          </p:cNvPr>
          <p:cNvPicPr>
            <a:picLocks noChangeAspect="1"/>
          </p:cNvPicPr>
          <p:nvPr/>
        </p:nvPicPr>
        <p:blipFill>
          <a:blip r:embed="rId2"/>
          <a:stretch>
            <a:fillRect/>
          </a:stretch>
        </p:blipFill>
        <p:spPr>
          <a:xfrm>
            <a:off x="6071382" y="4669160"/>
            <a:ext cx="5738836" cy="4392488"/>
          </a:xfrm>
          <a:prstGeom prst="rect">
            <a:avLst/>
          </a:prstGeom>
        </p:spPr>
      </p:pic>
    </p:spTree>
    <p:extLst>
      <p:ext uri="{BB962C8B-B14F-4D97-AF65-F5344CB8AC3E}">
        <p14:creationId xmlns:p14="http://schemas.microsoft.com/office/powerpoint/2010/main" xmlns="" val="2172105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CF8E57E3-77F1-4512-9083-23586FB1513C}"/>
              </a:ext>
            </a:extLst>
          </p:cNvPr>
          <p:cNvSpPr txBox="1"/>
          <p:nvPr/>
        </p:nvSpPr>
        <p:spPr>
          <a:xfrm>
            <a:off x="299840" y="420688"/>
            <a:ext cx="17281920" cy="6001643"/>
          </a:xfrm>
          <a:prstGeom prst="rect">
            <a:avLst/>
          </a:prstGeom>
          <a:noFill/>
        </p:spPr>
        <p:txBody>
          <a:bodyPr wrap="square">
            <a:spAutoFit/>
          </a:bodyPr>
          <a:lstStyle/>
          <a:p>
            <a:pPr algn="just"/>
            <a:r>
              <a:rPr lang="es-MX" sz="2400" dirty="0">
                <a:latin typeface="Comic Sans MS" panose="030F0702030302020204" pitchFamily="66" charset="0"/>
              </a:rPr>
              <a:t>El modo de control de tensión más comúnmente utilizado para generadores de tamaño significativo que están conectados a un sistema de potencia es el modo AVR (regulador automático de tensión). En este modo, el sistema de excitación ayuda a mantener la tensión del sistema de potencia dentro de límites aceptables suministrando o absorbiendo energía reactiva según sea necesario. En perturbaciones en las que los cortocircuitos reducen la tensión del sistema, la energía eléctrica no puede entregarse completamente al sistema de transmisión. La respuesta rápida del sistema de excitación ayuda a aumentar el par de sincronización para permitir que el generador permanezca en sincronismo con el sistema. Una vez eliminado el cortocircuito, las oscilaciones resultantes de la velocidad del rotor del generador con respecto a la frecuencia del sistema harán que la tensión del terminal fluctúe por encima y por debajo del punto de ajuste del AVR. Los controles de excitación evitan que el AVR imponga condiciones inaceptables al generador. Estos controles son el limitador de </a:t>
            </a:r>
            <a:r>
              <a:rPr lang="es-MX" sz="2400" dirty="0" err="1">
                <a:latin typeface="Comic Sans MS" panose="030F0702030302020204" pitchFamily="66" charset="0"/>
              </a:rPr>
              <a:t>subexcitación</a:t>
            </a:r>
            <a:r>
              <a:rPr lang="es-MX" sz="2400" dirty="0">
                <a:latin typeface="Comic Sans MS" panose="030F0702030302020204" pitchFamily="66" charset="0"/>
              </a:rPr>
              <a:t> (UEL) y el limitador de sobreexcitación (OEL). El OEL evita que el AVR suministre más corriente de excitación de la que el sistema de excitación puede suministrar o la que el campo del generador puede soportar. El OEL debe limitar la corriente de excitación antes de que funcione la protección de sobrecarga del campo del generador. El UEL evita que el AVR reduzca la excitación a un nivel tan bajo que el generador corra el riesgo de perder el sincronismo, exceder la capacidad de </a:t>
            </a:r>
            <a:r>
              <a:rPr lang="es-MX" sz="2400" dirty="0" err="1">
                <a:latin typeface="Comic Sans MS" panose="030F0702030302020204" pitchFamily="66" charset="0"/>
              </a:rPr>
              <a:t>subexcitación</a:t>
            </a:r>
            <a:r>
              <a:rPr lang="es-MX" sz="2400" dirty="0">
                <a:latin typeface="Comic Sans MS" panose="030F0702030302020204" pitchFamily="66" charset="0"/>
              </a:rPr>
              <a:t> de la máquina o dispararse debido a exceder el ajuste de protección de pérdida de excitación. El UEL debe evitar la reducción de la corriente de campo a un nivel en el que pueda operar la protección de pérdida de campo del generador.</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3449035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5910C735-255B-4199-925A-25ABE11F1EB9}"/>
              </a:ext>
            </a:extLst>
          </p:cNvPr>
          <p:cNvSpPr txBox="1"/>
          <p:nvPr/>
        </p:nvSpPr>
        <p:spPr>
          <a:xfrm>
            <a:off x="371847" y="276672"/>
            <a:ext cx="17137904" cy="9694962"/>
          </a:xfrm>
          <a:prstGeom prst="rect">
            <a:avLst/>
          </a:prstGeom>
          <a:noFill/>
        </p:spPr>
        <p:txBody>
          <a:bodyPr wrap="square">
            <a:spAutoFit/>
          </a:bodyPr>
          <a:lstStyle/>
          <a:p>
            <a:pPr algn="just"/>
            <a:r>
              <a:rPr lang="es-MX" sz="2400" b="1" dirty="0">
                <a:latin typeface="Comic Sans MS" panose="030F0702030302020204" pitchFamily="66" charset="0"/>
              </a:rPr>
              <a:t>B. </a:t>
            </a:r>
            <a:r>
              <a:rPr lang="es-MX" sz="2400" b="1" dirty="0" err="1">
                <a:latin typeface="Comic Sans MS" panose="030F0702030302020204" pitchFamily="66" charset="0"/>
              </a:rPr>
              <a:t>Capabilidad</a:t>
            </a:r>
            <a:r>
              <a:rPr lang="es-MX" sz="2400" b="1" dirty="0">
                <a:latin typeface="Comic Sans MS" panose="030F0702030302020204" pitchFamily="66" charset="0"/>
              </a:rPr>
              <a:t> Watt/VAR del generador</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 curva de capacidad ajusta los límites operativos del generador en estado estacionario (continuo). La curva de capacidad del generador normalmente se publica al tensión nominal del generador. La curva también muestra cómo el control AVR limita el funcionamiento en estado estable dentro de las capacidades del generador. La capacidad del generador es una combinación de tres curvas diferentes: el límite del devanado del estator, el límite del devanado del rotor y el límite del extremo del estator (ver Fig. 11).</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ctr"/>
            <a:r>
              <a:rPr lang="es-MX" sz="2400" b="1" dirty="0">
                <a:latin typeface="Comic Sans MS" panose="030F0702030302020204" pitchFamily="66" charset="0"/>
              </a:rPr>
              <a:t>Fig. 11. Curva de </a:t>
            </a:r>
            <a:r>
              <a:rPr lang="es-MX" sz="2400" b="1" dirty="0" err="1">
                <a:latin typeface="Comic Sans MS" panose="030F0702030302020204" pitchFamily="66" charset="0"/>
              </a:rPr>
              <a:t>capabilidad</a:t>
            </a:r>
            <a:r>
              <a:rPr lang="es-MX" sz="2400" b="1" dirty="0">
                <a:latin typeface="Comic Sans MS" panose="030F0702030302020204" pitchFamily="66" charset="0"/>
              </a:rPr>
              <a:t> típica del generador y límites operativos</a:t>
            </a:r>
          </a:p>
          <a:p>
            <a:pPr algn="just"/>
            <a:r>
              <a:rPr lang="es-MX" sz="2400" dirty="0">
                <a:latin typeface="Comic Sans MS" panose="030F0702030302020204" pitchFamily="66" charset="0"/>
              </a:rPr>
              <a:t>El límite del devanado del estator es una condición a largo plazo relativa a la capacidad de carga de los devanados del generador. El límite de devanado del rotor es relativo a la capacidad de transporte de corriente del rotor. También se asocia con condiciones de tiempo más prolongado. El límite de hierro del estator es una condición de tiempo relativamente corto, causada por una reducción en la corriente de campo hasta el punto en que gran parte de la excitación se suministra </a:t>
            </a:r>
            <a:r>
              <a:rPr lang="es-MX" sz="2400" dirty="0" err="1">
                <a:latin typeface="Comic Sans MS" panose="030F0702030302020204" pitchFamily="66" charset="0"/>
              </a:rPr>
              <a:t>desdel</a:t>
            </a:r>
            <a:r>
              <a:rPr lang="es-MX" sz="2400" dirty="0">
                <a:latin typeface="Comic Sans MS" panose="030F0702030302020204" pitchFamily="66" charset="0"/>
              </a:rPr>
              <a:t> sistema al generador. </a:t>
            </a:r>
            <a:endParaRPr lang="es-AR" dirty="0"/>
          </a:p>
        </p:txBody>
      </p:sp>
      <p:pic>
        <p:nvPicPr>
          <p:cNvPr id="7" name="Imagen 6">
            <a:extLst>
              <a:ext uri="{FF2B5EF4-FFF2-40B4-BE49-F238E27FC236}">
                <a16:creationId xmlns:a16="http://schemas.microsoft.com/office/drawing/2014/main" xmlns="" id="{533E7C67-E2CB-4D08-B65F-88D62C8B1700}"/>
              </a:ext>
            </a:extLst>
          </p:cNvPr>
          <p:cNvPicPr>
            <a:picLocks noChangeAspect="1"/>
          </p:cNvPicPr>
          <p:nvPr/>
        </p:nvPicPr>
        <p:blipFill>
          <a:blip r:embed="rId2"/>
          <a:stretch>
            <a:fillRect/>
          </a:stretch>
        </p:blipFill>
        <p:spPr>
          <a:xfrm>
            <a:off x="6257254" y="3012976"/>
            <a:ext cx="5367089" cy="4464496"/>
          </a:xfrm>
          <a:prstGeom prst="rect">
            <a:avLst/>
          </a:prstGeom>
        </p:spPr>
      </p:pic>
    </p:spTree>
    <p:extLst>
      <p:ext uri="{BB962C8B-B14F-4D97-AF65-F5344CB8AC3E}">
        <p14:creationId xmlns:p14="http://schemas.microsoft.com/office/powerpoint/2010/main" xmlns="" val="1501798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5910C735-255B-4199-925A-25ABE11F1EB9}"/>
              </a:ext>
            </a:extLst>
          </p:cNvPr>
          <p:cNvSpPr txBox="1"/>
          <p:nvPr/>
        </p:nvSpPr>
        <p:spPr>
          <a:xfrm>
            <a:off x="371847" y="276672"/>
            <a:ext cx="17137904" cy="7478970"/>
          </a:xfrm>
          <a:prstGeom prst="rect">
            <a:avLst/>
          </a:prstGeom>
          <a:noFill/>
        </p:spPr>
        <p:txBody>
          <a:bodyPr wrap="square">
            <a:spAutoFit/>
          </a:bodyPr>
          <a:lstStyle/>
          <a:p>
            <a:pPr algn="just"/>
            <a:r>
              <a:rPr lang="es-MX" sz="2400" dirty="0">
                <a:latin typeface="Comic Sans MS" panose="030F0702030302020204" pitchFamily="66" charset="0"/>
              </a:rPr>
              <a:t>Una </a:t>
            </a:r>
            <a:r>
              <a:rPr lang="es-MX" sz="2400" dirty="0" err="1">
                <a:latin typeface="Comic Sans MS" panose="030F0702030302020204" pitchFamily="66" charset="0"/>
              </a:rPr>
              <a:t>subexcitación</a:t>
            </a:r>
            <a:r>
              <a:rPr lang="es-MX" sz="2400" dirty="0">
                <a:latin typeface="Comic Sans MS" panose="030F0702030302020204" pitchFamily="66" charset="0"/>
              </a:rPr>
              <a:t> significativa del generador satura el anillo de retención del rotor. Las corrientes parásitas producidas por el flujo provocan un calentamiento localizado. Los generadores enfriados por hidrógeno tienen múltiples curvas de capacidad para reflejar el efecto de operar a diferentes presiones. Los limitadores de control de excitación están destinados a limitar la operación del generador dentro de sus capacidades continuas. La Fig. 11 ilustra cómo se pueden trazar estos puntos de ajuste del limitador en una curva de capacidad de generador típica. Generalmente, el ajuste del control UEL también se coordinará con el límite de estabilidad en estado estable del generador, que es una función de la impedancia del generador, la impedancia del sistema y la tensión del terminal del generador. La Sección VII analiza la estabilidad en estado estacionario en términos generales y un método gráfico conservador para estimar el límite de estabilidad en estado estacionario para un generador. El OEL limita la operación del generador en la región sobreexcitada dentro de la curva de capacidad del generador. Algunos usuarios ajustan el OEL justo por encima de la curva de capacidad de la máquina para permitir la capacidad total de la máquina y tener en cuenta las tolerancias del equipo, mientras que otros lo ajustan justo debajo de la curva de capacidad, como se muestra en la </a:t>
            </a:r>
            <a:r>
              <a:rPr lang="es-MX" sz="2400" b="1" dirty="0">
                <a:latin typeface="Comic Sans MS" panose="030F0702030302020204" pitchFamily="66" charset="0"/>
              </a:rPr>
              <a:t>Fig. 11.</a:t>
            </a:r>
          </a:p>
          <a:p>
            <a:pPr algn="just"/>
            <a:r>
              <a:rPr lang="es-MX" sz="2400" dirty="0">
                <a:latin typeface="Comic Sans MS" panose="030F0702030302020204" pitchFamily="66" charset="0"/>
              </a:rPr>
              <a:t>Los ingenieros deben tener en cuenta que los límites de tensión del bus auxiliar de la </a:t>
            </a:r>
            <a:r>
              <a:rPr lang="es-MX" sz="2400">
                <a:latin typeface="Comic Sans MS" panose="030F0702030302020204" pitchFamily="66" charset="0"/>
              </a:rPr>
              <a:t>planta de energía </a:t>
            </a:r>
            <a:r>
              <a:rPr lang="es-MX" sz="2400" dirty="0">
                <a:latin typeface="Comic Sans MS" panose="030F0702030302020204" pitchFamily="66" charset="0"/>
              </a:rPr>
              <a:t>(normalmente ±5 %), los límites de tensión de los terminales del generador (±5 %) y el mínimo y máximo del bus de alta </a:t>
            </a:r>
            <a:r>
              <a:rPr lang="es-MX" sz="2400" i="1" dirty="0">
                <a:latin typeface="Comic Sans MS" panose="030F0702030302020204" pitchFamily="66" charset="0"/>
              </a:rPr>
              <a:t>tensión</a:t>
            </a:r>
            <a:r>
              <a:rPr lang="es-MX" sz="2400" dirty="0">
                <a:latin typeface="Comic Sans MS" panose="030F0702030302020204" pitchFamily="66" charset="0"/>
              </a:rPr>
              <a:t> del sistema podrían imponer límites de tensión más restrictivos de la capacidad del generador, durante condiciones de carga máxima y ligera. Los límites de alta y baja tensión para la barra auxiliar, los terminales del generador y las barras del sistema, están interrelacionados por la posición de toma seleccionada para el elevador del generador (GSU) y los transformadores auxiliares de la unidad. A medida que cambia el sistema de potencia, es necesario verificar el ajuste de las tomas para garantizar que haya disponible la potencia reactiva adecuada para satisfacer las necesidades del c en condiciones de emergencia</a:t>
            </a:r>
            <a:r>
              <a:rPr lang="es-MX" dirty="0"/>
              <a:t>.</a:t>
            </a:r>
            <a:endParaRPr lang="es-AR" dirty="0"/>
          </a:p>
        </p:txBody>
      </p:sp>
    </p:spTree>
    <p:extLst>
      <p:ext uri="{BB962C8B-B14F-4D97-AF65-F5344CB8AC3E}">
        <p14:creationId xmlns:p14="http://schemas.microsoft.com/office/powerpoint/2010/main" xmlns="" val="2914669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9CC76957-73DD-405E-AFAC-89CF78DF2970}"/>
              </a:ext>
            </a:extLst>
          </p:cNvPr>
          <p:cNvSpPr txBox="1"/>
          <p:nvPr/>
        </p:nvSpPr>
        <p:spPr>
          <a:xfrm>
            <a:off x="227832" y="492696"/>
            <a:ext cx="11305256" cy="5262979"/>
          </a:xfrm>
          <a:prstGeom prst="rect">
            <a:avLst/>
          </a:prstGeom>
          <a:noFill/>
        </p:spPr>
        <p:txBody>
          <a:bodyPr wrap="square">
            <a:spAutoFit/>
          </a:bodyPr>
          <a:lstStyle/>
          <a:p>
            <a:pPr algn="just"/>
            <a:r>
              <a:rPr lang="es-MX" sz="2400" b="1" dirty="0">
                <a:latin typeface="Comic Sans MS" panose="030F0702030302020204" pitchFamily="66" charset="0"/>
              </a:rPr>
              <a:t>C. Conversión de PQ a R-X</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 </a:t>
            </a:r>
            <a:r>
              <a:rPr lang="es-MX" sz="2400" b="1" dirty="0">
                <a:latin typeface="Comic Sans MS" panose="030F0702030302020204" pitchFamily="66" charset="0"/>
              </a:rPr>
              <a:t>Fig. 11 </a:t>
            </a:r>
            <a:r>
              <a:rPr lang="es-MX" sz="2400" dirty="0">
                <a:latin typeface="Comic Sans MS" panose="030F0702030302020204" pitchFamily="66" charset="0"/>
              </a:rPr>
              <a:t>muestra la capacidad del generador en un diagrama MWMVAR (PQ). Esta información suele estar disponible en todos los fabricantes de generadores. Las funciones de protección del generador, tales como pérdida de campo (40) y distancia de respaldo del sistema (21), miden la impedancia; por lo tanto, estas características del relé generalmente se muestran en un diagrama de resistencia-reactancia (R-X). Para coordinar la capacidad del generador con estos relés de impedancia, convierta la curva de capacidad y los limitadores de excitación (UEL y OEL) en un gráfico R-X o convierta los ajustes del relé de impedancia en un gráfico PQ. La </a:t>
            </a:r>
            <a:r>
              <a:rPr lang="es-MX" sz="2400" dirty="0" smtClean="0">
                <a:latin typeface="Comic Sans MS" panose="030F0702030302020204" pitchFamily="66" charset="0"/>
              </a:rPr>
              <a:t>Fig. 12 </a:t>
            </a:r>
            <a:r>
              <a:rPr lang="es-MX" sz="2400" dirty="0">
                <a:latin typeface="Comic Sans MS" panose="030F0702030302020204" pitchFamily="66" charset="0"/>
              </a:rPr>
              <a:t>ilustra esta conversión. Las relaciones CT y VT (RC/</a:t>
            </a:r>
            <a:r>
              <a:rPr lang="es-MX" sz="2400" dirty="0" err="1">
                <a:latin typeface="Comic Sans MS" panose="030F0702030302020204" pitchFamily="66" charset="0"/>
              </a:rPr>
              <a:t>Rv</a:t>
            </a:r>
            <a:r>
              <a:rPr lang="es-MX" sz="2400" dirty="0">
                <a:latin typeface="Comic Sans MS" panose="030F0702030302020204" pitchFamily="66" charset="0"/>
              </a:rPr>
              <a:t>) convierte los ohmios primarios en magnitudes secundarias que se ajustan dentro del relé, y kV es la tensión nominal del generador.</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4B8C9B12-69B3-44FC-A3C4-02B205291175}"/>
              </a:ext>
            </a:extLst>
          </p:cNvPr>
          <p:cNvPicPr>
            <a:picLocks noChangeAspect="1"/>
          </p:cNvPicPr>
          <p:nvPr/>
        </p:nvPicPr>
        <p:blipFill>
          <a:blip r:embed="rId2"/>
          <a:stretch>
            <a:fillRect/>
          </a:stretch>
        </p:blipFill>
        <p:spPr>
          <a:xfrm>
            <a:off x="11821120" y="996751"/>
            <a:ext cx="5283671" cy="8065849"/>
          </a:xfrm>
          <a:prstGeom prst="rect">
            <a:avLst/>
          </a:prstGeom>
        </p:spPr>
      </p:pic>
      <p:sp>
        <p:nvSpPr>
          <p:cNvPr id="7" name="CuadroTexto 6">
            <a:extLst>
              <a:ext uri="{FF2B5EF4-FFF2-40B4-BE49-F238E27FC236}">
                <a16:creationId xmlns:a16="http://schemas.microsoft.com/office/drawing/2014/main" xmlns="" id="{5F9CA6FD-05B7-4220-BD20-3E66BA67CB2C}"/>
              </a:ext>
            </a:extLst>
          </p:cNvPr>
          <p:cNvSpPr txBox="1"/>
          <p:nvPr/>
        </p:nvSpPr>
        <p:spPr>
          <a:xfrm>
            <a:off x="9994864" y="9062601"/>
            <a:ext cx="8936182" cy="369332"/>
          </a:xfrm>
          <a:prstGeom prst="rect">
            <a:avLst/>
          </a:prstGeom>
          <a:noFill/>
        </p:spPr>
        <p:txBody>
          <a:bodyPr wrap="square">
            <a:spAutoFit/>
          </a:bodyPr>
          <a:lstStyle/>
          <a:p>
            <a:pPr algn="ctr"/>
            <a:r>
              <a:rPr lang="es-MX" b="1" dirty="0">
                <a:latin typeface="Comic Sans MS" panose="030F0702030302020204" pitchFamily="66" charset="0"/>
              </a:rPr>
              <a:t>Fig. 12.- Conversión de gráficos PQ a R-X y R-X a PQ</a:t>
            </a:r>
            <a:endParaRPr lang="es-AR" b="1" dirty="0">
              <a:latin typeface="Comic Sans MS" panose="030F0702030302020204" pitchFamily="66" charset="0"/>
            </a:endParaRPr>
          </a:p>
        </p:txBody>
      </p:sp>
    </p:spTree>
    <p:extLst>
      <p:ext uri="{BB962C8B-B14F-4D97-AF65-F5344CB8AC3E}">
        <p14:creationId xmlns:p14="http://schemas.microsoft.com/office/powerpoint/2010/main" xmlns="" val="1593887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1B8DA797-BDE8-480E-9FA2-90C2CB41259C}"/>
              </a:ext>
            </a:extLst>
          </p:cNvPr>
          <p:cNvSpPr txBox="1"/>
          <p:nvPr/>
        </p:nvSpPr>
        <p:spPr>
          <a:xfrm>
            <a:off x="371848" y="492696"/>
            <a:ext cx="12241360" cy="9325630"/>
          </a:xfrm>
          <a:prstGeom prst="rect">
            <a:avLst/>
          </a:prstGeom>
          <a:noFill/>
        </p:spPr>
        <p:txBody>
          <a:bodyPr wrap="square">
            <a:spAutoFit/>
          </a:bodyPr>
          <a:lstStyle/>
          <a:p>
            <a:pPr algn="just"/>
            <a:r>
              <a:rPr lang="es-AR" sz="2400" b="1" dirty="0">
                <a:latin typeface="Comic Sans MS" panose="030F0702030302020204" pitchFamily="66" charset="0"/>
              </a:rPr>
              <a:t>FUNDAMENTOS DE ESTABILIDAD DEL GENERADOR</a:t>
            </a:r>
          </a:p>
          <a:p>
            <a:pPr algn="just"/>
            <a:endParaRPr lang="es-AR" sz="2400" dirty="0">
              <a:latin typeface="Comic Sans MS" panose="030F0702030302020204" pitchFamily="66" charset="0"/>
            </a:endParaRPr>
          </a:p>
          <a:p>
            <a:pPr algn="just"/>
            <a:r>
              <a:rPr lang="es-MX" sz="2400" dirty="0">
                <a:latin typeface="Comic Sans MS" panose="030F0702030302020204" pitchFamily="66" charset="0"/>
              </a:rPr>
              <a:t>Los generadores que están sujetos a condiciones anormales pueden volverse inestables y perder sincronismo. La inestabilidad del generador se puede clasificar en tres tipos: de estado estable, transitoria y dinámica. </a:t>
            </a:r>
          </a:p>
          <a:p>
            <a:pPr marL="457200" indent="-457200" algn="just">
              <a:buAutoNum type="alphaUcPeriod"/>
            </a:pPr>
            <a:r>
              <a:rPr lang="es-MX" sz="2400" b="1" dirty="0">
                <a:latin typeface="Comic Sans MS" panose="030F0702030302020204" pitchFamily="66" charset="0"/>
              </a:rPr>
              <a:t>Inestabilidad en estado estacionario </a:t>
            </a:r>
          </a:p>
          <a:p>
            <a:pPr algn="just"/>
            <a:r>
              <a:rPr lang="es-MX" sz="2400" dirty="0">
                <a:latin typeface="Comic Sans MS" panose="030F0702030302020204" pitchFamily="66" charset="0"/>
              </a:rPr>
              <a:t>La inestabilidad en estado estacionario ocurre cuando hay muy pocas líneas de transmisión disponibles para transportar energía desde la fuente generadora hasta el centro de carga. La </a:t>
            </a:r>
            <a:r>
              <a:rPr lang="es-MX" sz="2400" dirty="0" smtClean="0">
                <a:latin typeface="Comic Sans MS" panose="030F0702030302020204" pitchFamily="66" charset="0"/>
              </a:rPr>
              <a:t>Fig. 13 </a:t>
            </a:r>
            <a:r>
              <a:rPr lang="es-MX" sz="2400" dirty="0">
                <a:latin typeface="Comic Sans MS" panose="030F0702030302020204" pitchFamily="66" charset="0"/>
              </a:rPr>
              <a:t>ilustra cómo se produce la inestabilidad en estado estacionario. La capacidad de transferir potencia activa (MW) se describe mediante la ecuación de transferencia de potencia y se representa gráficamente.</a:t>
            </a:r>
            <a:endParaRPr lang="es-AR" sz="2400" dirty="0">
              <a:latin typeface="Comic Sans MS" panose="030F0702030302020204" pitchFamily="66" charset="0"/>
            </a:endParaRPr>
          </a:p>
          <a:p>
            <a:pPr algn="just"/>
            <a:r>
              <a:rPr lang="es-MX" sz="2400" dirty="0">
                <a:latin typeface="Comic Sans MS" panose="030F0702030302020204" pitchFamily="66" charset="0"/>
              </a:rPr>
              <a:t>De la ecuación de transferencia de potencia en la Fig. 13, la potencia máxima (</a:t>
            </a:r>
            <a:r>
              <a:rPr lang="es-MX" sz="2400" dirty="0" err="1">
                <a:latin typeface="Comic Sans MS" panose="030F0702030302020204" pitchFamily="66" charset="0"/>
              </a:rPr>
              <a:t>Pmáximo</a:t>
            </a:r>
            <a:r>
              <a:rPr lang="es-MX" sz="2400" dirty="0">
                <a:latin typeface="Comic Sans MS" panose="030F0702030302020204" pitchFamily="66" charset="0"/>
              </a:rPr>
              <a:t>) que se puede transmitir es cuando </a:t>
            </a:r>
            <a:r>
              <a:rPr lang="es-MX" sz="2400" dirty="0" err="1">
                <a:latin typeface="Comic Sans MS" panose="030F0702030302020204" pitchFamily="66" charset="0"/>
              </a:rPr>
              <a:t>θg</a:t>
            </a:r>
            <a:r>
              <a:rPr lang="es-MX" sz="2400" dirty="0">
                <a:latin typeface="Comic Sans MS" panose="030F0702030302020204" pitchFamily="66" charset="0"/>
              </a:rPr>
              <a:t> – </a:t>
            </a:r>
            <a:r>
              <a:rPr lang="es-MX" sz="2400" dirty="0" err="1">
                <a:latin typeface="Comic Sans MS" panose="030F0702030302020204" pitchFamily="66" charset="0"/>
              </a:rPr>
              <a:t>θs</a:t>
            </a:r>
            <a:r>
              <a:rPr lang="es-MX" sz="2400" dirty="0">
                <a:latin typeface="Comic Sans MS" panose="030F0702030302020204" pitchFamily="66" charset="0"/>
              </a:rPr>
              <a:t> = 90°, es decir, sen 90° = 1. Cuando el ángulo de fase de tensión entre la generación local y remota aumenta más allá de 90°, la potencia transmisible se reduce. El sistema se vuelve inestable y normalmente se divide en islas. Si se disparan suficientes líneas entre el centro de carga y la generación remota que lo alimenta, la reactancia (X) entre estas dos fuentes aumenta, reduciendo así la potencia máxima (</a:t>
            </a:r>
            <a:r>
              <a:rPr lang="es-MX" sz="2400" dirty="0" err="1">
                <a:latin typeface="Comic Sans MS" panose="030F0702030302020204" pitchFamily="66" charset="0"/>
              </a:rPr>
              <a:t>Pmáximo</a:t>
            </a:r>
            <a:r>
              <a:rPr lang="es-MX" sz="2400" dirty="0">
                <a:latin typeface="Comic Sans MS" panose="030F0702030302020204" pitchFamily="66" charset="0"/>
              </a:rPr>
              <a:t>) que se puede transferir. La curva del ángulo de potencia en la Fig. 13 ilustra esta reducción. A medida que se dispara la Línea 1, la altura de la curva del ángulo de potencia y la transferencia de potencia máxima se reducen porque la reactancia (X) entre los dos sistemas ha aumentado. Cuando la línea 2 se dispara, la altura de la curva del ángulo de potencia se reduce aún más hasta el punto en que la potencia transferida no se puede mantener y el sistema se vuelve inestable. En este punto, el generador tiene problemas. </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3163A733-B29A-43F9-9710-12BCF50CF62A}"/>
              </a:ext>
            </a:extLst>
          </p:cNvPr>
          <p:cNvPicPr>
            <a:picLocks noChangeAspect="1"/>
          </p:cNvPicPr>
          <p:nvPr/>
        </p:nvPicPr>
        <p:blipFill>
          <a:blip r:embed="rId2"/>
          <a:stretch>
            <a:fillRect/>
          </a:stretch>
        </p:blipFill>
        <p:spPr>
          <a:xfrm>
            <a:off x="12397184" y="1140768"/>
            <a:ext cx="5112568" cy="7344816"/>
          </a:xfrm>
          <a:prstGeom prst="rect">
            <a:avLst/>
          </a:prstGeom>
        </p:spPr>
      </p:pic>
      <p:sp>
        <p:nvSpPr>
          <p:cNvPr id="7" name="CuadroTexto 6">
            <a:extLst>
              <a:ext uri="{FF2B5EF4-FFF2-40B4-BE49-F238E27FC236}">
                <a16:creationId xmlns:a16="http://schemas.microsoft.com/office/drawing/2014/main" xmlns="" id="{089F0AFF-9F9A-41B9-8E86-BF0F787B58D9}"/>
              </a:ext>
            </a:extLst>
          </p:cNvPr>
          <p:cNvSpPr txBox="1"/>
          <p:nvPr/>
        </p:nvSpPr>
        <p:spPr>
          <a:xfrm>
            <a:off x="12613208" y="8710330"/>
            <a:ext cx="4896544" cy="923330"/>
          </a:xfrm>
          <a:prstGeom prst="rect">
            <a:avLst/>
          </a:prstGeom>
          <a:noFill/>
        </p:spPr>
        <p:txBody>
          <a:bodyPr wrap="square">
            <a:spAutoFit/>
          </a:bodyPr>
          <a:lstStyle/>
          <a:p>
            <a:pPr algn="ctr"/>
            <a:r>
              <a:rPr lang="es-MX" b="1" dirty="0">
                <a:latin typeface="Comic Sans MS" panose="030F0702030302020204" pitchFamily="66" charset="0"/>
              </a:rPr>
              <a:t>Fig. 13. El análisis del ángulo de potencia muestra inestabilidad en estado estacionario</a:t>
            </a:r>
            <a:endParaRPr lang="es-AR" b="1" dirty="0">
              <a:latin typeface="Comic Sans MS" panose="030F0702030302020204" pitchFamily="66" charset="0"/>
            </a:endParaRPr>
          </a:p>
        </p:txBody>
      </p:sp>
    </p:spTree>
    <p:extLst>
      <p:ext uri="{BB962C8B-B14F-4D97-AF65-F5344CB8AC3E}">
        <p14:creationId xmlns:p14="http://schemas.microsoft.com/office/powerpoint/2010/main" xmlns="" val="2848811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1B8DA797-BDE8-480E-9FA2-90C2CB41259C}"/>
              </a:ext>
            </a:extLst>
          </p:cNvPr>
          <p:cNvSpPr txBox="1"/>
          <p:nvPr/>
        </p:nvSpPr>
        <p:spPr>
          <a:xfrm>
            <a:off x="371848" y="492696"/>
            <a:ext cx="11881320" cy="5262979"/>
          </a:xfrm>
          <a:prstGeom prst="rect">
            <a:avLst/>
          </a:prstGeom>
          <a:noFill/>
        </p:spPr>
        <p:txBody>
          <a:bodyPr wrap="square">
            <a:spAutoFit/>
          </a:bodyPr>
          <a:lstStyle/>
          <a:p>
            <a:pPr algn="just"/>
            <a:r>
              <a:rPr lang="es-MX" sz="2400" dirty="0">
                <a:latin typeface="Comic Sans MS" panose="030F0702030302020204" pitchFamily="66" charset="0"/>
              </a:rPr>
              <a:t>Durante condiciones inestables, el sistema de potencia normalmente se divide en islas. Si la carga excede la generación dentro de una isla, la frecuencia y la tensión bajan. Si la generación excede la carga, la frecuencia y la tensión generalmente aumentan. La inestabilidad en estado estacionario ocurre cuando los disparos de la línea de transmisión aumentan la reactancia entre el centro de carga y la generación remota. Generalmente, una caída de tensión en el centro de carga es el principal indicador de problemas en el sistema, y la baja frecuencia ocurre solo después de que el sistema se divide en islas. El análisis de apagones importantes confirma que la tensión suele ser el indicador de vanguardia del colapso inminente de un sistema eléctrico. Un método gráfico puede determinar el límite de estabilidad en estado estacionario del generador [2]. Este método supone que la excitación del campo permanece constante (sin AVR) y es conservador. Al realizar los cálculos, todas las impedancias deben convertirse a la misma base MVA, normalmente la base del generador. </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3163A733-B29A-43F9-9710-12BCF50CF62A}"/>
              </a:ext>
            </a:extLst>
          </p:cNvPr>
          <p:cNvPicPr>
            <a:picLocks noChangeAspect="1"/>
          </p:cNvPicPr>
          <p:nvPr/>
        </p:nvPicPr>
        <p:blipFill>
          <a:blip r:embed="rId2"/>
          <a:stretch>
            <a:fillRect/>
          </a:stretch>
        </p:blipFill>
        <p:spPr>
          <a:xfrm>
            <a:off x="12397184" y="1140768"/>
            <a:ext cx="5112568" cy="7344816"/>
          </a:xfrm>
          <a:prstGeom prst="rect">
            <a:avLst/>
          </a:prstGeom>
        </p:spPr>
      </p:pic>
      <p:sp>
        <p:nvSpPr>
          <p:cNvPr id="7" name="CuadroTexto 6">
            <a:extLst>
              <a:ext uri="{FF2B5EF4-FFF2-40B4-BE49-F238E27FC236}">
                <a16:creationId xmlns:a16="http://schemas.microsoft.com/office/drawing/2014/main" xmlns="" id="{089F0AFF-9F9A-41B9-8E86-BF0F787B58D9}"/>
              </a:ext>
            </a:extLst>
          </p:cNvPr>
          <p:cNvSpPr txBox="1"/>
          <p:nvPr/>
        </p:nvSpPr>
        <p:spPr>
          <a:xfrm>
            <a:off x="12613208" y="8710330"/>
            <a:ext cx="4896544" cy="923330"/>
          </a:xfrm>
          <a:prstGeom prst="rect">
            <a:avLst/>
          </a:prstGeom>
          <a:noFill/>
        </p:spPr>
        <p:txBody>
          <a:bodyPr wrap="square">
            <a:spAutoFit/>
          </a:bodyPr>
          <a:lstStyle/>
          <a:p>
            <a:pPr algn="ctr"/>
            <a:r>
              <a:rPr lang="es-MX" b="1" dirty="0">
                <a:latin typeface="Comic Sans MS" panose="030F0702030302020204" pitchFamily="66" charset="0"/>
              </a:rPr>
              <a:t>Fig. 13. El análisis del ángulo de potencia muestra inestabilidad en estado estacionario</a:t>
            </a:r>
            <a:endParaRPr lang="es-AR" b="1" dirty="0">
              <a:latin typeface="Comic Sans MS" panose="030F0702030302020204" pitchFamily="66" charset="0"/>
            </a:endParaRPr>
          </a:p>
        </p:txBody>
      </p:sp>
    </p:spTree>
    <p:extLst>
      <p:ext uri="{BB962C8B-B14F-4D97-AF65-F5344CB8AC3E}">
        <p14:creationId xmlns:p14="http://schemas.microsoft.com/office/powerpoint/2010/main" xmlns="" val="3449351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1B8DA797-BDE8-480E-9FA2-90C2CB41259C}"/>
              </a:ext>
            </a:extLst>
          </p:cNvPr>
          <p:cNvSpPr txBox="1"/>
          <p:nvPr/>
        </p:nvSpPr>
        <p:spPr>
          <a:xfrm>
            <a:off x="371848" y="492696"/>
            <a:ext cx="17137904" cy="461665"/>
          </a:xfrm>
          <a:prstGeom prst="rect">
            <a:avLst/>
          </a:prstGeom>
          <a:noFill/>
        </p:spPr>
        <p:txBody>
          <a:bodyPr wrap="square">
            <a:spAutoFit/>
          </a:bodyPr>
          <a:lstStyle/>
          <a:p>
            <a:pPr algn="just"/>
            <a:r>
              <a:rPr lang="es-MX" sz="2400" dirty="0">
                <a:latin typeface="Comic Sans MS" panose="030F0702030302020204" pitchFamily="66" charset="0"/>
              </a:rPr>
              <a:t>El límite de estabilidad en estado estacionario es un círculo definido por las ecuaciones que se muestran en la Fig. 14.</a:t>
            </a:r>
            <a:endParaRPr lang="es-AR" sz="2400" dirty="0">
              <a:latin typeface="Comic Sans MS" panose="030F0702030302020204" pitchFamily="66" charset="0"/>
            </a:endParaRPr>
          </a:p>
        </p:txBody>
      </p:sp>
      <p:sp>
        <p:nvSpPr>
          <p:cNvPr id="7" name="CuadroTexto 6">
            <a:extLst>
              <a:ext uri="{FF2B5EF4-FFF2-40B4-BE49-F238E27FC236}">
                <a16:creationId xmlns:a16="http://schemas.microsoft.com/office/drawing/2014/main" xmlns="" id="{089F0AFF-9F9A-41B9-8E86-BF0F787B58D9}"/>
              </a:ext>
            </a:extLst>
          </p:cNvPr>
          <p:cNvSpPr txBox="1"/>
          <p:nvPr/>
        </p:nvSpPr>
        <p:spPr>
          <a:xfrm>
            <a:off x="1667992" y="4675257"/>
            <a:ext cx="4896544" cy="707886"/>
          </a:xfrm>
          <a:prstGeom prst="rect">
            <a:avLst/>
          </a:prstGeom>
          <a:noFill/>
        </p:spPr>
        <p:txBody>
          <a:bodyPr wrap="square">
            <a:spAutoFit/>
          </a:bodyPr>
          <a:lstStyle/>
          <a:p>
            <a:pPr algn="ctr"/>
            <a:r>
              <a:rPr lang="es-MX" sz="2000" b="1" dirty="0">
                <a:latin typeface="Comic Sans MS" panose="030F0702030302020204" pitchFamily="66" charset="0"/>
              </a:rPr>
              <a:t>Fig. 14.- Método Gráfico de Estabilidad en Estado Estacionario</a:t>
            </a:r>
            <a:endParaRPr lang="es-AR" sz="2000" b="1" dirty="0">
              <a:latin typeface="Comic Sans MS" panose="030F0702030302020204" pitchFamily="66" charset="0"/>
            </a:endParaRPr>
          </a:p>
        </p:txBody>
      </p:sp>
      <p:pic>
        <p:nvPicPr>
          <p:cNvPr id="4" name="Imagen 3">
            <a:extLst>
              <a:ext uri="{FF2B5EF4-FFF2-40B4-BE49-F238E27FC236}">
                <a16:creationId xmlns:a16="http://schemas.microsoft.com/office/drawing/2014/main" xmlns="" id="{604811AB-102C-46E4-860B-BDAFB9BBD39A}"/>
              </a:ext>
            </a:extLst>
          </p:cNvPr>
          <p:cNvPicPr>
            <a:picLocks noChangeAspect="1"/>
          </p:cNvPicPr>
          <p:nvPr/>
        </p:nvPicPr>
        <p:blipFill>
          <a:blip r:embed="rId2"/>
          <a:stretch>
            <a:fillRect/>
          </a:stretch>
        </p:blipFill>
        <p:spPr>
          <a:xfrm>
            <a:off x="6278972" y="954361"/>
            <a:ext cx="5323656" cy="8611343"/>
          </a:xfrm>
          <a:prstGeom prst="rect">
            <a:avLst/>
          </a:prstGeom>
        </p:spPr>
      </p:pic>
      <p:sp>
        <p:nvSpPr>
          <p:cNvPr id="8" name="CuadroTexto 7">
            <a:extLst>
              <a:ext uri="{FF2B5EF4-FFF2-40B4-BE49-F238E27FC236}">
                <a16:creationId xmlns:a16="http://schemas.microsoft.com/office/drawing/2014/main" xmlns="" id="{A575C1D0-55A1-4CA3-8C1B-1571394B5407}"/>
              </a:ext>
            </a:extLst>
          </p:cNvPr>
          <p:cNvSpPr txBox="1"/>
          <p:nvPr/>
        </p:nvSpPr>
        <p:spPr>
          <a:xfrm>
            <a:off x="386276" y="954361"/>
            <a:ext cx="7258380" cy="1569660"/>
          </a:xfrm>
          <a:prstGeom prst="rect">
            <a:avLst/>
          </a:prstGeom>
          <a:noFill/>
        </p:spPr>
        <p:txBody>
          <a:bodyPr wrap="square">
            <a:spAutoFit/>
          </a:bodyPr>
          <a:lstStyle/>
          <a:p>
            <a:pPr algn="just"/>
            <a:r>
              <a:rPr lang="es-MX" sz="2400" dirty="0">
                <a:latin typeface="Comic Sans MS" panose="030F0702030302020204" pitchFamily="66" charset="0"/>
              </a:rPr>
              <a:t>El método gráfico que se muestra en la Fig. 14 se usa ampliamente en la industria para mostrar el límite de estabilidad en estado estacionario en los diagramas PQ y R-X</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3175362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480BBE65-9AA1-4BEB-A11C-A482FCAA3030}"/>
              </a:ext>
            </a:extLst>
          </p:cNvPr>
          <p:cNvSpPr txBox="1"/>
          <p:nvPr/>
        </p:nvSpPr>
        <p:spPr>
          <a:xfrm>
            <a:off x="299840" y="420688"/>
            <a:ext cx="11809312" cy="9694962"/>
          </a:xfrm>
          <a:prstGeom prst="rect">
            <a:avLst/>
          </a:prstGeom>
          <a:noFill/>
        </p:spPr>
        <p:txBody>
          <a:bodyPr wrap="square">
            <a:spAutoFit/>
          </a:bodyPr>
          <a:lstStyle/>
          <a:p>
            <a:pPr algn="just"/>
            <a:r>
              <a:rPr lang="es-MX" sz="2400" b="1" dirty="0">
                <a:latin typeface="Comic Sans MS" panose="030F0702030302020204" pitchFamily="66" charset="0"/>
              </a:rPr>
              <a:t>B. Inestabilidad transitoria</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 inestabilidad del ángulo de fase de la tensión también puede ocurrir debido a fallas del sistema de transmisión que se eliminan lentamente. Llamada inestabilidad transitoria, ocurre cuando una falla en el sistema de transmisión cerca de la planta generadora no se soluciona con la suficiente rapidez para evitar un desequilibrio prolongado entre las salidas mecánicas y eléctricas del generador. Una inestabilidad transitoria inducida por fallas no ha causado ningún apagón importante en el sistema en los últimos años; sin embargo, los generadores deben protegerse de los daños que pueden producirse cuando la protección del sistema de transmisión tarda en funcionar. Los ingenieros de relés diseñan la protección del sistema de transmisión para que funcione más rápido de lo que un generador puede salir del sincronismo, pero se han producido fallas en el sistema de protección que resultaron en fallas del sistema de transmisión que se eliminan lentamente. Generalmente se acepta que la protección contra pérdida de sincronismo en el generador es necesaria para evitar daños a la máquina. Cuanto más grande sea el generador, menos tiempo se necesita para hacer que la máquina se vuelva inestable debido a una falla del sistema. La Fig. 15 ilustra una subestación típica de una </a:t>
            </a:r>
            <a:r>
              <a:rPr lang="es-MX" sz="2400">
                <a:latin typeface="Comic Sans MS" panose="030F0702030302020204" pitchFamily="66" charset="0"/>
              </a:rPr>
              <a:t>planta de energía </a:t>
            </a:r>
            <a:r>
              <a:rPr lang="es-MX" sz="2400" dirty="0">
                <a:latin typeface="Comic Sans MS" panose="030F0702030302020204" pitchFamily="66" charset="0"/>
              </a:rPr>
              <a:t>con interruptor y medio con un generador y un cortocircuito en una línea de transmisión cerca de la subestación. Si el cortocircuito es trifásico, en </a:t>
            </a:r>
            <a:r>
              <a:rPr lang="es-MX" sz="2400" dirty="0" err="1">
                <a:latin typeface="Comic Sans MS" panose="030F0702030302020204" pitchFamily="66" charset="0"/>
              </a:rPr>
              <a:t>anilloá</a:t>
            </a:r>
            <a:r>
              <a:rPr lang="es-MX" sz="2400" dirty="0">
                <a:latin typeface="Comic Sans MS" panose="030F0702030302020204" pitchFamily="66" charset="0"/>
              </a:rPr>
              <a:t> muy poca potencia activa (MW) </a:t>
            </a:r>
            <a:r>
              <a:rPr lang="es-MX" sz="2400" dirty="0" err="1">
                <a:latin typeface="Comic Sans MS" panose="030F0702030302020204" pitchFamily="66" charset="0"/>
              </a:rPr>
              <a:t>desdel</a:t>
            </a:r>
            <a:r>
              <a:rPr lang="es-MX" sz="2400" dirty="0">
                <a:latin typeface="Comic Sans MS" panose="030F0702030302020204" pitchFamily="66" charset="0"/>
              </a:rPr>
              <a:t> generador al sistema de potencia hasta que se solucione la falla. La alta corriente de falla experimentada durante el cortocircuito es principalmente reactiva o corriente </a:t>
            </a:r>
            <a:r>
              <a:rPr lang="es-MX" sz="2400" dirty="0" err="1">
                <a:latin typeface="Comic Sans MS" panose="030F0702030302020204" pitchFamily="66" charset="0"/>
              </a:rPr>
              <a:t>var</a:t>
            </a:r>
            <a:r>
              <a:rPr lang="es-MX" sz="2400" dirty="0">
                <a:latin typeface="Comic Sans MS" panose="030F0702030302020204" pitchFamily="66" charset="0"/>
              </a:rPr>
              <a:t>. De la ecuación de transferencia de potencia (Fig.13), cuando </a:t>
            </a:r>
            <a:r>
              <a:rPr lang="es-MX" sz="2400" dirty="0" err="1">
                <a:latin typeface="Comic Sans MS" panose="030F0702030302020204" pitchFamily="66" charset="0"/>
              </a:rPr>
              <a:t>Egramocae</a:t>
            </a:r>
            <a:r>
              <a:rPr lang="es-MX" sz="2400" dirty="0">
                <a:latin typeface="Comic Sans MS" panose="030F0702030302020204" pitchFamily="66" charset="0"/>
              </a:rPr>
              <a:t> casi a cero, casi no se puede transferir potencia activa al sistema. </a:t>
            </a:r>
          </a:p>
          <a:p>
            <a:pPr algn="just"/>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07C987BD-EB8B-46A5-99F4-A214DB16C60A}"/>
              </a:ext>
            </a:extLst>
          </p:cNvPr>
          <p:cNvPicPr>
            <a:picLocks noChangeAspect="1"/>
          </p:cNvPicPr>
          <p:nvPr/>
        </p:nvPicPr>
        <p:blipFill>
          <a:blip r:embed="rId2"/>
          <a:stretch>
            <a:fillRect/>
          </a:stretch>
        </p:blipFill>
        <p:spPr>
          <a:xfrm>
            <a:off x="12109152" y="1716832"/>
            <a:ext cx="5250904" cy="6120680"/>
          </a:xfrm>
          <a:prstGeom prst="rect">
            <a:avLst/>
          </a:prstGeom>
        </p:spPr>
      </p:pic>
      <p:sp>
        <p:nvSpPr>
          <p:cNvPr id="7" name="CuadroTexto 6">
            <a:extLst>
              <a:ext uri="{FF2B5EF4-FFF2-40B4-BE49-F238E27FC236}">
                <a16:creationId xmlns:a16="http://schemas.microsoft.com/office/drawing/2014/main" xmlns="" id="{FCCC6C53-2D6B-4576-9FBA-C182747A9E57}"/>
              </a:ext>
            </a:extLst>
          </p:cNvPr>
          <p:cNvSpPr txBox="1"/>
          <p:nvPr/>
        </p:nvSpPr>
        <p:spPr>
          <a:xfrm>
            <a:off x="12096708" y="8102357"/>
            <a:ext cx="5250904" cy="1015663"/>
          </a:xfrm>
          <a:prstGeom prst="rect">
            <a:avLst/>
          </a:prstGeom>
          <a:noFill/>
        </p:spPr>
        <p:txBody>
          <a:bodyPr wrap="square">
            <a:spAutoFit/>
          </a:bodyPr>
          <a:lstStyle/>
          <a:p>
            <a:pPr algn="ctr"/>
            <a:r>
              <a:rPr lang="es-MX" sz="2000" b="1" dirty="0">
                <a:latin typeface="Comic Sans MS" panose="030F0702030302020204" pitchFamily="66" charset="0"/>
              </a:rPr>
              <a:t>Fig. 15.- Diagrama unifilar típico de una subestación generadora de interruptor y medio</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2690652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480BBE65-9AA1-4BEB-A11C-A482FCAA3030}"/>
              </a:ext>
            </a:extLst>
          </p:cNvPr>
          <p:cNvSpPr txBox="1"/>
          <p:nvPr/>
        </p:nvSpPr>
        <p:spPr>
          <a:xfrm>
            <a:off x="299840" y="420688"/>
            <a:ext cx="11809312" cy="5262979"/>
          </a:xfrm>
          <a:prstGeom prst="rect">
            <a:avLst/>
          </a:prstGeom>
          <a:noFill/>
        </p:spPr>
        <p:txBody>
          <a:bodyPr wrap="square">
            <a:spAutoFit/>
          </a:bodyPr>
          <a:lstStyle/>
          <a:p>
            <a:pPr algn="just"/>
            <a:r>
              <a:rPr lang="es-MX" sz="2400" dirty="0">
                <a:latin typeface="Comic Sans MS" panose="030F0702030302020204" pitchFamily="66" charset="0"/>
              </a:rPr>
              <a:t>El AVR del generador detecta la reducción de la tensión en los terminales del generador y aumenta la corriente de campo para intentar aumentar la tensión del generador durante la falla. El control AVR entra en modo de forzado de campo donde la corriente de campo aumenta brevemente más allá de los límites térmicos del circuito de campo de estado estable. Durante el cortocircuito, la potencia de la turbina mecánica del generador (PM) permanece sin cambios. El desequilibrio resultante entre mecánica (PM) y energía eléctrica (</a:t>
            </a:r>
            <a:r>
              <a:rPr lang="es-MX" sz="2400" dirty="0" err="1">
                <a:latin typeface="Comic Sans MS" panose="030F0702030302020204" pitchFamily="66" charset="0"/>
              </a:rPr>
              <a:t>Pmi</a:t>
            </a:r>
            <a:r>
              <a:rPr lang="es-MX" sz="2400" dirty="0">
                <a:latin typeface="Comic Sans MS" panose="030F0702030302020204" pitchFamily="66" charset="0"/>
              </a:rPr>
              <a:t>) se manifiesta como una aceleración del generador, aumentando su ángulo de fase de tensión, con respecto al ángulo de fase del sistema, como se ilustra en el gráfico del ángulo de potencia en la Fig. 16. La tasa de aceleración del generador depende de su inercia. Si la falla del sistema de transmisión no se soluciona lo suficientemente rápido, el ángulo de fase del generador avanzará hasta que la máquina pierda el sincronismo con el sistema de potencia. Los estudios de estabilidad transitoria por computadora pueden ajustar este ángulo y tiempo de conmutación críticos. </a:t>
            </a:r>
          </a:p>
        </p:txBody>
      </p:sp>
      <p:pic>
        <p:nvPicPr>
          <p:cNvPr id="5" name="Imagen 4">
            <a:extLst>
              <a:ext uri="{FF2B5EF4-FFF2-40B4-BE49-F238E27FC236}">
                <a16:creationId xmlns:a16="http://schemas.microsoft.com/office/drawing/2014/main" xmlns="" id="{07C987BD-EB8B-46A5-99F4-A214DB16C60A}"/>
              </a:ext>
            </a:extLst>
          </p:cNvPr>
          <p:cNvPicPr>
            <a:picLocks noChangeAspect="1"/>
          </p:cNvPicPr>
          <p:nvPr/>
        </p:nvPicPr>
        <p:blipFill>
          <a:blip r:embed="rId2"/>
          <a:stretch>
            <a:fillRect/>
          </a:stretch>
        </p:blipFill>
        <p:spPr>
          <a:xfrm>
            <a:off x="12109152" y="1716832"/>
            <a:ext cx="5250904" cy="6120680"/>
          </a:xfrm>
          <a:prstGeom prst="rect">
            <a:avLst/>
          </a:prstGeom>
        </p:spPr>
      </p:pic>
      <p:sp>
        <p:nvSpPr>
          <p:cNvPr id="7" name="CuadroTexto 6">
            <a:extLst>
              <a:ext uri="{FF2B5EF4-FFF2-40B4-BE49-F238E27FC236}">
                <a16:creationId xmlns:a16="http://schemas.microsoft.com/office/drawing/2014/main" xmlns="" id="{FCCC6C53-2D6B-4576-9FBA-C182747A9E57}"/>
              </a:ext>
            </a:extLst>
          </p:cNvPr>
          <p:cNvSpPr txBox="1"/>
          <p:nvPr/>
        </p:nvSpPr>
        <p:spPr>
          <a:xfrm>
            <a:off x="12096708" y="8102357"/>
            <a:ext cx="5250904" cy="1015663"/>
          </a:xfrm>
          <a:prstGeom prst="rect">
            <a:avLst/>
          </a:prstGeom>
          <a:noFill/>
        </p:spPr>
        <p:txBody>
          <a:bodyPr wrap="square">
            <a:spAutoFit/>
          </a:bodyPr>
          <a:lstStyle/>
          <a:p>
            <a:pPr algn="ctr"/>
            <a:r>
              <a:rPr lang="es-MX" sz="2000" b="1" dirty="0">
                <a:latin typeface="Comic Sans MS" panose="030F0702030302020204" pitchFamily="66" charset="0"/>
              </a:rPr>
              <a:t>Fig. 15.- Diagrama unifilar típico de una subestación generadora de interruptor y medio</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1838244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480BBE65-9AA1-4BEB-A11C-A482FCAA3030}"/>
              </a:ext>
            </a:extLst>
          </p:cNvPr>
          <p:cNvSpPr txBox="1"/>
          <p:nvPr/>
        </p:nvSpPr>
        <p:spPr>
          <a:xfrm>
            <a:off x="299840" y="420688"/>
            <a:ext cx="11809312" cy="6370975"/>
          </a:xfrm>
          <a:prstGeom prst="rect">
            <a:avLst/>
          </a:prstGeom>
          <a:noFill/>
        </p:spPr>
        <p:txBody>
          <a:bodyPr wrap="square">
            <a:spAutoFit/>
          </a:bodyPr>
          <a:lstStyle/>
          <a:p>
            <a:pPr algn="just"/>
            <a:r>
              <a:rPr lang="es-MX" sz="2400" dirty="0">
                <a:latin typeface="Comic Sans MS" panose="030F0702030302020204" pitchFamily="66" charset="0"/>
              </a:rPr>
              <a:t>El criterio de área igual también se puede aplicar para estimar el ángulo de conmutación crítico (</a:t>
            </a:r>
            <a:r>
              <a:rPr lang="es-MX" sz="2400" dirty="0" err="1">
                <a:latin typeface="Comic Sans MS" panose="030F0702030302020204" pitchFamily="66" charset="0"/>
              </a:rPr>
              <a:t>θC</a:t>
            </a:r>
            <a:r>
              <a:rPr lang="es-MX" sz="2400" dirty="0">
                <a:latin typeface="Comic Sans MS" panose="030F0702030302020204" pitchFamily="66" charset="0"/>
              </a:rPr>
              <a:t>). Cuando el área A1= Un2 en la Fig. 16, el generador está justo a punto de perder el sincronismo con el sistema de potencia. Tener en cuenta que después de abrir los interruptores 1 y 2 (Fig. 15) para eliminar la falla, la transferencia de energía resultante se reduce debido al aumento de la reactancia (X) entre el generador y el sistema de potencia. Esto se debe a la pérdida de la línea de transmisión en falla. A falla de estudios detallados, muchos usuarios ajustan el ángulo máximo de inestabilidad en 120°. Debido a la naturaleza dinámica del </a:t>
            </a:r>
            <a:r>
              <a:rPr lang="es-MX" sz="2400" dirty="0"/>
              <a:t>Para que el generador se recupere durante condiciones de falla, el ángulo de 120° es mayor que el punto de inestabilidad de 90° para condiciones de inestabilidad de estado estable. El tiempo que la falla puede permanecer en el sistema correspondiente al ángulo de conmutación crítico se denomina "tiempo de conmutación crítico". Si la falla excede ese tiempo, el generador perderá el sincronismo por “deslizamiento de un polo”. Para esta condición, se debe desconectar el generador para evitar daños por torsión del eje. La protección fuera de sincronismo, también llamada protección de pérdida de sincronismo (78), se aplica típicamente en generadores grandes para dispararlos, protegiéndolos así del daño por torsión del eje y evitando un evento de cascada del sistema [5].</a:t>
            </a:r>
            <a:endParaRPr lang="es-AR" sz="2400" dirty="0">
              <a:latin typeface="Comic Sans MS" panose="030F0702030302020204" pitchFamily="66" charset="0"/>
            </a:endParaRPr>
          </a:p>
        </p:txBody>
      </p:sp>
      <p:sp>
        <p:nvSpPr>
          <p:cNvPr id="7" name="CuadroTexto 6">
            <a:extLst>
              <a:ext uri="{FF2B5EF4-FFF2-40B4-BE49-F238E27FC236}">
                <a16:creationId xmlns:a16="http://schemas.microsoft.com/office/drawing/2014/main" xmlns="" id="{FCCC6C53-2D6B-4576-9FBA-C182747A9E57}"/>
              </a:ext>
            </a:extLst>
          </p:cNvPr>
          <p:cNvSpPr txBox="1"/>
          <p:nvPr/>
        </p:nvSpPr>
        <p:spPr>
          <a:xfrm>
            <a:off x="12096708" y="8102357"/>
            <a:ext cx="5250904" cy="1015663"/>
          </a:xfrm>
          <a:prstGeom prst="rect">
            <a:avLst/>
          </a:prstGeom>
          <a:noFill/>
        </p:spPr>
        <p:txBody>
          <a:bodyPr wrap="square">
            <a:spAutoFit/>
          </a:bodyPr>
          <a:lstStyle/>
          <a:p>
            <a:pPr algn="ctr"/>
            <a:r>
              <a:rPr lang="es-MX" sz="2000" b="1" dirty="0">
                <a:latin typeface="Comic Sans MS" panose="030F0702030302020204" pitchFamily="66" charset="0"/>
              </a:rPr>
              <a:t>Fig. 16. El análisis del ángulo de potencia muestra inestabilidad transitoria </a:t>
            </a:r>
            <a:endParaRPr lang="es-AR" sz="2000" b="1" dirty="0">
              <a:latin typeface="Comic Sans MS" panose="030F0702030302020204" pitchFamily="66" charset="0"/>
            </a:endParaRPr>
          </a:p>
        </p:txBody>
      </p:sp>
      <p:pic>
        <p:nvPicPr>
          <p:cNvPr id="4" name="Imagen 3">
            <a:extLst>
              <a:ext uri="{FF2B5EF4-FFF2-40B4-BE49-F238E27FC236}">
                <a16:creationId xmlns:a16="http://schemas.microsoft.com/office/drawing/2014/main" xmlns="" id="{5717E68A-E521-4434-860F-54D263D86206}"/>
              </a:ext>
            </a:extLst>
          </p:cNvPr>
          <p:cNvPicPr>
            <a:picLocks noChangeAspect="1"/>
          </p:cNvPicPr>
          <p:nvPr/>
        </p:nvPicPr>
        <p:blipFill>
          <a:blip r:embed="rId2"/>
          <a:stretch>
            <a:fillRect/>
          </a:stretch>
        </p:blipFill>
        <p:spPr>
          <a:xfrm>
            <a:off x="12109152" y="1932856"/>
            <a:ext cx="5238460" cy="6169501"/>
          </a:xfrm>
          <a:prstGeom prst="rect">
            <a:avLst/>
          </a:prstGeom>
        </p:spPr>
      </p:pic>
    </p:spTree>
    <p:extLst>
      <p:ext uri="{BB962C8B-B14F-4D97-AF65-F5344CB8AC3E}">
        <p14:creationId xmlns:p14="http://schemas.microsoft.com/office/powerpoint/2010/main" xmlns="" val="3577169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BC08261A-FE31-4DAE-AE72-8FCEDB00064D}"/>
              </a:ext>
            </a:extLst>
          </p:cNvPr>
          <p:cNvSpPr txBox="1"/>
          <p:nvPr/>
        </p:nvSpPr>
        <p:spPr>
          <a:xfrm>
            <a:off x="407852" y="348680"/>
            <a:ext cx="17065896" cy="5632311"/>
          </a:xfrm>
          <a:prstGeom prst="rect">
            <a:avLst/>
          </a:prstGeom>
          <a:noFill/>
        </p:spPr>
        <p:txBody>
          <a:bodyPr wrap="square">
            <a:spAutoFit/>
          </a:bodyPr>
          <a:lstStyle/>
          <a:p>
            <a:pPr algn="just"/>
            <a:r>
              <a:rPr lang="es-AR" sz="2400" b="1" dirty="0">
                <a:latin typeface="Comic Sans MS" panose="030F0702030302020204" pitchFamily="66" charset="0"/>
              </a:rPr>
              <a:t>C. Inestabilidad dinámica</a:t>
            </a:r>
            <a:endParaRPr lang="es-MX" sz="2400" b="1"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A menudo asociada con el oeste de los Estados Unidos, la inestabilidad dinámica ocurre cuando un control AVR de acción rápida amplifica, en lugar de amortiguar, algunas pequeñas oscilaciones de megavatios de baja frecuencia que pueden ocurrir en un sistema de potencia. Sin embargo, puede ocurrir en cualquier lugar donde la carga esté alejada de la generación, particularmente si el sistema es débil. Si bien los sistemas de excitación de respuesta rápida son importantes para mejorar la estabilidad transitoria, como se analizó anteriormente, también pueden contribuir con una magnitud significativa de amortiguación negativa. Esto reduce el par de amortiguación natural del sistema, provocando oscilaciones de megavatios no amortiguados después de una perturbación, como una falla del sistema. La estabilidad de señales pequeñas se define como la capacidad del sistema de potencia para permanecer estable en presencia de pequeñas perturbaciones, causadas con mayor frecuencia por fallas remotas. Un par de amortiguación insuficiente puede provocar oscilaciones del ángulo del rotor del generador de amplitud creciente. Cuando estas oscilaciones de megavatios aumentan, el generador puede eventualmente volverse inestable, perder sincronismo y deslizarse un polo. Un estabilizador del sistema de potencia (PSS) que trabaja con el generador AVR proporciona amortiguación positiva cuando ocurren oscilaciones de megavatios.</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17469728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9CE34711-7AF4-4593-9769-F7BAAFDFB66D}"/>
              </a:ext>
            </a:extLst>
          </p:cNvPr>
          <p:cNvSpPr txBox="1"/>
          <p:nvPr/>
        </p:nvSpPr>
        <p:spPr>
          <a:xfrm>
            <a:off x="515864" y="636712"/>
            <a:ext cx="17137904" cy="1938992"/>
          </a:xfrm>
          <a:prstGeom prst="rect">
            <a:avLst/>
          </a:prstGeom>
          <a:noFill/>
        </p:spPr>
        <p:txBody>
          <a:bodyPr wrap="square">
            <a:spAutoFit/>
          </a:bodyPr>
          <a:lstStyle/>
          <a:p>
            <a:pPr algn="just"/>
            <a:r>
              <a:rPr lang="es-AR" sz="2400" b="1" dirty="0">
                <a:latin typeface="Comic Sans MS" panose="030F0702030302020204" pitchFamily="66" charset="0"/>
              </a:rPr>
              <a:t>GUIAS DE PROTECCIÓN</a:t>
            </a:r>
          </a:p>
          <a:p>
            <a:pPr algn="just"/>
            <a:endParaRPr lang="es-AR" sz="2400" dirty="0">
              <a:latin typeface="Comic Sans MS" panose="030F0702030302020204" pitchFamily="66" charset="0"/>
            </a:endParaRPr>
          </a:p>
          <a:p>
            <a:pPr algn="just"/>
            <a:r>
              <a:rPr lang="es-MX" sz="2400" dirty="0">
                <a:latin typeface="Comic Sans MS" panose="030F0702030302020204" pitchFamily="66" charset="0"/>
              </a:rPr>
              <a:t>La Tabla I enumera tres guías principales de IEEE que describen los requisitos y prácticas de protección para generadores síncronos. Patrocinado por IEEE </a:t>
            </a:r>
            <a:r>
              <a:rPr lang="es-MX" sz="2400" dirty="0" err="1">
                <a:latin typeface="Comic Sans MS" panose="030F0702030302020204" pitchFamily="66" charset="0"/>
              </a:rPr>
              <a:t>Power</a:t>
            </a:r>
            <a:r>
              <a:rPr lang="es-MX" sz="2400" dirty="0">
                <a:latin typeface="Comic Sans MS" panose="030F0702030302020204" pitchFamily="66" charset="0"/>
              </a:rPr>
              <a:t> </a:t>
            </a:r>
            <a:r>
              <a:rPr lang="es-MX" sz="2400" dirty="0" err="1">
                <a:latin typeface="Comic Sans MS" panose="030F0702030302020204" pitchFamily="66" charset="0"/>
              </a:rPr>
              <a:t>System</a:t>
            </a:r>
            <a:r>
              <a:rPr lang="es-MX" sz="2400" dirty="0">
                <a:latin typeface="Comic Sans MS" panose="030F0702030302020204" pitchFamily="66" charset="0"/>
              </a:rPr>
              <a:t> </a:t>
            </a:r>
            <a:r>
              <a:rPr lang="es-MX" sz="2400" dirty="0" err="1">
                <a:latin typeface="Comic Sans MS" panose="030F0702030302020204" pitchFamily="66" charset="0"/>
              </a:rPr>
              <a:t>Relaying</a:t>
            </a:r>
            <a:r>
              <a:rPr lang="es-MX" sz="2400" dirty="0">
                <a:latin typeface="Comic Sans MS" panose="030F0702030302020204" pitchFamily="66" charset="0"/>
              </a:rPr>
              <a:t> </a:t>
            </a:r>
            <a:r>
              <a:rPr lang="es-MX" sz="2400" dirty="0" err="1">
                <a:latin typeface="Comic Sans MS" panose="030F0702030302020204" pitchFamily="66" charset="0"/>
              </a:rPr>
              <a:t>Comitte</a:t>
            </a:r>
            <a:r>
              <a:rPr lang="es-MX" sz="2400" dirty="0">
                <a:latin typeface="Comic Sans MS" panose="030F0702030302020204" pitchFamily="66" charset="0"/>
              </a:rPr>
              <a:t>, estas guías proporcionan una gran magnitud de información técnica sobre la protección eléctrica de generadores síncronos.</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1DDB6484-29B4-4EFA-9684-81778EB38DC4}"/>
              </a:ext>
            </a:extLst>
          </p:cNvPr>
          <p:cNvPicPr>
            <a:picLocks noChangeAspect="1"/>
          </p:cNvPicPr>
          <p:nvPr/>
        </p:nvPicPr>
        <p:blipFill>
          <a:blip r:embed="rId2"/>
          <a:stretch>
            <a:fillRect/>
          </a:stretch>
        </p:blipFill>
        <p:spPr>
          <a:xfrm>
            <a:off x="4620320" y="2796952"/>
            <a:ext cx="8640960" cy="4176464"/>
          </a:xfrm>
          <a:prstGeom prst="rect">
            <a:avLst/>
          </a:prstGeom>
        </p:spPr>
      </p:pic>
    </p:spTree>
    <p:extLst>
      <p:ext uri="{BB962C8B-B14F-4D97-AF65-F5344CB8AC3E}">
        <p14:creationId xmlns:p14="http://schemas.microsoft.com/office/powerpoint/2010/main" xmlns="" val="567446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4D255C5E-4509-4BF2-BF71-294CC303BBE3}"/>
              </a:ext>
            </a:extLst>
          </p:cNvPr>
          <p:cNvSpPr txBox="1"/>
          <p:nvPr/>
        </p:nvSpPr>
        <p:spPr>
          <a:xfrm>
            <a:off x="371847" y="366385"/>
            <a:ext cx="6624736" cy="8956298"/>
          </a:xfrm>
          <a:prstGeom prst="rect">
            <a:avLst/>
          </a:prstGeom>
          <a:noFill/>
        </p:spPr>
        <p:txBody>
          <a:bodyPr wrap="square">
            <a:spAutoFit/>
          </a:bodyPr>
          <a:lstStyle/>
          <a:p>
            <a:pPr algn="just"/>
            <a:r>
              <a:rPr lang="es-MX" sz="2400" b="1" dirty="0">
                <a:latin typeface="Comic Sans MS" panose="030F0702030302020204" pitchFamily="66" charset="0"/>
              </a:rPr>
              <a:t>NÚMEROS DE DISPOSICTVO</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Los números de dispositivo especifican de manera concisa los requisitos de protección. A los números del 1 al 100 se les asignan definiciones específicas [6]. Cuando los relés discretos eran el único método de protección, los números de dispositivo indicaban un relé de protección específico. Con la llegada de los relés multifunción, estos números ahora describen las funciones dentro de dichos relés. La Fig. 17 ilustra cómo se usan comúnmente algunos números de dispositivos para comunicar las funciones de protección del generador. La Tabla II enumera los números de dispositivo y sus funciones asociadas que se utilizan para la protección del generador. A lo largo se hace referencia a las designaciones de números de dispositivos, por lo que esta lista proporciona una referencia útil. Las definiciones proporcionadas para cada número se relacionan con su aplicación en la protección de generadores.</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B4B193E9-3541-4AC1-82A0-82119FC00515}"/>
              </a:ext>
            </a:extLst>
          </p:cNvPr>
          <p:cNvPicPr>
            <a:picLocks noChangeAspect="1"/>
          </p:cNvPicPr>
          <p:nvPr/>
        </p:nvPicPr>
        <p:blipFill>
          <a:blip r:embed="rId2"/>
          <a:stretch>
            <a:fillRect/>
          </a:stretch>
        </p:blipFill>
        <p:spPr>
          <a:xfrm>
            <a:off x="10885017" y="461539"/>
            <a:ext cx="6624735" cy="9325630"/>
          </a:xfrm>
          <a:prstGeom prst="rect">
            <a:avLst/>
          </a:prstGeom>
        </p:spPr>
      </p:pic>
      <p:pic>
        <p:nvPicPr>
          <p:cNvPr id="7" name="Imagen 6">
            <a:extLst>
              <a:ext uri="{FF2B5EF4-FFF2-40B4-BE49-F238E27FC236}">
                <a16:creationId xmlns:a16="http://schemas.microsoft.com/office/drawing/2014/main" xmlns="" id="{E8992241-AE39-48C1-82A2-0FFB66FCDD6D}"/>
              </a:ext>
            </a:extLst>
          </p:cNvPr>
          <p:cNvPicPr>
            <a:picLocks noChangeAspect="1"/>
          </p:cNvPicPr>
          <p:nvPr/>
        </p:nvPicPr>
        <p:blipFill>
          <a:blip r:embed="rId3"/>
          <a:stretch>
            <a:fillRect/>
          </a:stretch>
        </p:blipFill>
        <p:spPr>
          <a:xfrm>
            <a:off x="7212608" y="461540"/>
            <a:ext cx="3456384" cy="8744124"/>
          </a:xfrm>
          <a:prstGeom prst="rect">
            <a:avLst/>
          </a:prstGeom>
        </p:spPr>
      </p:pic>
      <p:sp>
        <p:nvSpPr>
          <p:cNvPr id="9" name="CuadroTexto 8">
            <a:extLst>
              <a:ext uri="{FF2B5EF4-FFF2-40B4-BE49-F238E27FC236}">
                <a16:creationId xmlns:a16="http://schemas.microsoft.com/office/drawing/2014/main" xmlns="" id="{CB48BCD9-10B1-41AE-9DD8-F9C47C227251}"/>
              </a:ext>
            </a:extLst>
          </p:cNvPr>
          <p:cNvSpPr txBox="1"/>
          <p:nvPr/>
        </p:nvSpPr>
        <p:spPr>
          <a:xfrm>
            <a:off x="13765336" y="7045424"/>
            <a:ext cx="3744416" cy="923330"/>
          </a:xfrm>
          <a:prstGeom prst="rect">
            <a:avLst/>
          </a:prstGeom>
          <a:noFill/>
        </p:spPr>
        <p:txBody>
          <a:bodyPr wrap="square">
            <a:spAutoFit/>
          </a:bodyPr>
          <a:lstStyle/>
          <a:p>
            <a:pPr algn="ctr"/>
            <a:r>
              <a:rPr lang="es-MX" b="1" dirty="0">
                <a:latin typeface="Comic Sans MS" panose="030F0702030302020204" pitchFamily="66" charset="0"/>
              </a:rPr>
              <a:t>Fig. 17.- Protección típica del generador conectado a la unidad</a:t>
            </a:r>
            <a:endParaRPr lang="es-AR" b="1" dirty="0">
              <a:latin typeface="Comic Sans MS" panose="030F0702030302020204" pitchFamily="66" charset="0"/>
            </a:endParaRPr>
          </a:p>
        </p:txBody>
      </p:sp>
      <p:sp>
        <p:nvSpPr>
          <p:cNvPr id="11" name="CuadroTexto 10">
            <a:extLst>
              <a:ext uri="{FF2B5EF4-FFF2-40B4-BE49-F238E27FC236}">
                <a16:creationId xmlns:a16="http://schemas.microsoft.com/office/drawing/2014/main" xmlns="" id="{35B87960-C758-4976-9A7C-3FE3F5BBA869}"/>
              </a:ext>
            </a:extLst>
          </p:cNvPr>
          <p:cNvSpPr txBox="1"/>
          <p:nvPr/>
        </p:nvSpPr>
        <p:spPr>
          <a:xfrm>
            <a:off x="3684215" y="9205664"/>
            <a:ext cx="8936182" cy="646331"/>
          </a:xfrm>
          <a:prstGeom prst="rect">
            <a:avLst/>
          </a:prstGeom>
          <a:noFill/>
        </p:spPr>
        <p:txBody>
          <a:bodyPr wrap="square">
            <a:spAutoFit/>
          </a:bodyPr>
          <a:lstStyle/>
          <a:p>
            <a:pPr algn="ctr"/>
            <a:r>
              <a:rPr lang="es-AR" b="1" dirty="0">
                <a:latin typeface="Comic Sans MS" panose="030F0702030302020204" pitchFamily="66" charset="0"/>
              </a:rPr>
              <a:t>TABLA II NÚMEROS DE DISPOSICTVOS DE PROTECCIÓN DEL GENERADOR</a:t>
            </a:r>
          </a:p>
        </p:txBody>
      </p:sp>
    </p:spTree>
    <p:extLst>
      <p:ext uri="{BB962C8B-B14F-4D97-AF65-F5344CB8AC3E}">
        <p14:creationId xmlns:p14="http://schemas.microsoft.com/office/powerpoint/2010/main" xmlns="" val="3298307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99840" y="958874"/>
            <a:ext cx="17251560" cy="5434629"/>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Referencias.</a:t>
            </a:r>
            <a:endParaRPr sz="2400" dirty="0">
              <a:latin typeface="Comic Sans MS" panose="030F0702030302020204" pitchFamily="66" charset="0"/>
              <a:cs typeface="Comic Sans MS"/>
            </a:endParaRPr>
          </a:p>
          <a:p>
            <a:pPr algn="just">
              <a:spcBef>
                <a:spcPts val="15"/>
              </a:spcBef>
            </a:pPr>
            <a:endParaRPr sz="2400" dirty="0">
              <a:latin typeface="Comic Sans MS" panose="030F0702030302020204" pitchFamily="66" charset="0"/>
              <a:cs typeface="Comic Sans MS"/>
            </a:endParaRPr>
          </a:p>
          <a:p>
            <a:pPr marL="286385" marR="5080" indent="-274320" algn="just">
              <a:lnSpc>
                <a:spcPct val="116100"/>
              </a:lnSpc>
              <a:buAutoNum type="arabicPeriod"/>
              <a:tabLst>
                <a:tab pos="287655" algn="l"/>
              </a:tabLst>
            </a:pPr>
            <a:r>
              <a:rPr lang="es-AR" sz="2400" dirty="0">
                <a:latin typeface="Comic Sans MS" panose="030F0702030302020204" pitchFamily="66" charset="0"/>
              </a:rPr>
              <a:t>J. L. Blackburn, </a:t>
            </a:r>
            <a:r>
              <a:rPr lang="es-AR" sz="2400" dirty="0" err="1">
                <a:latin typeface="Comic Sans MS" panose="030F0702030302020204" pitchFamily="66" charset="0"/>
              </a:rPr>
              <a:t>Symmetrical</a:t>
            </a:r>
            <a:r>
              <a:rPr lang="es-AR" sz="2400" dirty="0">
                <a:latin typeface="Comic Sans MS" panose="030F0702030302020204" pitchFamily="66" charset="0"/>
              </a:rPr>
              <a:t> </a:t>
            </a:r>
            <a:r>
              <a:rPr lang="es-AR" sz="2400" dirty="0" err="1">
                <a:latin typeface="Comic Sans MS" panose="030F0702030302020204" pitchFamily="66" charset="0"/>
              </a:rPr>
              <a:t>Components</a:t>
            </a:r>
            <a:r>
              <a:rPr lang="es-AR" sz="2400" dirty="0">
                <a:latin typeface="Comic Sans MS" panose="030F0702030302020204" pitchFamily="66" charset="0"/>
              </a:rPr>
              <a:t>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Systems</a:t>
            </a:r>
            <a:r>
              <a:rPr lang="es-AR" sz="2400" dirty="0">
                <a:latin typeface="Comic Sans MS" panose="030F0702030302020204" pitchFamily="66" charset="0"/>
              </a:rPr>
              <a:t> </a:t>
            </a:r>
            <a:r>
              <a:rPr lang="es-AR" sz="2400" dirty="0" err="1">
                <a:latin typeface="Comic Sans MS" panose="030F0702030302020204" pitchFamily="66" charset="0"/>
              </a:rPr>
              <a:t>Engineering</a:t>
            </a:r>
            <a:r>
              <a:rPr lang="es-AR" sz="2400" dirty="0">
                <a:latin typeface="Comic Sans MS" panose="030F0702030302020204" pitchFamily="66" charset="0"/>
              </a:rPr>
              <a:t>. New York: Marcel </a:t>
            </a:r>
            <a:r>
              <a:rPr lang="es-AR" sz="2400" dirty="0" err="1">
                <a:latin typeface="Comic Sans MS" panose="030F0702030302020204" pitchFamily="66" charset="0"/>
              </a:rPr>
              <a:t>Dekker</a:t>
            </a:r>
            <a:r>
              <a:rPr lang="es-AR" sz="2400" dirty="0">
                <a:latin typeface="Comic Sans MS" panose="030F0702030302020204" pitchFamily="66" charset="0"/>
              </a:rPr>
              <a:t>, 1993. </a:t>
            </a:r>
          </a:p>
          <a:p>
            <a:pPr marL="286385" marR="5080" indent="-274320" algn="just">
              <a:lnSpc>
                <a:spcPct val="116100"/>
              </a:lnSpc>
              <a:buAutoNum type="arabicPeriod"/>
              <a:tabLst>
                <a:tab pos="287655" algn="l"/>
              </a:tabLst>
            </a:pPr>
            <a:r>
              <a:rPr lang="es-AR" sz="2400" dirty="0">
                <a:latin typeface="Comic Sans MS" panose="030F0702030302020204" pitchFamily="66" charset="0"/>
              </a:rPr>
              <a:t>W. A. Elmore, </a:t>
            </a:r>
            <a:r>
              <a:rPr lang="es-AR" sz="2400" dirty="0" err="1">
                <a:latin typeface="Comic Sans MS" panose="030F0702030302020204" pitchFamily="66" charset="0"/>
              </a:rPr>
              <a:t>Protective</a:t>
            </a:r>
            <a:r>
              <a:rPr lang="es-AR" sz="2400" dirty="0">
                <a:latin typeface="Comic Sans MS" panose="030F0702030302020204" pitchFamily="66" charset="0"/>
              </a:rPr>
              <a:t> </a:t>
            </a:r>
            <a:r>
              <a:rPr lang="es-AR" sz="2400" dirty="0" err="1">
                <a:latin typeface="Comic Sans MS" panose="030F0702030302020204" pitchFamily="66" charset="0"/>
              </a:rPr>
              <a:t>Relaying</a:t>
            </a:r>
            <a:r>
              <a:rPr lang="es-AR" sz="2400" dirty="0">
                <a:latin typeface="Comic Sans MS" panose="030F0702030302020204" pitchFamily="66" charset="0"/>
              </a:rPr>
              <a:t> </a:t>
            </a:r>
            <a:r>
              <a:rPr lang="es-AR" sz="2400" dirty="0" err="1">
                <a:latin typeface="Comic Sans MS" panose="030F0702030302020204" pitchFamily="66" charset="0"/>
              </a:rPr>
              <a:t>Theory</a:t>
            </a:r>
            <a:r>
              <a:rPr lang="es-AR" sz="2400" dirty="0">
                <a:latin typeface="Comic Sans MS" panose="030F0702030302020204" pitchFamily="66" charset="0"/>
              </a:rPr>
              <a:t> and </a:t>
            </a:r>
            <a:r>
              <a:rPr lang="es-AR" sz="2400" dirty="0" err="1">
                <a:latin typeface="Comic Sans MS" panose="030F0702030302020204" pitchFamily="66" charset="0"/>
              </a:rPr>
              <a:t>Application</a:t>
            </a:r>
            <a:r>
              <a:rPr lang="es-AR" sz="2400" dirty="0">
                <a:latin typeface="Comic Sans MS" panose="030F0702030302020204" pitchFamily="66" charset="0"/>
              </a:rPr>
              <a:t>. New York: Marcel </a:t>
            </a:r>
            <a:r>
              <a:rPr lang="es-AR" sz="2400" dirty="0" err="1">
                <a:latin typeface="Comic Sans MS" panose="030F0702030302020204" pitchFamily="66" charset="0"/>
              </a:rPr>
              <a:t>Dekker</a:t>
            </a:r>
            <a:r>
              <a:rPr lang="es-AR" sz="2400" dirty="0">
                <a:latin typeface="Comic Sans MS" panose="030F0702030302020204" pitchFamily="66" charset="0"/>
              </a:rPr>
              <a:t>, 2004. </a:t>
            </a:r>
          </a:p>
          <a:p>
            <a:pPr marL="286385" marR="5080" indent="-274320" algn="just">
              <a:lnSpc>
                <a:spcPct val="116100"/>
              </a:lnSpc>
              <a:buAutoNum type="arabicPeriod"/>
              <a:tabLst>
                <a:tab pos="287655" algn="l"/>
              </a:tabLst>
            </a:pPr>
            <a:r>
              <a:rPr lang="es-AR" sz="2400" dirty="0">
                <a:latin typeface="Comic Sans MS" panose="030F0702030302020204" pitchFamily="66" charset="0"/>
              </a:rPr>
              <a:t>IEEE </a:t>
            </a:r>
            <a:r>
              <a:rPr lang="es-AR" sz="2400" dirty="0" err="1">
                <a:latin typeface="Comic Sans MS" panose="030F0702030302020204" pitchFamily="66" charset="0"/>
              </a:rPr>
              <a:t>Recommended</a:t>
            </a:r>
            <a:r>
              <a:rPr lang="es-AR" sz="2400" dirty="0">
                <a:latin typeface="Comic Sans MS" panose="030F0702030302020204" pitchFamily="66" charset="0"/>
              </a:rPr>
              <a:t> </a:t>
            </a:r>
            <a:r>
              <a:rPr lang="es-AR" sz="2400" dirty="0" err="1">
                <a:latin typeface="Comic Sans MS" panose="030F0702030302020204" pitchFamily="66" charset="0"/>
              </a:rPr>
              <a:t>Practice</a:t>
            </a:r>
            <a:r>
              <a:rPr lang="es-AR" sz="2400" dirty="0">
                <a:latin typeface="Comic Sans MS" panose="030F0702030302020204" pitchFamily="66" charset="0"/>
              </a:rPr>
              <a:t>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and </a:t>
            </a:r>
            <a:r>
              <a:rPr lang="es-AR" sz="2400" dirty="0" err="1">
                <a:latin typeface="Comic Sans MS" panose="030F0702030302020204" pitchFamily="66" charset="0"/>
              </a:rPr>
              <a:t>Coordination</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Industrial and </a:t>
            </a:r>
            <a:r>
              <a:rPr lang="es-AR" sz="2400" dirty="0" err="1">
                <a:latin typeface="Comic Sans MS" panose="030F0702030302020204" pitchFamily="66" charset="0"/>
              </a:rPr>
              <a:t>Commercial</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Systems</a:t>
            </a:r>
            <a:r>
              <a:rPr lang="es-AR" sz="2400" dirty="0">
                <a:latin typeface="Comic Sans MS" panose="030F0702030302020204" pitchFamily="66" charset="0"/>
              </a:rPr>
              <a:t>, IEEE Standard 242-2001. [</a:t>
            </a:r>
          </a:p>
          <a:p>
            <a:pPr marL="286385" marR="5080" indent="-274320" algn="just">
              <a:lnSpc>
                <a:spcPct val="116100"/>
              </a:lnSpc>
              <a:buAutoNum type="arabicPeriod"/>
              <a:tabLst>
                <a:tab pos="287655" algn="l"/>
              </a:tabLst>
            </a:pPr>
            <a:r>
              <a:rPr lang="es-AR" sz="2400" dirty="0">
                <a:latin typeface="Comic Sans MS" panose="030F0702030302020204" pitchFamily="66" charset="0"/>
              </a:rPr>
              <a:t>P. Pillai, B. G. Bailey, J. Bowen, G. </a:t>
            </a:r>
            <a:r>
              <a:rPr lang="es-AR" sz="2400" dirty="0" err="1">
                <a:latin typeface="Comic Sans MS" panose="030F0702030302020204" pitchFamily="66" charset="0"/>
              </a:rPr>
              <a:t>Dalke</a:t>
            </a:r>
            <a:r>
              <a:rPr lang="es-AR" sz="2400" dirty="0">
                <a:latin typeface="Comic Sans MS" panose="030F0702030302020204" pitchFamily="66" charset="0"/>
              </a:rPr>
              <a:t>, B. G. Douglas, J. Fischer, J. Jones, D. J. Love, C. J. </a:t>
            </a:r>
            <a:r>
              <a:rPr lang="es-AR" sz="2400" dirty="0" err="1">
                <a:latin typeface="Comic Sans MS" panose="030F0702030302020204" pitchFamily="66" charset="0"/>
              </a:rPr>
              <a:t>Mozina</a:t>
            </a:r>
            <a:r>
              <a:rPr lang="es-AR" sz="2400" dirty="0">
                <a:latin typeface="Comic Sans MS" panose="030F0702030302020204" pitchFamily="66" charset="0"/>
              </a:rPr>
              <a:t>, N. Nichols, C. </a:t>
            </a:r>
            <a:r>
              <a:rPr lang="es-AR" sz="2400" dirty="0" err="1">
                <a:latin typeface="Comic Sans MS" panose="030F0702030302020204" pitchFamily="66" charset="0"/>
              </a:rPr>
              <a:t>Normand</a:t>
            </a:r>
            <a:r>
              <a:rPr lang="es-AR" sz="2400" dirty="0">
                <a:latin typeface="Comic Sans MS" panose="030F0702030302020204" pitchFamily="66" charset="0"/>
              </a:rPr>
              <a:t>, L. </a:t>
            </a:r>
            <a:r>
              <a:rPr lang="es-AR" sz="2400" dirty="0" err="1">
                <a:latin typeface="Comic Sans MS" panose="030F0702030302020204" pitchFamily="66" charset="0"/>
              </a:rPr>
              <a:t>Padden</a:t>
            </a:r>
            <a:r>
              <a:rPr lang="es-AR" sz="2400" dirty="0">
                <a:latin typeface="Comic Sans MS" panose="030F0702030302020204" pitchFamily="66" charset="0"/>
              </a:rPr>
              <a:t>, A. Pierce, L. J. Powell, D. D. </a:t>
            </a:r>
            <a:r>
              <a:rPr lang="es-AR" sz="2400" dirty="0" err="1">
                <a:latin typeface="Comic Sans MS" panose="030F0702030302020204" pitchFamily="66" charset="0"/>
              </a:rPr>
              <a:t>Shipp</a:t>
            </a:r>
            <a:r>
              <a:rPr lang="es-AR" sz="2400" dirty="0">
                <a:latin typeface="Comic Sans MS" panose="030F0702030302020204" pitchFamily="66" charset="0"/>
              </a:rPr>
              <a:t>, N. T. </a:t>
            </a:r>
            <a:r>
              <a:rPr lang="es-AR" sz="2400" dirty="0" err="1">
                <a:latin typeface="Comic Sans MS" panose="030F0702030302020204" pitchFamily="66" charset="0"/>
              </a:rPr>
              <a:t>Stringer</a:t>
            </a:r>
            <a:r>
              <a:rPr lang="es-AR" sz="2400" dirty="0">
                <a:latin typeface="Comic Sans MS" panose="030F0702030302020204" pitchFamily="66" charset="0"/>
              </a:rPr>
              <a:t>, and R. H. Young, “</a:t>
            </a:r>
            <a:r>
              <a:rPr lang="es-AR" sz="2400" dirty="0" err="1">
                <a:latin typeface="Comic Sans MS" panose="030F0702030302020204" pitchFamily="66" charset="0"/>
              </a:rPr>
              <a:t>Grounding</a:t>
            </a:r>
            <a:r>
              <a:rPr lang="es-AR" sz="2400" dirty="0">
                <a:latin typeface="Comic Sans MS" panose="030F0702030302020204" pitchFamily="66" charset="0"/>
              </a:rPr>
              <a:t> and </a:t>
            </a:r>
            <a:r>
              <a:rPr lang="es-AR" sz="2400" dirty="0" err="1">
                <a:latin typeface="Comic Sans MS" panose="030F0702030302020204" pitchFamily="66" charset="0"/>
              </a:rPr>
              <a:t>Ground</a:t>
            </a:r>
            <a:r>
              <a:rPr lang="es-AR" sz="2400" dirty="0">
                <a:latin typeface="Comic Sans MS" panose="030F0702030302020204" pitchFamily="66" charset="0"/>
              </a:rPr>
              <a:t> </a:t>
            </a:r>
            <a:r>
              <a:rPr lang="es-AR" sz="2400" dirty="0" err="1">
                <a:latin typeface="Comic Sans MS" panose="030F0702030302020204" pitchFamily="66" charset="0"/>
              </a:rPr>
              <a:t>Fault</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a:t>
            </a:r>
            <a:r>
              <a:rPr lang="es-AR" sz="2400" dirty="0" err="1">
                <a:latin typeface="Comic Sans MS" panose="030F0702030302020204" pitchFamily="66" charset="0"/>
              </a:rPr>
              <a:t>Multiple</a:t>
            </a:r>
            <a:r>
              <a:rPr lang="es-AR" sz="2400" dirty="0">
                <a:latin typeface="Comic Sans MS" panose="030F0702030302020204" pitchFamily="66" charset="0"/>
              </a:rPr>
              <a:t>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Installations</a:t>
            </a:r>
            <a:r>
              <a:rPr lang="es-AR" sz="2400" dirty="0">
                <a:latin typeface="Comic Sans MS" panose="030F0702030302020204" pitchFamily="66" charset="0"/>
              </a:rPr>
              <a:t> </a:t>
            </a:r>
            <a:r>
              <a:rPr lang="es-AR" sz="2400" dirty="0" err="1">
                <a:latin typeface="Comic Sans MS" panose="030F0702030302020204" pitchFamily="66" charset="0"/>
              </a:rPr>
              <a:t>on</a:t>
            </a:r>
            <a:r>
              <a:rPr lang="es-AR" sz="2400" dirty="0">
                <a:latin typeface="Comic Sans MS" panose="030F0702030302020204" pitchFamily="66" charset="0"/>
              </a:rPr>
              <a:t> Medium-</a:t>
            </a:r>
            <a:r>
              <a:rPr lang="es-AR" sz="2400" dirty="0" err="1">
                <a:latin typeface="Comic Sans MS" panose="030F0702030302020204" pitchFamily="66" charset="0"/>
              </a:rPr>
              <a:t>Voltage</a:t>
            </a:r>
            <a:r>
              <a:rPr lang="es-AR" sz="2400" dirty="0">
                <a:latin typeface="Comic Sans MS" panose="030F0702030302020204" pitchFamily="66" charset="0"/>
              </a:rPr>
              <a:t> Industrial and </a:t>
            </a:r>
            <a:r>
              <a:rPr lang="es-AR" sz="2400" dirty="0" err="1">
                <a:latin typeface="Comic Sans MS" panose="030F0702030302020204" pitchFamily="66" charset="0"/>
              </a:rPr>
              <a:t>Commercial</a:t>
            </a:r>
            <a:r>
              <a:rPr lang="es-AR" sz="2400" dirty="0">
                <a:latin typeface="Comic Sans MS" panose="030F0702030302020204" pitchFamily="66" charset="0"/>
              </a:rPr>
              <a:t> </a:t>
            </a:r>
            <a:r>
              <a:rPr lang="es-AR" sz="2400" dirty="0" err="1">
                <a:latin typeface="Comic Sans MS" panose="030F0702030302020204" pitchFamily="66" charset="0"/>
              </a:rPr>
              <a:t>Systems</a:t>
            </a:r>
            <a:r>
              <a:rPr lang="es-AR" sz="2400" dirty="0">
                <a:latin typeface="Comic Sans MS" panose="030F0702030302020204" pitchFamily="66" charset="0"/>
              </a:rPr>
              <a:t>,” </a:t>
            </a:r>
            <a:r>
              <a:rPr lang="es-AR" sz="2400" dirty="0" err="1">
                <a:latin typeface="Comic Sans MS" panose="030F0702030302020204" pitchFamily="66" charset="0"/>
              </a:rPr>
              <a:t>Parts</a:t>
            </a:r>
            <a:r>
              <a:rPr lang="es-AR" sz="2400" dirty="0">
                <a:latin typeface="Comic Sans MS" panose="030F0702030302020204" pitchFamily="66" charset="0"/>
              </a:rPr>
              <a:t> 1–4, IEEE </a:t>
            </a:r>
            <a:r>
              <a:rPr lang="es-AR" sz="2400" dirty="0" err="1">
                <a:latin typeface="Comic Sans MS" panose="030F0702030302020204" pitchFamily="66" charset="0"/>
              </a:rPr>
              <a:t>Transactions</a:t>
            </a:r>
            <a:r>
              <a:rPr lang="es-AR" sz="2400" dirty="0">
                <a:latin typeface="Comic Sans MS" panose="030F0702030302020204" pitchFamily="66" charset="0"/>
              </a:rPr>
              <a:t> </a:t>
            </a:r>
            <a:r>
              <a:rPr lang="es-AR" sz="2400" dirty="0" err="1">
                <a:latin typeface="Comic Sans MS" panose="030F0702030302020204" pitchFamily="66" charset="0"/>
              </a:rPr>
              <a:t>on</a:t>
            </a:r>
            <a:r>
              <a:rPr lang="es-AR" sz="2400" dirty="0">
                <a:latin typeface="Comic Sans MS" panose="030F0702030302020204" pitchFamily="66" charset="0"/>
              </a:rPr>
              <a:t> </a:t>
            </a:r>
            <a:r>
              <a:rPr lang="es-AR" sz="2400" dirty="0" err="1">
                <a:latin typeface="Comic Sans MS" panose="030F0702030302020204" pitchFamily="66" charset="0"/>
              </a:rPr>
              <a:t>Industry</a:t>
            </a:r>
            <a:r>
              <a:rPr lang="es-AR" sz="2400" dirty="0">
                <a:latin typeface="Comic Sans MS" panose="030F0702030302020204" pitchFamily="66" charset="0"/>
              </a:rPr>
              <a:t> </a:t>
            </a:r>
            <a:r>
              <a:rPr lang="es-AR" sz="2400" dirty="0" err="1">
                <a:latin typeface="Comic Sans MS" panose="030F0702030302020204" pitchFamily="66" charset="0"/>
              </a:rPr>
              <a:t>Applications</a:t>
            </a:r>
            <a:r>
              <a:rPr lang="es-AR" sz="2400" dirty="0">
                <a:latin typeface="Comic Sans MS" panose="030F0702030302020204" pitchFamily="66" charset="0"/>
              </a:rPr>
              <a:t>, vol. 40, </a:t>
            </a:r>
            <a:r>
              <a:rPr lang="es-AR" sz="2400" dirty="0" err="1">
                <a:latin typeface="Comic Sans MS" panose="030F0702030302020204" pitchFamily="66" charset="0"/>
              </a:rPr>
              <a:t>issue</a:t>
            </a:r>
            <a:r>
              <a:rPr lang="es-AR" sz="2400" dirty="0">
                <a:latin typeface="Comic Sans MS" panose="030F0702030302020204" pitchFamily="66" charset="0"/>
              </a:rPr>
              <a:t> 1, Jan. 2004. [</a:t>
            </a:r>
          </a:p>
          <a:p>
            <a:pPr marL="286385" marR="5080" indent="-274320" algn="just">
              <a:lnSpc>
                <a:spcPct val="116100"/>
              </a:lnSpc>
              <a:buAutoNum type="arabicPeriod"/>
              <a:tabLst>
                <a:tab pos="287655" algn="l"/>
              </a:tabLst>
            </a:pPr>
            <a:r>
              <a:rPr lang="es-AR" sz="2400" dirty="0">
                <a:latin typeface="Comic Sans MS" panose="030F0702030302020204" pitchFamily="66" charset="0"/>
              </a:rPr>
              <a:t>EEE Guide </a:t>
            </a:r>
            <a:r>
              <a:rPr lang="es-AR" sz="2400" dirty="0" err="1">
                <a:latin typeface="Comic Sans MS" panose="030F0702030302020204" pitchFamily="66" charset="0"/>
              </a:rPr>
              <a:t>for</a:t>
            </a:r>
            <a:r>
              <a:rPr lang="es-AR" sz="2400" dirty="0">
                <a:latin typeface="Comic Sans MS" panose="030F0702030302020204" pitchFamily="66" charset="0"/>
              </a:rPr>
              <a:t> AC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IEEE Standard C37.102- 2006. </a:t>
            </a:r>
          </a:p>
          <a:p>
            <a:pPr marL="286385" marR="5080" indent="-274320" algn="just">
              <a:lnSpc>
                <a:spcPct val="116100"/>
              </a:lnSpc>
              <a:buAutoNum type="arabicPeriod"/>
              <a:tabLst>
                <a:tab pos="287655" algn="l"/>
              </a:tabLst>
            </a:pPr>
            <a:r>
              <a:rPr lang="es-AR" sz="2400" dirty="0">
                <a:latin typeface="Comic Sans MS" panose="030F0702030302020204" pitchFamily="66" charset="0"/>
              </a:rPr>
              <a:t>IEEE Standard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Electrical</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System</a:t>
            </a:r>
            <a:r>
              <a:rPr lang="es-AR" sz="2400" dirty="0">
                <a:latin typeface="Comic Sans MS" panose="030F0702030302020204" pitchFamily="66" charset="0"/>
              </a:rPr>
              <a:t> </a:t>
            </a:r>
            <a:r>
              <a:rPr lang="es-AR" sz="2400" dirty="0" err="1">
                <a:latin typeface="Comic Sans MS" panose="030F0702030302020204" pitchFamily="66" charset="0"/>
              </a:rPr>
              <a:t>Device</a:t>
            </a:r>
            <a:r>
              <a:rPr lang="es-AR" sz="2400" dirty="0">
                <a:latin typeface="Comic Sans MS" panose="030F0702030302020204" pitchFamily="66" charset="0"/>
              </a:rPr>
              <a:t> </a:t>
            </a:r>
            <a:r>
              <a:rPr lang="es-AR" sz="2400" dirty="0" err="1">
                <a:latin typeface="Comic Sans MS" panose="030F0702030302020204" pitchFamily="66" charset="0"/>
              </a:rPr>
              <a:t>Function</a:t>
            </a:r>
            <a:r>
              <a:rPr lang="es-AR" sz="2400" dirty="0">
                <a:latin typeface="Comic Sans MS" panose="030F0702030302020204" pitchFamily="66" charset="0"/>
              </a:rPr>
              <a:t> </a:t>
            </a:r>
            <a:r>
              <a:rPr lang="es-AR" sz="2400" dirty="0" err="1">
                <a:latin typeface="Comic Sans MS" panose="030F0702030302020204" pitchFamily="66" charset="0"/>
              </a:rPr>
              <a:t>Numbers</a:t>
            </a:r>
            <a:r>
              <a:rPr lang="es-AR" sz="2400" dirty="0">
                <a:latin typeface="Comic Sans MS" panose="030F0702030302020204" pitchFamily="66" charset="0"/>
              </a:rPr>
              <a:t>, </a:t>
            </a:r>
            <a:r>
              <a:rPr lang="es-AR" sz="2400" dirty="0" err="1">
                <a:latin typeface="Comic Sans MS" panose="030F0702030302020204" pitchFamily="66" charset="0"/>
              </a:rPr>
              <a:t>Acronyms</a:t>
            </a:r>
            <a:r>
              <a:rPr lang="es-AR" sz="2400" dirty="0">
                <a:latin typeface="Comic Sans MS" panose="030F0702030302020204" pitchFamily="66" charset="0"/>
              </a:rPr>
              <a:t>, and </a:t>
            </a:r>
            <a:r>
              <a:rPr lang="es-AR" sz="2400" dirty="0" err="1">
                <a:latin typeface="Comic Sans MS" panose="030F0702030302020204" pitchFamily="66" charset="0"/>
              </a:rPr>
              <a:t>Contact</a:t>
            </a:r>
            <a:r>
              <a:rPr lang="es-AR" sz="2400" dirty="0">
                <a:latin typeface="Comic Sans MS" panose="030F0702030302020204" pitchFamily="66" charset="0"/>
              </a:rPr>
              <a:t> </a:t>
            </a:r>
            <a:r>
              <a:rPr lang="es-AR" sz="2400" dirty="0" err="1">
                <a:latin typeface="Comic Sans MS" panose="030F0702030302020204" pitchFamily="66" charset="0"/>
              </a:rPr>
              <a:t>Designations</a:t>
            </a:r>
            <a:r>
              <a:rPr lang="es-AR" sz="2400" dirty="0">
                <a:latin typeface="Comic Sans MS" panose="030F0702030302020204" pitchFamily="66" charset="0"/>
              </a:rPr>
              <a:t>, IEEE Standard C37.2-2008.</a:t>
            </a:r>
            <a:endParaRPr sz="900" dirty="0">
              <a:latin typeface="Comic Sans MS" panose="030F0702030302020204" pitchFamily="66" charset="0"/>
              <a:cs typeface="Comic Sans MS"/>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71006" y="304800"/>
            <a:ext cx="174498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2</a:t>
            </a:r>
            <a:endParaRPr sz="3200" dirty="0">
              <a:latin typeface="Comic Sans MS"/>
              <a:cs typeface="Comic Sans MS"/>
            </a:endParaRPr>
          </a:p>
          <a:p>
            <a:pPr algn="ctr">
              <a:spcBef>
                <a:spcPts val="5"/>
              </a:spcBef>
            </a:pPr>
            <a:r>
              <a:rPr sz="3200" b="1" spc="-5" dirty="0">
                <a:latin typeface="Comic Sans MS"/>
                <a:cs typeface="Comic Sans MS"/>
              </a:rPr>
              <a:t>PROTECCIÓN</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FALLAS</a:t>
            </a:r>
            <a:r>
              <a:rPr sz="3200" b="1" spc="5"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FASES</a:t>
            </a:r>
            <a:r>
              <a:rPr sz="3200" b="1" spc="5" dirty="0">
                <a:latin typeface="Comic Sans MS"/>
                <a:cs typeface="Comic Sans MS"/>
              </a:rPr>
              <a:t> </a:t>
            </a:r>
            <a:r>
              <a:rPr sz="3200" b="1" spc="-5" dirty="0">
                <a:latin typeface="Comic Sans MS"/>
                <a:cs typeface="Comic Sans MS"/>
              </a:rPr>
              <a:t>DEL</a:t>
            </a:r>
            <a:r>
              <a:rPr sz="3200" b="1" spc="15" dirty="0">
                <a:latin typeface="Comic Sans MS"/>
                <a:cs typeface="Comic Sans MS"/>
              </a:rPr>
              <a:t> </a:t>
            </a:r>
            <a:r>
              <a:rPr sz="3200" b="1" spc="-5" dirty="0">
                <a:latin typeface="Comic Sans MS"/>
                <a:cs typeface="Comic Sans MS"/>
              </a:rPr>
              <a:t>ESTATOR</a:t>
            </a:r>
            <a:r>
              <a:rPr sz="3200" b="1" spc="10" dirty="0">
                <a:latin typeface="Comic Sans MS"/>
                <a:cs typeface="Comic Sans MS"/>
              </a:rPr>
              <a:t> </a:t>
            </a:r>
            <a:r>
              <a:rPr sz="3200" b="1" spc="-5" dirty="0">
                <a:latin typeface="Comic Sans MS"/>
                <a:cs typeface="Comic Sans MS"/>
              </a:rPr>
              <a:t>DEL</a:t>
            </a:r>
            <a:r>
              <a:rPr sz="3200" b="1" spc="15" dirty="0">
                <a:latin typeface="Comic Sans MS"/>
                <a:cs typeface="Comic Sans MS"/>
              </a:rPr>
              <a:t> </a:t>
            </a:r>
            <a:r>
              <a:rPr sz="3200" b="1" spc="-5" dirty="0">
                <a:latin typeface="Comic Sans MS"/>
                <a:cs typeface="Comic Sans MS"/>
              </a:rPr>
              <a:t>GENERADOR</a:t>
            </a:r>
            <a:endParaRPr sz="3200" dirty="0">
              <a:latin typeface="Comic Sans MS"/>
              <a:cs typeface="Comic Sans MS"/>
            </a:endParaRPr>
          </a:p>
        </p:txBody>
      </p:sp>
      <p:sp>
        <p:nvSpPr>
          <p:cNvPr id="4" name="object 4"/>
          <p:cNvSpPr txBox="1"/>
          <p:nvPr/>
        </p:nvSpPr>
        <p:spPr>
          <a:xfrm>
            <a:off x="215900" y="1600200"/>
            <a:ext cx="17449800" cy="8309967"/>
          </a:xfrm>
          <a:prstGeom prst="rect">
            <a:avLst/>
          </a:prstGeom>
        </p:spPr>
        <p:txBody>
          <a:bodyPr vert="horz" wrap="square" lIns="0" tIns="12700" rIns="0" bIns="0" rtlCol="0">
            <a:spAutoFit/>
          </a:bodyPr>
          <a:lstStyle/>
          <a:p>
            <a:pPr marL="12700" algn="just">
              <a:spcBef>
                <a:spcPts val="100"/>
              </a:spcBef>
            </a:pPr>
            <a:r>
              <a:rPr sz="2200" b="1" spc="-5" dirty="0">
                <a:latin typeface="Comic Sans MS"/>
                <a:cs typeface="Comic Sans MS"/>
              </a:rPr>
              <a:t>RESUMEN</a:t>
            </a:r>
            <a:endParaRPr lang="en-US" sz="2200" b="1" spc="-5" dirty="0">
              <a:latin typeface="Comic Sans MS"/>
              <a:cs typeface="Comic Sans MS"/>
            </a:endParaRPr>
          </a:p>
          <a:p>
            <a:pPr marL="12700" marR="5080" algn="just">
              <a:spcBef>
                <a:spcPts val="100"/>
              </a:spcBef>
            </a:pPr>
            <a:r>
              <a:rPr lang="es-MX" sz="2400" dirty="0">
                <a:latin typeface="Comic Sans MS" panose="030F0702030302020204" pitchFamily="66" charset="0"/>
              </a:rPr>
              <a:t>Una falla de fase en el devanado del estator de un generador es grave debido a las altas corrientes encontradas y al potencial de daño a los devanados, ejes y acoplamientos de la máquina. Para empeorar la situación, la corriente de falla en un generador fallado no deja de en anillo cuando se dispara el campo del generador y el generador se separa del sistema. La energía almacenada en el campo continuará suministrando corriente de falla durante varios s. Reparar una máquina gravemente dañada puede ser muy costoso y puede requerir largos tiempos de reparación que pueden generar altos costos de </a:t>
            </a:r>
            <a:r>
              <a:rPr lang="es-MX" sz="2400">
                <a:latin typeface="Comic Sans MS" panose="030F0702030302020204" pitchFamily="66" charset="0"/>
              </a:rPr>
              <a:t>reemplazo de energía </a:t>
            </a:r>
            <a:r>
              <a:rPr lang="es-MX" sz="2400" dirty="0">
                <a:latin typeface="Comic Sans MS" panose="030F0702030302020204" pitchFamily="66" charset="0"/>
              </a:rPr>
              <a:t>hasta que la máquina vuelva a funcionar. Es imperativo minimizar los daños por falla del estator. La protección de alta velocidad, en las principales unidades generadoras, detecta y elimina rápidamente estas fallas graves. Pueden estar justificados métodos de desexcitación rápida que produzcan una disminución más rápida de las corrientes de falla dañinas. </a:t>
            </a:r>
          </a:p>
          <a:p>
            <a:pPr marL="12700" marR="5080" algn="just">
              <a:spcBef>
                <a:spcPts val="100"/>
              </a:spcBef>
            </a:pPr>
            <a:endParaRPr lang="es-MX" sz="2400" spc="-5" dirty="0">
              <a:latin typeface="Comic Sans MS" panose="030F0702030302020204" pitchFamily="66" charset="0"/>
              <a:cs typeface="Comic Sans MS"/>
            </a:endParaRPr>
          </a:p>
          <a:p>
            <a:pPr marL="12700" algn="just">
              <a:spcBef>
                <a:spcPts val="100"/>
              </a:spcBef>
            </a:pPr>
            <a:r>
              <a:rPr lang="es-MX" sz="2400" b="1" spc="-5" dirty="0">
                <a:latin typeface="Comic Sans MS" panose="030F0702030302020204" pitchFamily="66" charset="0"/>
                <a:cs typeface="Comic Sans MS"/>
              </a:rPr>
              <a:t>CONSIDERACIONES</a:t>
            </a:r>
            <a:r>
              <a:rPr lang="es-MX" sz="2400" b="1" spc="-10" dirty="0">
                <a:latin typeface="Comic Sans MS" panose="030F0702030302020204" pitchFamily="66" charset="0"/>
                <a:cs typeface="Comic Sans MS"/>
              </a:rPr>
              <a:t> </a:t>
            </a:r>
            <a:r>
              <a:rPr lang="es-MX" sz="2400" b="1" spc="-5" dirty="0">
                <a:latin typeface="Comic Sans MS" panose="030F0702030302020204" pitchFamily="66" charset="0"/>
                <a:cs typeface="Comic Sans MS"/>
              </a:rPr>
              <a:t>GENERALES</a:t>
            </a:r>
          </a:p>
          <a:p>
            <a:pPr marL="12700" marR="5080" algn="just">
              <a:spcBef>
                <a:spcPts val="100"/>
              </a:spcBef>
            </a:pPr>
            <a:r>
              <a:rPr lang="es-MX" sz="2400" dirty="0">
                <a:latin typeface="Comic Sans MS" panose="030F0702030302020204" pitchFamily="66" charset="0"/>
              </a:rPr>
              <a:t>Un relé diferencial de alta velocidad puede detectar fallas trifásicas, entre fases y bifásicas a tierra. Las fallas monofásicas a tierra normalmente no son detectables por los relés diferenciales de una máquina a menos que su del neutro esté sólidamente conectado a tierra o con baja impedancia. Cuando el del neutro está conectado a tierra mediante una impedancia alta, la corriente de falla suele estar por debajo de la sensibilidad de un relé diferencial. Además, un relé diferencial no detectará una falla entre espiras dentro de la misma fase porque no hay diferencia en la corriente que entra y sale del devanado. Más adelante se analizará la detección separada de fallas entre espiras en generadores con dos o más devanados por fase. Normalmente, la protección de falla de fase del estator del generador no necesita preocuparse por la irrupción (por ejemplo, un esquema de protección de transformador), porque la tensión del generador aumenta lentamente cuando se aplica el campo. Sin embargo, la energización de un transformador fuera de zona puede causar problemas al diferencial del generador, como se describe más adelante. </a:t>
            </a:r>
          </a:p>
          <a:p>
            <a:pPr marL="12700">
              <a:spcBef>
                <a:spcPts val="100"/>
              </a:spcBef>
            </a:pPr>
            <a:endParaRPr sz="900" dirty="0">
              <a:latin typeface="Comic Sans MS"/>
              <a:cs typeface="Comic Sans M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15900" y="312731"/>
            <a:ext cx="17449800" cy="10136108"/>
          </a:xfrm>
          <a:prstGeom prst="rect">
            <a:avLst/>
          </a:prstGeom>
        </p:spPr>
        <p:txBody>
          <a:bodyPr vert="horz" wrap="square" lIns="0" tIns="12700" rIns="0" bIns="0" rtlCol="0">
            <a:spAutoFit/>
          </a:bodyPr>
          <a:lstStyle/>
          <a:p>
            <a:pPr marL="12700" algn="just">
              <a:spcBef>
                <a:spcPts val="100"/>
              </a:spcBef>
            </a:pPr>
            <a:r>
              <a:rPr lang="es-MX" sz="2400" dirty="0">
                <a:latin typeface="Comic Sans MS" panose="030F0702030302020204" pitchFamily="66" charset="0"/>
              </a:rPr>
              <a:t>Un elemento diferencial generalmente mide una corriente diferencial de hasta aproximadamente el 5 % de la corriente secundaria nominal del transformador de corriente (CT), que proporciona una detección sensible de seguridad por la saturación del TC </a:t>
            </a:r>
            <a:r>
              <a:rPr lang="es-MX" sz="2400" dirty="0">
                <a:highlight>
                  <a:srgbClr val="FFFF00"/>
                </a:highlight>
                <a:latin typeface="Comic Sans MS" panose="030F0702030302020204" pitchFamily="66" charset="0"/>
              </a:rPr>
              <a:t>no coincidentes. Otras fallas de fase internas. Así, al aplicar diferencial </a:t>
            </a:r>
            <a:r>
              <a:rPr lang="es-MX" sz="2400" dirty="0">
                <a:latin typeface="Comic Sans MS" panose="030F0702030302020204" pitchFamily="66" charset="0"/>
              </a:rPr>
              <a:t>Para proteger un generador, el objetivo principal es asegurar que una falla externa no produzca un mal funcionamiento. La corriente de falla máxima está dictada por la reactancia </a:t>
            </a:r>
            <a:r>
              <a:rPr lang="es-MX" sz="2400" dirty="0" err="1">
                <a:latin typeface="Comic Sans MS" panose="030F0702030302020204" pitchFamily="66" charset="0"/>
              </a:rPr>
              <a:t>subtransitoria</a:t>
            </a:r>
            <a:r>
              <a:rPr lang="es-MX" sz="2400" dirty="0">
                <a:latin typeface="Comic Sans MS" panose="030F0702030302020204" pitchFamily="66" charset="0"/>
              </a:rPr>
              <a:t>, que típicamente está en el rango de 0,12 a 0,22 </a:t>
            </a:r>
            <a:r>
              <a:rPr lang="es-MX" sz="2400" dirty="0" err="1">
                <a:latin typeface="Comic Sans MS" panose="030F0702030302020204" pitchFamily="66" charset="0"/>
              </a:rPr>
              <a:t>pu</a:t>
            </a:r>
            <a:r>
              <a:rPr lang="es-MX" sz="2400" dirty="0">
                <a:latin typeface="Comic Sans MS" panose="030F0702030302020204" pitchFamily="66" charset="0"/>
              </a:rPr>
              <a:t>. Esto da como resultado una corriente de falla en el rango de 6 a 8 </a:t>
            </a:r>
            <a:r>
              <a:rPr lang="es-MX" sz="2400" dirty="0" err="1">
                <a:latin typeface="Comic Sans MS" panose="030F0702030302020204" pitchFamily="66" charset="0"/>
              </a:rPr>
              <a:t>pu</a:t>
            </a:r>
            <a:r>
              <a:rPr lang="es-MX" sz="2400" dirty="0">
                <a:latin typeface="Comic Sans MS" panose="030F0702030302020204" pitchFamily="66" charset="0"/>
              </a:rPr>
              <a:t>. Dimensionar un TC para este valor suele ser sencillo; sin embargo, la relación X/R del sistema en el generador puede ser bastante alto. El componente de CC resultante de la corriente de falla decaerá muy lentamente. Debido a que el flujo del TC es función del área bajo la forma de onda de corriente, el TC puede saturarse incluso aunque la magnitud de la corriente de falla de CA sea moderada. Al seleccionar CT para el diferencial del generador, IEEE C37.110, Guía IEEE para la aplicación de transformadores de corriente utilizados con fines de relés de protección, recomienda que “los CT diferenciales en ambos lados de un generador deben tener la misma relación, </a:t>
            </a:r>
            <a:r>
              <a:rPr lang="es-MX" sz="2400" dirty="0" smtClean="0">
                <a:latin typeface="Comic Sans MS" panose="030F0702030302020204" pitchFamily="66" charset="0"/>
              </a:rPr>
              <a:t>valor nominal, </a:t>
            </a:r>
            <a:r>
              <a:rPr lang="es-MX" sz="2400" dirty="0">
                <a:latin typeface="Comic Sans MS" panose="030F0702030302020204" pitchFamily="66" charset="0"/>
              </a:rPr>
              <a:t>carga conectada, y preferiblemente ser del mismo fabricante, para que las características de excitación coincidan bien” [1]. Esta recomendación asegura que los CT se saturen de manera similar. Pequeñas diferencias en las características de la TC o en la carga secundaria pueden producir diferencias significativas en el tiempo de saturación de la TC. Las corrientes diferenciales espurias alcanzan su peor momento cuando un TC comienza a saturarse mientras el otro aún está sano. Cuando la zona diferencial abarca el interruptor del generador, es más probable que los CT sean diferentes porque pueden haber sido suministrados por diferentes fabricantes. Cabe destacar que el uso de los mismos TC de precisión estándar no garantiza las mismas características. Además, debido a que el relé suele instalarse junto al interruptor del generador, los cables secundarios pueden ser mucho más cortos que los de otros CT instalados en el lado del neutro del CT del generador. El cálculo del tiempo de saturación es una forma práctica de evaluar el rendimiento del CT. Si las protecciones aguas abajo eliminan una falla externa antes de la saturación, el diferencial del generador no debe verse comprometido. La energización de un transformador fuera de zona puede causar problemas al diferencial del generador. Esto se debe al gran componente de CC y a la constante de tiempo prolongada de la corriente de entrada. El fenómeno es esencialmente el mismo que el del caso de falla externa excepto que en este caso la corriente no es eliminada por las protecciones aguas abajo. Algunos fabricantes de relés han desarrollado algoritmos destinados a mejorar Los fabricantes proporcionan fórmulas de sobredimensionamiento de CT que consideran el comportamiento diferencial del algoritmo. </a:t>
            </a:r>
            <a:endParaRPr lang="es-MX" sz="2400" dirty="0">
              <a:latin typeface="Comic Sans MS" panose="030F0702030302020204" pitchFamily="66" charset="0"/>
              <a:cs typeface="Comic Sans MS"/>
            </a:endParaRP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10588834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254000" y="304800"/>
            <a:ext cx="17039728" cy="2675091"/>
          </a:xfrm>
          <a:prstGeom prst="rect">
            <a:avLst/>
          </a:prstGeom>
        </p:spPr>
        <p:txBody>
          <a:bodyPr vert="horz" wrap="square" lIns="0" tIns="12700" rIns="0" bIns="0" rtlCol="0">
            <a:spAutoFit/>
          </a:bodyPr>
          <a:lstStyle/>
          <a:p>
            <a:pPr marL="12700" algn="just">
              <a:spcBef>
                <a:spcPts val="100"/>
              </a:spcBef>
            </a:pPr>
            <a:r>
              <a:rPr lang="es-AR" sz="2400" b="1" spc="-5" dirty="0">
                <a:latin typeface="Comic Sans MS" panose="030F0702030302020204" pitchFamily="66" charset="0"/>
                <a:cs typeface="Comic Sans MS"/>
              </a:rPr>
              <a:t>CT</a:t>
            </a:r>
            <a:r>
              <a:rPr sz="2400" b="1" spc="-5" dirty="0">
                <a:latin typeface="Comic Sans MS" panose="030F0702030302020204" pitchFamily="66" charset="0"/>
                <a:cs typeface="Comic Sans MS"/>
              </a:rPr>
              <a:t>POS</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ESQUEMAS</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DIFERENCIALES</a:t>
            </a:r>
            <a:endParaRPr lang="en-US" sz="2400" b="1" spc="-5" dirty="0">
              <a:latin typeface="Comic Sans MS" panose="030F0702030302020204" pitchFamily="66" charset="0"/>
              <a:cs typeface="Comic Sans MS"/>
            </a:endParaRPr>
          </a:p>
          <a:p>
            <a:pPr marL="12700" algn="just">
              <a:spcBef>
                <a:spcPts val="100"/>
              </a:spcBef>
            </a:pPr>
            <a:endParaRPr lang="en-US"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Se utilizan tres esquemas diferenciales de alta velocidad para la detección de fallas de fase del estator: </a:t>
            </a:r>
          </a:p>
          <a:p>
            <a:pPr marL="12700" algn="just">
              <a:spcBef>
                <a:spcPts val="100"/>
              </a:spcBef>
            </a:pPr>
            <a:endParaRPr lang="es-MX" sz="2400" dirty="0">
              <a:latin typeface="Comic Sans MS" panose="030F0702030302020204" pitchFamily="66" charset="0"/>
            </a:endParaRPr>
          </a:p>
          <a:p>
            <a:pPr marL="355600" indent="-342900" algn="just">
              <a:spcBef>
                <a:spcPts val="100"/>
              </a:spcBef>
              <a:buFont typeface="Arial" panose="020B0604020202020204" pitchFamily="34" charset="0"/>
              <a:buChar char="•"/>
            </a:pPr>
            <a:r>
              <a:rPr lang="es-MX" sz="2400" b="1" dirty="0">
                <a:latin typeface="Comic Sans MS" panose="030F0702030302020204" pitchFamily="66" charset="0"/>
              </a:rPr>
              <a:t>diferencial porcentual,</a:t>
            </a:r>
          </a:p>
          <a:p>
            <a:pPr marL="355600" indent="-342900" algn="just">
              <a:spcBef>
                <a:spcPts val="100"/>
              </a:spcBef>
              <a:buFont typeface="Arial" panose="020B0604020202020204" pitchFamily="34" charset="0"/>
              <a:buChar char="•"/>
            </a:pPr>
            <a:r>
              <a:rPr lang="es-MX" sz="2400" b="1" dirty="0">
                <a:latin typeface="Comic Sans MS" panose="030F0702030302020204" pitchFamily="66" charset="0"/>
              </a:rPr>
              <a:t>diferencial de alta impedancia y</a:t>
            </a:r>
          </a:p>
          <a:p>
            <a:pPr marL="355600" indent="-342900" algn="just">
              <a:spcBef>
                <a:spcPts val="100"/>
              </a:spcBef>
              <a:buFont typeface="Arial" panose="020B0604020202020204" pitchFamily="34" charset="0"/>
              <a:buChar char="•"/>
            </a:pPr>
            <a:r>
              <a:rPr lang="es-MX" sz="2400" b="1" dirty="0">
                <a:latin typeface="Comic Sans MS" panose="030F0702030302020204" pitchFamily="66" charset="0"/>
              </a:rPr>
              <a:t>esquemas diferencial de </a:t>
            </a:r>
            <a:r>
              <a:rPr lang="es-MX" sz="2400" b="1" dirty="0" err="1">
                <a:latin typeface="Comic Sans MS" panose="030F0702030302020204" pitchFamily="66" charset="0"/>
              </a:rPr>
              <a:t>autoequilibrio</a:t>
            </a:r>
            <a:r>
              <a:rPr lang="es-MX" sz="2400" b="1" dirty="0">
                <a:latin typeface="Comic Sans MS" panose="030F0702030302020204" pitchFamily="66" charset="0"/>
              </a:rPr>
              <a:t>.</a:t>
            </a:r>
            <a:endParaRPr lang="es-AR" sz="2400" b="1" spc="-5" dirty="0">
              <a:latin typeface="Comic Sans MS" panose="030F0702030302020204" pitchFamily="66" charset="0"/>
              <a:cs typeface="Comic Sans MS"/>
            </a:endParaRPr>
          </a:p>
        </p:txBody>
      </p:sp>
    </p:spTree>
    <p:extLst>
      <p:ext uri="{BB962C8B-B14F-4D97-AF65-F5344CB8AC3E}">
        <p14:creationId xmlns:p14="http://schemas.microsoft.com/office/powerpoint/2010/main" xmlns="" val="3083537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254000" y="304800"/>
            <a:ext cx="8174564" cy="8902437"/>
          </a:xfrm>
          <a:prstGeom prst="rect">
            <a:avLst/>
          </a:prstGeom>
        </p:spPr>
        <p:txBody>
          <a:bodyPr vert="horz" wrap="square" lIns="0" tIns="12700" rIns="0" bIns="0" rtlCol="0">
            <a:spAutoFit/>
          </a:bodyPr>
          <a:lstStyle/>
          <a:p>
            <a:pPr marL="469900" marR="5080" indent="-457200" algn="just">
              <a:spcBef>
                <a:spcPts val="100"/>
              </a:spcBef>
              <a:buAutoNum type="alphaUcPeriod"/>
            </a:pPr>
            <a:r>
              <a:rPr lang="es-AR" sz="2400" b="1" dirty="0">
                <a:latin typeface="Comic Sans MS" panose="030F0702030302020204" pitchFamily="66" charset="0"/>
              </a:rPr>
              <a:t>Esquema de Diferencial Porcentual </a:t>
            </a:r>
            <a:r>
              <a:rPr lang="es-MX" sz="2400" b="1" spc="-5" dirty="0">
                <a:latin typeface="Comic Sans MS" panose="030F0702030302020204" pitchFamily="66" charset="0"/>
                <a:cs typeface="Comic Sans MS"/>
              </a:rPr>
              <a:t>:</a:t>
            </a:r>
            <a:r>
              <a:rPr lang="es-MX" sz="2400" b="1" spc="765" dirty="0">
                <a:latin typeface="Comic Sans MS" panose="030F0702030302020204" pitchFamily="66" charset="0"/>
                <a:cs typeface="Comic Sans MS"/>
              </a:rPr>
              <a:t> </a:t>
            </a:r>
          </a:p>
          <a:p>
            <a:pPr marL="12700" marR="5080" algn="just">
              <a:spcBef>
                <a:spcPts val="100"/>
              </a:spcBef>
            </a:pPr>
            <a:endParaRPr lang="es-MX" sz="2400" b="1" spc="765" dirty="0">
              <a:latin typeface="Comic Sans MS" panose="030F0702030302020204" pitchFamily="66" charset="0"/>
            </a:endParaRPr>
          </a:p>
          <a:p>
            <a:pPr marL="12700" marR="5080" algn="just">
              <a:spcBef>
                <a:spcPts val="100"/>
              </a:spcBef>
            </a:pPr>
            <a:r>
              <a:rPr lang="es-MX" sz="2400" dirty="0">
                <a:latin typeface="Comic Sans MS" panose="030F0702030302020204" pitchFamily="66" charset="0"/>
              </a:rPr>
              <a:t>El esquema diferencial porcentual logra seguridad durante fallas externas empleando una señal de restricción para polarizar la señal de operación. La señal de operación suele ser la suma vectorial de las dos corrientes del CT y la corriente de restricción suele ser la magnitud promedio de las dos corrientes del CT. La relación entre la señal de operación y la señal de restricción (pendiente) puede ser variable, fija o de doble pendiente. Consultar </a:t>
            </a:r>
            <a:r>
              <a:rPr lang="es-MX" sz="2400" b="1" dirty="0">
                <a:latin typeface="Comic Sans MS" panose="030F0702030302020204" pitchFamily="66" charset="0"/>
              </a:rPr>
              <a:t>la Fig. 1 y la Fig. 2</a:t>
            </a:r>
            <a:r>
              <a:rPr lang="es-MX" sz="2400" dirty="0">
                <a:latin typeface="Comic Sans MS" panose="030F0702030302020204" pitchFamily="66" charset="0"/>
              </a:rPr>
              <a:t>. En un relé diferencial variable, la pendiente puede variar del 5 al 50 % o más. La pendiente del relevo de porcentaje fijo suele estar fijada entre el 10 y el 25 %. En el relé de doble pendiente, la pendiente 1 es ajustable y configurada para tener en cuenta el error que se produce cuando los CT funcionan en sus regiones lineales (no saturadas). La pendiente 2 puede ser fija o ajustable y está destinada a tener en cuenta el error que se produce cuando los CT funcionan en sus regiones saturadas. Estos relés generalmente tienen una ajuste de activación mínima que generalmente se ajusta en el rango del 5 al 10 % (CT nominal). En la </a:t>
            </a:r>
            <a:r>
              <a:rPr lang="es-MX" sz="2400" b="1" dirty="0">
                <a:latin typeface="Comic Sans MS" panose="030F0702030302020204" pitchFamily="66" charset="0"/>
              </a:rPr>
              <a:t>Fig. 3 </a:t>
            </a:r>
            <a:r>
              <a:rPr lang="es-MX" sz="2400" dirty="0">
                <a:latin typeface="Comic Sans MS" panose="030F0702030302020204" pitchFamily="66" charset="0"/>
              </a:rPr>
              <a:t>se muestra un esquema típico que utiliza un relé diferencial porcentual. </a:t>
            </a:r>
          </a:p>
        </p:txBody>
      </p:sp>
      <p:sp>
        <p:nvSpPr>
          <p:cNvPr id="14" name="object 4">
            <a:extLst>
              <a:ext uri="{FF2B5EF4-FFF2-40B4-BE49-F238E27FC236}">
                <a16:creationId xmlns:a16="http://schemas.microsoft.com/office/drawing/2014/main" xmlns="" id="{A7AFA7BE-F1BF-4B04-9B17-6F8091BD6F4A}"/>
              </a:ext>
            </a:extLst>
          </p:cNvPr>
          <p:cNvSpPr txBox="1"/>
          <p:nvPr/>
        </p:nvSpPr>
        <p:spPr>
          <a:xfrm>
            <a:off x="12934816" y="1010556"/>
            <a:ext cx="2431407" cy="1440907"/>
          </a:xfrm>
          <a:prstGeom prst="rect">
            <a:avLst/>
          </a:prstGeom>
        </p:spPr>
        <p:txBody>
          <a:bodyPr vert="horz" wrap="square" lIns="0" tIns="12700" rIns="0" bIns="0" rtlCol="0">
            <a:spAutoFit/>
          </a:bodyPr>
          <a:lstStyle/>
          <a:p>
            <a:pPr marR="5080" indent="12700" algn="ctr">
              <a:lnSpc>
                <a:spcPct val="115599"/>
              </a:lnSpc>
              <a:spcBef>
                <a:spcPts val="100"/>
              </a:spcBef>
              <a:tabLst>
                <a:tab pos="609600" algn="l"/>
              </a:tabLst>
            </a:pPr>
            <a:r>
              <a:rPr sz="2000" b="1" spc="-5" dirty="0" err="1">
                <a:latin typeface="Comic Sans MS"/>
                <a:cs typeface="Comic Sans MS"/>
              </a:rPr>
              <a:t>Figura</a:t>
            </a:r>
            <a:r>
              <a:rPr sz="2000" b="1" spc="300" dirty="0">
                <a:latin typeface="Comic Sans MS"/>
                <a:cs typeface="Comic Sans MS"/>
              </a:rPr>
              <a:t> </a:t>
            </a:r>
            <a:r>
              <a:rPr lang="en-US" sz="2000" b="1" spc="300" dirty="0">
                <a:latin typeface="Comic Sans MS"/>
                <a:cs typeface="Comic Sans MS"/>
              </a:rPr>
              <a:t>1</a:t>
            </a:r>
            <a:r>
              <a:rPr sz="2000" b="1" spc="-5" dirty="0">
                <a:latin typeface="Comic Sans MS"/>
                <a:cs typeface="Comic Sans MS"/>
              </a:rPr>
              <a:t>.</a:t>
            </a:r>
            <a:r>
              <a:rPr lang="en-US" sz="2000" b="1" spc="-5" dirty="0">
                <a:latin typeface="Comic Sans MS"/>
                <a:cs typeface="Comic Sans MS"/>
              </a:rPr>
              <a:t> </a:t>
            </a:r>
            <a:r>
              <a:rPr sz="2000" b="1" spc="-5" dirty="0" err="1">
                <a:latin typeface="Comic Sans MS"/>
                <a:cs typeface="Comic Sans MS"/>
              </a:rPr>
              <a:t>Relé</a:t>
            </a:r>
            <a:r>
              <a:rPr sz="2000" b="1" spc="280" dirty="0">
                <a:latin typeface="Comic Sans MS"/>
                <a:cs typeface="Comic Sans MS"/>
              </a:rPr>
              <a:t> </a:t>
            </a:r>
            <a:r>
              <a:rPr sz="2000" b="1" spc="-10" dirty="0">
                <a:latin typeface="Comic Sans MS"/>
                <a:cs typeface="Comic Sans MS"/>
              </a:rPr>
              <a:t>diferencial</a:t>
            </a:r>
            <a:r>
              <a:rPr sz="2000" b="1" spc="285" dirty="0">
                <a:latin typeface="Comic Sans MS"/>
                <a:cs typeface="Comic Sans MS"/>
              </a:rPr>
              <a:t> </a:t>
            </a:r>
            <a:r>
              <a:rPr sz="2000" b="1" spc="-5" dirty="0">
                <a:latin typeface="Comic Sans MS"/>
                <a:cs typeface="Comic Sans MS"/>
              </a:rPr>
              <a:t>de</a:t>
            </a:r>
            <a:r>
              <a:rPr sz="2000" b="1" spc="285" dirty="0">
                <a:latin typeface="Comic Sans MS"/>
                <a:cs typeface="Comic Sans MS"/>
              </a:rPr>
              <a:t> </a:t>
            </a:r>
            <a:r>
              <a:rPr sz="2000" b="1" spc="-5" dirty="0">
                <a:latin typeface="Comic Sans MS"/>
                <a:cs typeface="Comic Sans MS"/>
              </a:rPr>
              <a:t>porcentaje</a:t>
            </a:r>
            <a:r>
              <a:rPr sz="2000" b="1" spc="285" dirty="0">
                <a:latin typeface="Comic Sans MS"/>
                <a:cs typeface="Comic Sans MS"/>
              </a:rPr>
              <a:t> </a:t>
            </a:r>
            <a:r>
              <a:rPr sz="2000" b="1" spc="-5" dirty="0">
                <a:latin typeface="Comic Sans MS"/>
                <a:cs typeface="Comic Sans MS"/>
              </a:rPr>
              <a:t>de</a:t>
            </a:r>
            <a:r>
              <a:rPr sz="2000" b="1" spc="280" dirty="0">
                <a:latin typeface="Comic Sans MS"/>
                <a:cs typeface="Comic Sans MS"/>
              </a:rPr>
              <a:t> </a:t>
            </a:r>
            <a:r>
              <a:rPr sz="2000" b="1" spc="-5" dirty="0" err="1">
                <a:latin typeface="Comic Sans MS"/>
                <a:cs typeface="Comic Sans MS"/>
              </a:rPr>
              <a:t>pendiente</a:t>
            </a:r>
            <a:r>
              <a:rPr lang="es-AR" sz="2000" b="1" spc="-5" dirty="0">
                <a:latin typeface="Comic Sans MS"/>
                <a:cs typeface="Comic Sans MS"/>
              </a:rPr>
              <a:t> </a:t>
            </a:r>
            <a:r>
              <a:rPr sz="2000" b="1" spc="-5" dirty="0">
                <a:latin typeface="Comic Sans MS"/>
                <a:cs typeface="Comic Sans MS"/>
              </a:rPr>
              <a:t>variable</a:t>
            </a:r>
            <a:endParaRPr sz="2000" dirty="0">
              <a:latin typeface="Comic Sans MS"/>
              <a:cs typeface="Comic Sans MS"/>
            </a:endParaRPr>
          </a:p>
        </p:txBody>
      </p:sp>
      <p:sp>
        <p:nvSpPr>
          <p:cNvPr id="16" name="object 6">
            <a:extLst>
              <a:ext uri="{FF2B5EF4-FFF2-40B4-BE49-F238E27FC236}">
                <a16:creationId xmlns:a16="http://schemas.microsoft.com/office/drawing/2014/main" xmlns="" id="{3F92426B-32C7-45B9-8A16-352428634132}"/>
              </a:ext>
            </a:extLst>
          </p:cNvPr>
          <p:cNvSpPr txBox="1"/>
          <p:nvPr/>
        </p:nvSpPr>
        <p:spPr>
          <a:xfrm>
            <a:off x="10993274" y="4564868"/>
            <a:ext cx="2000264" cy="1243289"/>
          </a:xfrm>
          <a:prstGeom prst="rect">
            <a:avLst/>
          </a:prstGeom>
        </p:spPr>
        <p:txBody>
          <a:bodyPr vert="horz" wrap="square" lIns="0" tIns="12065" rIns="0" bIns="0" rtlCol="0">
            <a:spAutoFit/>
          </a:bodyPr>
          <a:lstStyle/>
          <a:p>
            <a:pPr marL="12700" algn="ctr">
              <a:spcBef>
                <a:spcPts val="95"/>
              </a:spcBef>
            </a:pPr>
            <a:r>
              <a:rPr lang="es-MX" sz="2000" b="1" dirty="0">
                <a:latin typeface="Comic Sans MS" panose="030F0702030302020204" pitchFamily="66" charset="0"/>
              </a:rPr>
              <a:t>Fig. 2. Relé diferencial de porcentaje de pendiente doble</a:t>
            </a:r>
            <a:endParaRPr sz="800" b="1" dirty="0">
              <a:latin typeface="Comic Sans MS" panose="030F0702030302020204" pitchFamily="66" charset="0"/>
              <a:cs typeface="Comic Sans MS"/>
            </a:endParaRPr>
          </a:p>
        </p:txBody>
      </p:sp>
      <p:pic>
        <p:nvPicPr>
          <p:cNvPr id="3" name="Imagen 2">
            <a:extLst>
              <a:ext uri="{FF2B5EF4-FFF2-40B4-BE49-F238E27FC236}">
                <a16:creationId xmlns:a16="http://schemas.microsoft.com/office/drawing/2014/main" xmlns="" id="{D2450FC9-99CB-448C-A852-4BA649E0319C}"/>
              </a:ext>
            </a:extLst>
          </p:cNvPr>
          <p:cNvPicPr>
            <a:picLocks noChangeAspect="1"/>
          </p:cNvPicPr>
          <p:nvPr/>
        </p:nvPicPr>
        <p:blipFill>
          <a:blip r:embed="rId2"/>
          <a:stretch>
            <a:fillRect/>
          </a:stretch>
        </p:blipFill>
        <p:spPr>
          <a:xfrm>
            <a:off x="9055015" y="385730"/>
            <a:ext cx="3818404" cy="3609098"/>
          </a:xfrm>
          <a:prstGeom prst="rect">
            <a:avLst/>
          </a:prstGeom>
        </p:spPr>
      </p:pic>
      <p:pic>
        <p:nvPicPr>
          <p:cNvPr id="5" name="Imagen 4">
            <a:extLst>
              <a:ext uri="{FF2B5EF4-FFF2-40B4-BE49-F238E27FC236}">
                <a16:creationId xmlns:a16="http://schemas.microsoft.com/office/drawing/2014/main" xmlns="" id="{A7E8E0F3-CCB6-4BF3-B883-B1B1C9A1B6B3}"/>
              </a:ext>
            </a:extLst>
          </p:cNvPr>
          <p:cNvPicPr>
            <a:picLocks noChangeAspect="1"/>
          </p:cNvPicPr>
          <p:nvPr/>
        </p:nvPicPr>
        <p:blipFill>
          <a:blip r:embed="rId3"/>
          <a:stretch>
            <a:fillRect/>
          </a:stretch>
        </p:blipFill>
        <p:spPr>
          <a:xfrm>
            <a:off x="13619989" y="3076287"/>
            <a:ext cx="3529722" cy="3609098"/>
          </a:xfrm>
          <a:prstGeom prst="rect">
            <a:avLst/>
          </a:prstGeom>
        </p:spPr>
      </p:pic>
      <p:pic>
        <p:nvPicPr>
          <p:cNvPr id="8" name="Imagen 7">
            <a:extLst>
              <a:ext uri="{FF2B5EF4-FFF2-40B4-BE49-F238E27FC236}">
                <a16:creationId xmlns:a16="http://schemas.microsoft.com/office/drawing/2014/main" xmlns="" id="{770B1071-B046-4EA9-BCCE-207FFECC59EC}"/>
              </a:ext>
            </a:extLst>
          </p:cNvPr>
          <p:cNvPicPr>
            <a:picLocks noChangeAspect="1"/>
          </p:cNvPicPr>
          <p:nvPr/>
        </p:nvPicPr>
        <p:blipFill>
          <a:blip r:embed="rId4"/>
          <a:stretch>
            <a:fillRect/>
          </a:stretch>
        </p:blipFill>
        <p:spPr>
          <a:xfrm>
            <a:off x="10667012" y="6685384"/>
            <a:ext cx="6482699" cy="2987286"/>
          </a:xfrm>
          <a:prstGeom prst="rect">
            <a:avLst/>
          </a:prstGeom>
        </p:spPr>
      </p:pic>
      <p:sp>
        <p:nvSpPr>
          <p:cNvPr id="15" name="object 10">
            <a:extLst>
              <a:ext uri="{FF2B5EF4-FFF2-40B4-BE49-F238E27FC236}">
                <a16:creationId xmlns:a16="http://schemas.microsoft.com/office/drawing/2014/main" xmlns="" id="{45E210F5-1062-4D3F-A838-358C263042DC}"/>
              </a:ext>
            </a:extLst>
          </p:cNvPr>
          <p:cNvSpPr txBox="1"/>
          <p:nvPr/>
        </p:nvSpPr>
        <p:spPr>
          <a:xfrm>
            <a:off x="8940800" y="8100141"/>
            <a:ext cx="2571901" cy="1858842"/>
          </a:xfrm>
          <a:prstGeom prst="rect">
            <a:avLst/>
          </a:prstGeom>
        </p:spPr>
        <p:txBody>
          <a:bodyPr vert="horz" wrap="square" lIns="0" tIns="12065" rIns="0" bIns="0" rtlCol="0">
            <a:spAutoFit/>
          </a:bodyPr>
          <a:lstStyle/>
          <a:p>
            <a:pPr marL="12700" algn="ctr">
              <a:spcBef>
                <a:spcPts val="95"/>
              </a:spcBef>
            </a:pPr>
            <a:r>
              <a:rPr lang="es-MX" sz="2000" b="1" dirty="0">
                <a:latin typeface="Comic Sans MS" panose="030F0702030302020204" pitchFamily="66" charset="0"/>
              </a:rPr>
              <a:t>Fig. 3.- Conexión del Relé Diferencial Porcentual: Generador de Seis Bujes, Conectado en Estrella</a:t>
            </a:r>
            <a:endParaRPr sz="2000" b="1" dirty="0">
              <a:latin typeface="Comic Sans MS" panose="030F0702030302020204" pitchFamily="66" charset="0"/>
              <a:cs typeface="Comic Sans MS"/>
            </a:endParaRPr>
          </a:p>
        </p:txBody>
      </p:sp>
    </p:spTree>
    <p:extLst>
      <p:ext uri="{BB962C8B-B14F-4D97-AF65-F5344CB8AC3E}">
        <p14:creationId xmlns:p14="http://schemas.microsoft.com/office/powerpoint/2010/main" xmlns="" val="40717597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254000" y="304800"/>
            <a:ext cx="17327760" cy="4101123"/>
          </a:xfrm>
          <a:prstGeom prst="rect">
            <a:avLst/>
          </a:prstGeom>
        </p:spPr>
        <p:txBody>
          <a:bodyPr vert="horz" wrap="square" lIns="0" tIns="12700" rIns="0" bIns="0" rtlCol="0">
            <a:spAutoFit/>
          </a:bodyPr>
          <a:lstStyle/>
          <a:p>
            <a:pPr marL="12700" marR="5080" algn="just">
              <a:spcBef>
                <a:spcPts val="100"/>
              </a:spcBef>
            </a:pPr>
            <a:r>
              <a:rPr lang="es-MX" sz="2400" b="1" dirty="0">
                <a:latin typeface="Comic Sans MS" panose="030F0702030302020204" pitchFamily="66" charset="0"/>
              </a:rPr>
              <a:t>B. Esquema diferencial de alta impedancia </a:t>
            </a:r>
          </a:p>
          <a:p>
            <a:pPr marL="12700" marR="5080" algn="just">
              <a:spcBef>
                <a:spcPts val="100"/>
              </a:spcBef>
            </a:pPr>
            <a:endParaRPr lang="es-MX" sz="2400" b="1" dirty="0">
              <a:latin typeface="Comic Sans MS" panose="030F0702030302020204" pitchFamily="66" charset="0"/>
            </a:endParaRPr>
          </a:p>
          <a:p>
            <a:pPr marL="12700" marR="5080" algn="just">
              <a:spcBef>
                <a:spcPts val="100"/>
              </a:spcBef>
            </a:pPr>
            <a:r>
              <a:rPr lang="es-MX" sz="2400" dirty="0">
                <a:latin typeface="Comic Sans MS" panose="030F0702030302020204" pitchFamily="66" charset="0"/>
              </a:rPr>
              <a:t>El esquema diferencial de alta impedancia emplea una resistencia estabilizadora para brindar seguridad ante la saturación del TC durante una falla externa. El relé es en realidad un relé de tensión y responde al alta tensión impreso a través de su bobina, causado por todos los CT que intentan forzar la corriente a través del devanado de operación durante una falla interna. Estos relés deben alimentarse desde CT idénticos con devanados secundarios completamente distribuidos con una reactancia de fuga insignificante. El ajuste del relé de alta impedancia se basa en el perfecto funcionamiento de un CT de entrada y la completa saturación de los demás. Para corrientes muy altas en generadores grandes, la proximidad de los CT en diferentes fases entre sí puede causar que fluyan corrientes desequilibradas en los secundarios del CT. Estas corrientes deben ser inferiores a la sensibilidad mínima del relé diferencial utilizado. Normalmente el proveedor considera esta condición en el diseño de la unidad, pero también debe verificarse.</a:t>
            </a:r>
            <a:endParaRPr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7992557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330200" y="475281"/>
            <a:ext cx="17221200" cy="4088299"/>
          </a:xfrm>
          <a:prstGeom prst="rect">
            <a:avLst/>
          </a:prstGeom>
        </p:spPr>
        <p:txBody>
          <a:bodyPr vert="horz" wrap="square" lIns="0" tIns="12700" rIns="0" bIns="0" rtlCol="0">
            <a:spAutoFit/>
          </a:bodyPr>
          <a:lstStyle/>
          <a:p>
            <a:pPr marL="12700" marR="5080" algn="just">
              <a:spcBef>
                <a:spcPts val="100"/>
              </a:spcBef>
            </a:pPr>
            <a:r>
              <a:rPr lang="es-AR" sz="2400" b="1" dirty="0">
                <a:latin typeface="Comic Sans MS" panose="030F0702030302020204" pitchFamily="66" charset="0"/>
              </a:rPr>
              <a:t>C. Esquema Diferencial de </a:t>
            </a:r>
            <a:r>
              <a:rPr lang="es-AR" sz="2400" b="1" dirty="0" err="1">
                <a:latin typeface="Comic Sans MS" panose="030F0702030302020204" pitchFamily="66" charset="0"/>
              </a:rPr>
              <a:t>Autoequilibrio</a:t>
            </a:r>
            <a:r>
              <a:rPr lang="es-AR" sz="2400" b="1" dirty="0">
                <a:latin typeface="Comic Sans MS" panose="030F0702030302020204" pitchFamily="66" charset="0"/>
              </a:rPr>
              <a:t> </a:t>
            </a:r>
            <a:r>
              <a:rPr sz="2400" b="1" spc="-5" dirty="0">
                <a:latin typeface="Comic Sans MS" panose="030F0702030302020204" pitchFamily="66" charset="0"/>
                <a:cs typeface="Comic Sans MS"/>
              </a:rPr>
              <a:t>:</a:t>
            </a:r>
            <a:r>
              <a:rPr sz="2400" b="1" dirty="0">
                <a:latin typeface="Comic Sans MS" panose="030F0702030302020204" pitchFamily="66" charset="0"/>
                <a:cs typeface="Comic Sans MS"/>
              </a:rPr>
              <a:t> </a:t>
            </a:r>
            <a:r>
              <a:rPr lang="es-MX" sz="2400" dirty="0">
                <a:latin typeface="Comic Sans MS" panose="030F0702030302020204" pitchFamily="66" charset="0"/>
              </a:rPr>
              <a:t>El esquema diferencial de </a:t>
            </a:r>
            <a:r>
              <a:rPr lang="es-MX" sz="2400" dirty="0" err="1">
                <a:latin typeface="Comic Sans MS" panose="030F0702030302020204" pitchFamily="66" charset="0"/>
              </a:rPr>
              <a:t>autoequilibrio</a:t>
            </a:r>
            <a:r>
              <a:rPr lang="es-MX" sz="2400" dirty="0">
                <a:latin typeface="Comic Sans MS" panose="030F0702030302020204" pitchFamily="66" charset="0"/>
              </a:rPr>
              <a:t>, como se muestra en la Fig. 4, normalmente se utiliza en generadores pequeños. Este esquema detecta fallas de fase y tierra en el estator del generador usando un único CT de baja relación por fase con los cables de ambos extremos de cada devanado pasando a través de él, por lo que el flujo neto es cero en condiciones normales. Un simple relé de </a:t>
            </a:r>
            <a:r>
              <a:rPr lang="es-MX" sz="2400" dirty="0" err="1">
                <a:latin typeface="Comic Sans MS" panose="030F0702030302020204" pitchFamily="66" charset="0"/>
              </a:rPr>
              <a:t>sobrecorriente</a:t>
            </a:r>
            <a:r>
              <a:rPr lang="es-MX" sz="2400" dirty="0">
                <a:latin typeface="Comic Sans MS" panose="030F0702030302020204" pitchFamily="66" charset="0"/>
              </a:rPr>
              <a:t> instantáneo conectado al secundario del CT proporciona una protección rápida y confiable al detectar cualquier diferencia entre la corriente que entra o sale del devanado. El tamaño limitado de la ventana CT limita el tamaño del conductor y, en consecuencia, el tamaño de la unidad que se puede proteger. La saturación por fallas externas no es una preocupación, pero la saturación durante fallas internas es posible. El relé debe tener una carga lo más baja posible, generalmente de estado sólido, para mantener una alta sensibilidad y disminuir la probabilidad de saturación del TC. Corrientes de falla muy altas pueden saturar este tipo de TC si se utiliza un relé electromecánico sensible con alta carga.</a:t>
            </a:r>
            <a:endParaRPr lang="es-MX" sz="2400" dirty="0">
              <a:latin typeface="Comic Sans MS" panose="030F0702030302020204" pitchFamily="66" charset="0"/>
              <a:cs typeface="Comic Sans MS"/>
            </a:endParaRPr>
          </a:p>
          <a:p>
            <a:pPr marL="12700" marR="5080" algn="just">
              <a:spcBef>
                <a:spcPts val="100"/>
              </a:spcBef>
            </a:pPr>
            <a:endParaRPr sz="2400" dirty="0">
              <a:latin typeface="Comic Sans MS"/>
              <a:cs typeface="Comic Sans MS"/>
            </a:endParaRPr>
          </a:p>
        </p:txBody>
      </p:sp>
      <p:pic>
        <p:nvPicPr>
          <p:cNvPr id="12" name="object 12"/>
          <p:cNvPicPr/>
          <p:nvPr/>
        </p:nvPicPr>
        <p:blipFill>
          <a:blip r:embed="rId2" cstate="print"/>
          <a:stretch>
            <a:fillRect/>
          </a:stretch>
        </p:blipFill>
        <p:spPr>
          <a:xfrm>
            <a:off x="5321300" y="4724400"/>
            <a:ext cx="7239000" cy="3897134"/>
          </a:xfrm>
          <a:prstGeom prst="rect">
            <a:avLst/>
          </a:prstGeom>
        </p:spPr>
      </p:pic>
      <p:sp>
        <p:nvSpPr>
          <p:cNvPr id="13" name="object 13"/>
          <p:cNvSpPr txBox="1"/>
          <p:nvPr/>
        </p:nvSpPr>
        <p:spPr>
          <a:xfrm>
            <a:off x="6273800" y="8806677"/>
            <a:ext cx="5334000" cy="627736"/>
          </a:xfrm>
          <a:prstGeom prst="rect">
            <a:avLst/>
          </a:prstGeom>
        </p:spPr>
        <p:txBody>
          <a:bodyPr vert="horz" wrap="square" lIns="0" tIns="12065" rIns="0" bIns="0" rtlCol="0">
            <a:spAutoFit/>
          </a:bodyPr>
          <a:lstStyle/>
          <a:p>
            <a:pPr marL="12700" algn="ctr">
              <a:spcBef>
                <a:spcPts val="95"/>
              </a:spcBef>
            </a:pPr>
            <a:r>
              <a:rPr sz="2000" b="1" spc="-5" dirty="0" err="1">
                <a:latin typeface="Comic Sans MS"/>
                <a:cs typeface="Comic Sans MS"/>
              </a:rPr>
              <a:t>Figura</a:t>
            </a:r>
            <a:r>
              <a:rPr sz="2000" b="1" dirty="0">
                <a:latin typeface="Comic Sans MS"/>
                <a:cs typeface="Comic Sans MS"/>
              </a:rPr>
              <a:t> </a:t>
            </a:r>
            <a:r>
              <a:rPr lang="en-US" sz="2000" b="1" spc="-5" dirty="0">
                <a:latin typeface="Comic Sans MS"/>
                <a:cs typeface="Comic Sans MS"/>
              </a:rPr>
              <a:t>4</a:t>
            </a:r>
            <a:r>
              <a:rPr sz="2000" b="1" spc="-5" dirty="0">
                <a:latin typeface="Comic Sans MS"/>
                <a:cs typeface="Comic Sans MS"/>
              </a:rPr>
              <a:t>.</a:t>
            </a:r>
            <a:r>
              <a:rPr sz="2000" b="1" spc="240" dirty="0">
                <a:latin typeface="Comic Sans MS"/>
                <a:cs typeface="Comic Sans MS"/>
              </a:rPr>
              <a:t> </a:t>
            </a:r>
            <a:r>
              <a:rPr sz="2000" b="1" spc="-5" dirty="0">
                <a:latin typeface="Comic Sans MS"/>
                <a:cs typeface="Comic Sans MS"/>
              </a:rPr>
              <a:t>Esquema</a:t>
            </a:r>
            <a:r>
              <a:rPr sz="2000" b="1" spc="5"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protección</a:t>
            </a:r>
            <a:r>
              <a:rPr sz="2000" b="1" spc="5" dirty="0">
                <a:latin typeface="Comic Sans MS"/>
                <a:cs typeface="Comic Sans MS"/>
              </a:rPr>
              <a:t> </a:t>
            </a:r>
            <a:r>
              <a:rPr sz="2000" b="1" spc="-5" dirty="0">
                <a:latin typeface="Comic Sans MS"/>
                <a:cs typeface="Comic Sans MS"/>
              </a:rPr>
              <a:t>autobalanceado</a:t>
            </a:r>
            <a:endParaRPr sz="2000" b="1" dirty="0">
              <a:latin typeface="Comic Sans MS"/>
              <a:cs typeface="Comic Sans M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p:nvPr/>
        </p:nvSpPr>
        <p:spPr>
          <a:xfrm>
            <a:off x="307855" y="228600"/>
            <a:ext cx="11225233" cy="7820089"/>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PROTECCIÓN</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FALLA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ENTRE</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ESPIRAS</a:t>
            </a:r>
            <a:endParaRPr sz="2400" dirty="0">
              <a:latin typeface="Comic Sans MS" panose="030F0702030302020204" pitchFamily="66" charset="0"/>
              <a:cs typeface="Comic Sans MS"/>
            </a:endParaRPr>
          </a:p>
          <a:p>
            <a:pPr algn="just">
              <a:spcBef>
                <a:spcPts val="45"/>
              </a:spcBef>
            </a:pPr>
            <a:endParaRPr sz="2400" dirty="0">
              <a:latin typeface="Comic Sans MS" panose="030F0702030302020204" pitchFamily="66" charset="0"/>
              <a:cs typeface="Comic Sans MS"/>
            </a:endParaRPr>
          </a:p>
          <a:p>
            <a:pPr marL="469900" marR="5080" indent="-457200" algn="just">
              <a:spcBef>
                <a:spcPts val="100"/>
              </a:spcBef>
              <a:buAutoNum type="alphaUcPeriod"/>
            </a:pPr>
            <a:r>
              <a:rPr lang="es-AR" sz="2400" b="1" dirty="0">
                <a:latin typeface="Comic Sans MS" panose="030F0702030302020204" pitchFamily="66" charset="0"/>
              </a:rPr>
              <a:t>Esquema básico de relé de fase dividida </a:t>
            </a:r>
          </a:p>
          <a:p>
            <a:pPr marL="469900" marR="5080" indent="-457200" algn="just">
              <a:spcBef>
                <a:spcPts val="100"/>
              </a:spcBef>
              <a:buAutoNum type="alphaUcPeriod"/>
            </a:pPr>
            <a:endParaRPr lang="es-AR" sz="2400" b="1" dirty="0">
              <a:latin typeface="Comic Sans MS" panose="030F0702030302020204" pitchFamily="66" charset="0"/>
            </a:endParaRPr>
          </a:p>
          <a:p>
            <a:pPr marL="12700" marR="5080" algn="just">
              <a:spcBef>
                <a:spcPts val="100"/>
              </a:spcBef>
            </a:pPr>
            <a:r>
              <a:rPr lang="es-MX" sz="2400" dirty="0">
                <a:latin typeface="Comic Sans MS" panose="030F0702030302020204" pitchFamily="66" charset="0"/>
              </a:rPr>
              <a:t>La protección diferencial de A. fase (87) no detectará una falla entre espiras que ocurra en la misma fase a menos que la falla se convierta en una falla de fase a fase o de fase a tierra con el tiempo, lo que eventualmente activará la operación del diferencial de fase (87). 87) o protección de tierra (59G), respectivamente. Pero para cuando el elemento 87 o 59G funcione, puede que sea demasiado tarde, ya que ya se habrían producido daños graves en el estator. El esquema de relé de fase dividida puede detectar fallas entre espiras, pero requiere que los devanados del estator se divida en dos grupos iguales por fase, como se muestra en </a:t>
            </a:r>
            <a:r>
              <a:rPr lang="es-MX" sz="2400" b="1" dirty="0">
                <a:latin typeface="Comic Sans MS" panose="030F0702030302020204" pitchFamily="66" charset="0"/>
              </a:rPr>
              <a:t>la Fig. 5</a:t>
            </a:r>
            <a:r>
              <a:rPr lang="es-MX" sz="2400" dirty="0">
                <a:latin typeface="Comic Sans MS" panose="030F0702030302020204" pitchFamily="66" charset="0"/>
              </a:rPr>
              <a:t>. La mayoría de los generadores hidroeléctricos de baja velocidad en América del Norte están construidos con dos o más circuitos por fase, teniendo cada circuito bobinas </a:t>
            </a:r>
            <a:r>
              <a:rPr lang="es-MX" sz="2400" dirty="0" err="1">
                <a:latin typeface="Comic Sans MS" panose="030F0702030302020204" pitchFamily="66" charset="0"/>
              </a:rPr>
              <a:t>multiespiras</a:t>
            </a:r>
            <a:r>
              <a:rPr lang="es-MX" sz="2400" dirty="0">
                <a:latin typeface="Comic Sans MS" panose="030F0702030302020204" pitchFamily="66" charset="0"/>
              </a:rPr>
              <a:t>. Cuando se cortocircuita una bobina, como se muestra en la Fig. 5, se produce un desequilibrio de tensión, lo que a su vez hace que la corriente circulante fluya entre los devanados de la fase en falla. Es típico instalar un relé de sobreintensidad individual con características instantáneas y muy inversas por cada fase para detectar la corriente circulante.</a:t>
            </a:r>
            <a:r>
              <a:rPr lang="es-MX" sz="2400" spc="-5" dirty="0">
                <a:latin typeface="Comic Sans MS" panose="030F0702030302020204" pitchFamily="66" charset="0"/>
                <a:cs typeface="Comic Sans MS"/>
              </a:rPr>
              <a:t>.</a:t>
            </a:r>
          </a:p>
          <a:p>
            <a:pPr marL="469900" marR="5080" indent="-457200" algn="just">
              <a:spcBef>
                <a:spcPts val="100"/>
              </a:spcBef>
              <a:buAutoNum type="alphaUcPeriod"/>
            </a:pPr>
            <a:r>
              <a:rPr lang="es-MX" sz="2400" dirty="0">
                <a:latin typeface="Comic Sans MS" panose="030F0702030302020204" pitchFamily="66" charset="0"/>
              </a:rPr>
              <a:t>.</a:t>
            </a:r>
            <a:endParaRPr lang="es-MX" sz="2400" spc="-5" dirty="0">
              <a:latin typeface="Comic Sans MS" panose="030F0702030302020204" pitchFamily="66" charset="0"/>
              <a:cs typeface="Comic Sans MS"/>
            </a:endParaRPr>
          </a:p>
        </p:txBody>
      </p:sp>
      <p:sp>
        <p:nvSpPr>
          <p:cNvPr id="18" name="object 16">
            <a:extLst>
              <a:ext uri="{FF2B5EF4-FFF2-40B4-BE49-F238E27FC236}">
                <a16:creationId xmlns:a16="http://schemas.microsoft.com/office/drawing/2014/main" xmlns="" id="{C2343986-830B-46B6-8F7A-485D00F9EFB0}"/>
              </a:ext>
            </a:extLst>
          </p:cNvPr>
          <p:cNvSpPr txBox="1"/>
          <p:nvPr/>
        </p:nvSpPr>
        <p:spPr>
          <a:xfrm>
            <a:off x="11821120" y="8868817"/>
            <a:ext cx="5472608" cy="628377"/>
          </a:xfrm>
          <a:prstGeom prst="rect">
            <a:avLst/>
          </a:prstGeom>
        </p:spPr>
        <p:txBody>
          <a:bodyPr vert="horz" wrap="square" lIns="0" tIns="12700" rIns="0" bIns="0" rtlCol="0">
            <a:spAutoFit/>
          </a:bodyPr>
          <a:lstStyle/>
          <a:p>
            <a:pPr marL="12700" marR="5080" algn="ctr">
              <a:spcBef>
                <a:spcPts val="100"/>
              </a:spcBef>
              <a:tabLst>
                <a:tab pos="667385" algn="l"/>
                <a:tab pos="939165" algn="l"/>
                <a:tab pos="1308100" algn="l"/>
                <a:tab pos="1815464" algn="l"/>
              </a:tabLst>
            </a:pPr>
            <a:r>
              <a:rPr lang="es-AR" sz="2000" b="1" dirty="0">
                <a:latin typeface="Comic Sans MS" panose="030F0702030302020204" pitchFamily="66" charset="0"/>
              </a:rPr>
              <a:t>Figura 5.- Corriente de fase dividida debido a un cortocircuito en la fase A</a:t>
            </a:r>
            <a:endParaRPr sz="2000" b="1" dirty="0">
              <a:latin typeface="Comic Sans MS" panose="030F0702030302020204" pitchFamily="66" charset="0"/>
              <a:cs typeface="Comic Sans MS"/>
            </a:endParaRPr>
          </a:p>
        </p:txBody>
      </p:sp>
      <p:pic>
        <p:nvPicPr>
          <p:cNvPr id="3" name="Imagen 2">
            <a:extLst>
              <a:ext uri="{FF2B5EF4-FFF2-40B4-BE49-F238E27FC236}">
                <a16:creationId xmlns:a16="http://schemas.microsoft.com/office/drawing/2014/main" xmlns="" id="{7E1229E5-2A6F-446C-8DC6-6447B2A1876B}"/>
              </a:ext>
            </a:extLst>
          </p:cNvPr>
          <p:cNvPicPr>
            <a:picLocks noChangeAspect="1"/>
          </p:cNvPicPr>
          <p:nvPr/>
        </p:nvPicPr>
        <p:blipFill>
          <a:blip r:embed="rId2"/>
          <a:stretch>
            <a:fillRect/>
          </a:stretch>
        </p:blipFill>
        <p:spPr>
          <a:xfrm>
            <a:off x="11821120" y="900361"/>
            <a:ext cx="5472607" cy="7945263"/>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p:nvPr/>
        </p:nvSpPr>
        <p:spPr>
          <a:xfrm>
            <a:off x="578493" y="3351482"/>
            <a:ext cx="9713065" cy="3336811"/>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La Fig. 6 ilustra el esquema de relé dividido utilizando seis CT tipo casquillo separados. Cada fase consta de dos CT conectados diferencialmente, con sus terminales de salida conectados a un único relé de </a:t>
            </a:r>
            <a:r>
              <a:rPr lang="es-MX" sz="2400" dirty="0" err="1">
                <a:latin typeface="Comic Sans MS" panose="030F0702030302020204" pitchFamily="66" charset="0"/>
              </a:rPr>
              <a:t>sobrecorriente</a:t>
            </a:r>
            <a:r>
              <a:rPr lang="es-MX" sz="2400" dirty="0">
                <a:latin typeface="Comic Sans MS" panose="030F0702030302020204" pitchFamily="66" charset="0"/>
              </a:rPr>
              <a:t>. El propósito del relé de </a:t>
            </a:r>
            <a:r>
              <a:rPr lang="es-MX" sz="2400" dirty="0" err="1">
                <a:latin typeface="Comic Sans MS" panose="030F0702030302020204" pitchFamily="66" charset="0"/>
              </a:rPr>
              <a:t>sobrecorriente</a:t>
            </a:r>
            <a:r>
              <a:rPr lang="es-MX" sz="2400" dirty="0">
                <a:latin typeface="Comic Sans MS" panose="030F0702030302020204" pitchFamily="66" charset="0"/>
              </a:rPr>
              <a:t> es medir una diferencia de las corrientes, I1y yo2. Sin embargo, es posible que este esquema no proporcione los ajustes sensibles deseados porque puede existir una corriente desequilibrada superior a la normal en condiciones de funcionamiento normales debido a características desiguales del TC entre los dos TC. </a:t>
            </a:r>
          </a:p>
        </p:txBody>
      </p:sp>
      <p:pic>
        <p:nvPicPr>
          <p:cNvPr id="17" name="object 14">
            <a:extLst>
              <a:ext uri="{FF2B5EF4-FFF2-40B4-BE49-F238E27FC236}">
                <a16:creationId xmlns:a16="http://schemas.microsoft.com/office/drawing/2014/main" xmlns="" id="{42077434-C32F-48CA-854C-39145DF86C07}"/>
              </a:ext>
            </a:extLst>
          </p:cNvPr>
          <p:cNvPicPr/>
          <p:nvPr/>
        </p:nvPicPr>
        <p:blipFill>
          <a:blip r:embed="rId2" cstate="print"/>
          <a:stretch>
            <a:fillRect/>
          </a:stretch>
        </p:blipFill>
        <p:spPr>
          <a:xfrm>
            <a:off x="10298122" y="957234"/>
            <a:ext cx="6000792" cy="7286676"/>
          </a:xfrm>
          <a:prstGeom prst="rect">
            <a:avLst/>
          </a:prstGeom>
        </p:spPr>
      </p:pic>
      <p:sp>
        <p:nvSpPr>
          <p:cNvPr id="18" name="object 16">
            <a:extLst>
              <a:ext uri="{FF2B5EF4-FFF2-40B4-BE49-F238E27FC236}">
                <a16:creationId xmlns:a16="http://schemas.microsoft.com/office/drawing/2014/main" xmlns="" id="{C2343986-830B-46B6-8F7A-485D00F9EFB0}"/>
              </a:ext>
            </a:extLst>
          </p:cNvPr>
          <p:cNvSpPr txBox="1"/>
          <p:nvPr/>
        </p:nvSpPr>
        <p:spPr>
          <a:xfrm>
            <a:off x="9583742" y="8529662"/>
            <a:ext cx="7215238" cy="628377"/>
          </a:xfrm>
          <a:prstGeom prst="rect">
            <a:avLst/>
          </a:prstGeom>
        </p:spPr>
        <p:txBody>
          <a:bodyPr vert="horz" wrap="square" lIns="0" tIns="12700" rIns="0" bIns="0" rtlCol="0">
            <a:spAutoFit/>
          </a:bodyPr>
          <a:lstStyle/>
          <a:p>
            <a:pPr marL="12700" marR="5080" algn="ctr">
              <a:spcBef>
                <a:spcPts val="100"/>
              </a:spcBef>
              <a:tabLst>
                <a:tab pos="667385" algn="l"/>
                <a:tab pos="939165" algn="l"/>
                <a:tab pos="1308100" algn="l"/>
                <a:tab pos="1815464" algn="l"/>
              </a:tabLst>
            </a:pPr>
            <a:r>
              <a:rPr lang="es-AR" sz="2000" b="1" spc="-5" dirty="0">
                <a:latin typeface="Comic Sans MS"/>
                <a:cs typeface="Comic Sans MS"/>
              </a:rPr>
              <a:t>Figura	 6. </a:t>
            </a:r>
            <a:r>
              <a:rPr sz="2000" b="1" spc="-5" dirty="0" err="1">
                <a:latin typeface="Comic Sans MS"/>
                <a:cs typeface="Comic Sans MS"/>
              </a:rPr>
              <a:t>Protección</a:t>
            </a:r>
            <a:r>
              <a:rPr lang="en-US" sz="2000" b="1" spc="-5" dirty="0">
                <a:latin typeface="Comic Sans MS"/>
                <a:cs typeface="Comic Sans MS"/>
              </a:rPr>
              <a:t> </a:t>
            </a:r>
            <a:r>
              <a:rPr sz="2000" b="1" spc="-5" dirty="0">
                <a:latin typeface="Comic Sans MS"/>
                <a:cs typeface="Comic Sans MS"/>
              </a:rPr>
              <a:t>de	fase	</a:t>
            </a:r>
            <a:r>
              <a:rPr sz="2000" b="1" spc="-5" dirty="0" err="1">
                <a:latin typeface="Comic Sans MS"/>
                <a:cs typeface="Comic Sans MS"/>
              </a:rPr>
              <a:t>partid</a:t>
            </a:r>
            <a:r>
              <a:rPr lang="en-US" sz="2000" b="1" spc="-5" dirty="0" err="1">
                <a:latin typeface="Comic Sans MS"/>
                <a:cs typeface="Comic Sans MS"/>
              </a:rPr>
              <a:t>a</a:t>
            </a:r>
            <a:r>
              <a:rPr lang="en-US" sz="2000" b="1" spc="-5" dirty="0">
                <a:latin typeface="Comic Sans MS"/>
                <a:cs typeface="Comic Sans MS"/>
              </a:rPr>
              <a:t> </a:t>
            </a:r>
            <a:r>
              <a:rPr sz="2000" b="1" spc="-5" dirty="0" err="1">
                <a:latin typeface="Comic Sans MS"/>
                <a:cs typeface="Comic Sans MS"/>
              </a:rPr>
              <a:t>usando</a:t>
            </a:r>
            <a:r>
              <a:rPr lang="en-US" sz="2000" b="1" spc="-5" dirty="0">
                <a:latin typeface="Comic Sans MS"/>
                <a:cs typeface="Comic Sans MS"/>
              </a:rPr>
              <a:t> </a:t>
            </a:r>
            <a:r>
              <a:rPr sz="2000" b="1" spc="-5" dirty="0" err="1">
                <a:latin typeface="Comic Sans MS"/>
                <a:cs typeface="Comic Sans MS"/>
              </a:rPr>
              <a:t>transformadores</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corriente</a:t>
            </a:r>
            <a:r>
              <a:rPr sz="2000" b="1" dirty="0">
                <a:latin typeface="Comic Sans MS"/>
                <a:cs typeface="Comic Sans MS"/>
              </a:rPr>
              <a:t> </a:t>
            </a:r>
            <a:r>
              <a:rPr sz="2000" b="1" spc="-5" dirty="0">
                <a:latin typeface="Comic Sans MS"/>
                <a:cs typeface="Comic Sans MS"/>
              </a:rPr>
              <a:t>separados</a:t>
            </a:r>
            <a:endParaRPr sz="2000" b="1" dirty="0">
              <a:latin typeface="Comic Sans MS"/>
              <a:cs typeface="Comic Sans MS"/>
            </a:endParaRPr>
          </a:p>
        </p:txBody>
      </p:sp>
    </p:spTree>
    <p:extLst>
      <p:ext uri="{BB962C8B-B14F-4D97-AF65-F5344CB8AC3E}">
        <p14:creationId xmlns:p14="http://schemas.microsoft.com/office/powerpoint/2010/main" xmlns="" val="42723230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947912" y="2250611"/>
            <a:ext cx="5429288" cy="6715172"/>
          </a:xfrm>
          <a:prstGeom prst="rect">
            <a:avLst/>
          </a:prstGeom>
        </p:spPr>
      </p:pic>
      <p:sp>
        <p:nvSpPr>
          <p:cNvPr id="4" name="object 4"/>
          <p:cNvSpPr txBox="1"/>
          <p:nvPr/>
        </p:nvSpPr>
        <p:spPr>
          <a:xfrm>
            <a:off x="296802" y="9101166"/>
            <a:ext cx="8429684" cy="628377"/>
          </a:xfrm>
          <a:prstGeom prst="rect">
            <a:avLst/>
          </a:prstGeom>
        </p:spPr>
        <p:txBody>
          <a:bodyPr vert="horz" wrap="square" lIns="0" tIns="12700" rIns="0" bIns="0" rtlCol="0">
            <a:spAutoFit/>
          </a:bodyPr>
          <a:lstStyle/>
          <a:p>
            <a:pPr marL="732155" marR="5080" indent="-720090">
              <a:spcBef>
                <a:spcPts val="100"/>
              </a:spcBef>
              <a:tabLst>
                <a:tab pos="758190" algn="l"/>
                <a:tab pos="1392555" algn="l"/>
                <a:tab pos="1642110" algn="l"/>
                <a:tab pos="1990089" algn="l"/>
                <a:tab pos="2475865" algn="l"/>
                <a:tab pos="2934335" algn="l"/>
              </a:tabLst>
            </a:pPr>
            <a:r>
              <a:rPr sz="2000" b="1" spc="-5" dirty="0" err="1">
                <a:latin typeface="Comic Sans MS"/>
                <a:cs typeface="Comic Sans MS"/>
              </a:rPr>
              <a:t>Figura</a:t>
            </a:r>
            <a:r>
              <a:rPr lang="es-AR" sz="2000" b="1" spc="-5" dirty="0">
                <a:latin typeface="Comic Sans MS"/>
                <a:cs typeface="Comic Sans MS"/>
              </a:rPr>
              <a:t> </a:t>
            </a:r>
            <a:r>
              <a:rPr lang="en-US" sz="2000" b="1" spc="-5" dirty="0">
                <a:latin typeface="Comic Sans MS"/>
                <a:cs typeface="Comic Sans MS"/>
              </a:rPr>
              <a:t>7</a:t>
            </a:r>
            <a:r>
              <a:rPr sz="2000" b="1" spc="-5" dirty="0">
                <a:latin typeface="Comic Sans MS"/>
                <a:cs typeface="Comic Sans MS"/>
              </a:rPr>
              <a:t>.</a:t>
            </a:r>
            <a:r>
              <a:rPr sz="2000" b="1" dirty="0">
                <a:latin typeface="Comic Sans MS"/>
                <a:cs typeface="Comic Sans MS"/>
              </a:rPr>
              <a:t>		</a:t>
            </a:r>
            <a:r>
              <a:rPr sz="2000" b="1" spc="-5" dirty="0">
                <a:latin typeface="Comic Sans MS"/>
                <a:cs typeface="Comic Sans MS"/>
              </a:rPr>
              <a:t>Protección</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fase</a:t>
            </a:r>
            <a:r>
              <a:rPr sz="2000" b="1" dirty="0">
                <a:latin typeface="Comic Sans MS"/>
                <a:cs typeface="Comic Sans MS"/>
              </a:rPr>
              <a:t>	</a:t>
            </a:r>
            <a:r>
              <a:rPr sz="2000" b="1" spc="-5" dirty="0">
                <a:latin typeface="Comic Sans MS"/>
                <a:cs typeface="Comic Sans MS"/>
              </a:rPr>
              <a:t>partida</a:t>
            </a:r>
            <a:r>
              <a:rPr sz="2000" b="1" dirty="0">
                <a:latin typeface="Comic Sans MS"/>
                <a:cs typeface="Comic Sans MS"/>
              </a:rPr>
              <a:t>	</a:t>
            </a:r>
            <a:r>
              <a:rPr sz="2000" b="1" spc="-5" dirty="0">
                <a:latin typeface="Comic Sans MS"/>
                <a:cs typeface="Comic Sans MS"/>
              </a:rPr>
              <a:t>usando</a:t>
            </a:r>
            <a:r>
              <a:rPr sz="2000" b="1" dirty="0">
                <a:latin typeface="Comic Sans MS"/>
                <a:cs typeface="Comic Sans MS"/>
              </a:rPr>
              <a:t>	</a:t>
            </a:r>
            <a:r>
              <a:rPr sz="2000" b="1" spc="-5" dirty="0">
                <a:latin typeface="Comic Sans MS"/>
                <a:cs typeface="Comic Sans MS"/>
              </a:rPr>
              <a:t>un</a:t>
            </a:r>
            <a:r>
              <a:rPr lang="es-AR" sz="2000" b="1" spc="-5" dirty="0">
                <a:latin typeface="Comic Sans MS"/>
                <a:cs typeface="Comic Sans MS"/>
              </a:rPr>
              <a:t> </a:t>
            </a:r>
            <a:r>
              <a:rPr sz="2000" b="1" spc="-5" dirty="0" err="1">
                <a:latin typeface="Comic Sans MS"/>
                <a:cs typeface="Comic Sans MS"/>
              </a:rPr>
              <a:t>transformador</a:t>
            </a:r>
            <a:r>
              <a:rPr sz="2000" b="1" spc="-5" dirty="0">
                <a:latin typeface="Comic Sans MS"/>
                <a:cs typeface="Comic Sans MS"/>
              </a:rPr>
              <a:t> de</a:t>
            </a:r>
            <a:r>
              <a:rPr sz="2000" b="1" dirty="0">
                <a:latin typeface="Comic Sans MS"/>
                <a:cs typeface="Comic Sans MS"/>
              </a:rPr>
              <a:t> </a:t>
            </a:r>
            <a:r>
              <a:rPr sz="2000" b="1" spc="-5" dirty="0">
                <a:latin typeface="Comic Sans MS"/>
                <a:cs typeface="Comic Sans MS"/>
              </a:rPr>
              <a:t>corriente</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ventana</a:t>
            </a:r>
            <a:endParaRPr sz="2000" b="1" dirty="0">
              <a:latin typeface="Comic Sans MS"/>
              <a:cs typeface="Comic Sans MS"/>
            </a:endParaRPr>
          </a:p>
        </p:txBody>
      </p:sp>
      <p:pic>
        <p:nvPicPr>
          <p:cNvPr id="5" name="object 5"/>
          <p:cNvPicPr/>
          <p:nvPr/>
        </p:nvPicPr>
        <p:blipFill>
          <a:blip r:embed="rId3" cstate="print"/>
          <a:stretch>
            <a:fillRect/>
          </a:stretch>
        </p:blipFill>
        <p:spPr>
          <a:xfrm>
            <a:off x="10020920" y="2107735"/>
            <a:ext cx="6500858" cy="6858048"/>
          </a:xfrm>
          <a:prstGeom prst="rect">
            <a:avLst/>
          </a:prstGeom>
        </p:spPr>
      </p:pic>
      <p:sp>
        <p:nvSpPr>
          <p:cNvPr id="7" name="object 7"/>
          <p:cNvSpPr txBox="1"/>
          <p:nvPr/>
        </p:nvSpPr>
        <p:spPr>
          <a:xfrm>
            <a:off x="8869362" y="9172604"/>
            <a:ext cx="8001056" cy="628377"/>
          </a:xfrm>
          <a:prstGeom prst="rect">
            <a:avLst/>
          </a:prstGeom>
        </p:spPr>
        <p:txBody>
          <a:bodyPr vert="horz" wrap="square" lIns="0" tIns="12700" rIns="0" bIns="0" rtlCol="0">
            <a:spAutoFit/>
          </a:bodyPr>
          <a:lstStyle/>
          <a:p>
            <a:pPr marL="315595" marR="5080" indent="-303530" algn="just">
              <a:spcBef>
                <a:spcPts val="100"/>
              </a:spcBef>
            </a:pPr>
            <a:r>
              <a:rPr lang="es-AR" sz="2000" b="1" spc="-5" dirty="0">
                <a:latin typeface="Comic Sans MS"/>
                <a:cs typeface="Comic Sans MS"/>
              </a:rPr>
              <a:t>Figura </a:t>
            </a:r>
            <a:r>
              <a:rPr lang="en-US" sz="2000" b="1" spc="-5" dirty="0">
                <a:latin typeface="Comic Sans MS"/>
                <a:cs typeface="Comic Sans MS"/>
              </a:rPr>
              <a:t>8</a:t>
            </a:r>
            <a:r>
              <a:rPr sz="2000" b="1" spc="-5" dirty="0">
                <a:latin typeface="Comic Sans MS"/>
                <a:cs typeface="Comic Sans MS"/>
              </a:rPr>
              <a:t>.</a:t>
            </a:r>
            <a:r>
              <a:rPr sz="2000" b="1" dirty="0">
                <a:latin typeface="Comic Sans MS"/>
                <a:cs typeface="Comic Sans MS"/>
              </a:rPr>
              <a:t> </a:t>
            </a:r>
            <a:r>
              <a:rPr sz="2000" b="1" spc="-5" dirty="0">
                <a:latin typeface="Comic Sans MS"/>
                <a:cs typeface="Comic Sans MS"/>
              </a:rPr>
              <a:t>Protección</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fase</a:t>
            </a:r>
            <a:r>
              <a:rPr sz="2000" b="1" dirty="0">
                <a:latin typeface="Comic Sans MS"/>
                <a:cs typeface="Comic Sans MS"/>
              </a:rPr>
              <a:t> </a:t>
            </a:r>
            <a:r>
              <a:rPr sz="2000" b="1" spc="-5" dirty="0">
                <a:latin typeface="Comic Sans MS"/>
                <a:cs typeface="Comic Sans MS"/>
              </a:rPr>
              <a:t>partida</a:t>
            </a:r>
            <a:r>
              <a:rPr sz="2000" b="1" dirty="0">
                <a:latin typeface="Comic Sans MS"/>
                <a:cs typeface="Comic Sans MS"/>
              </a:rPr>
              <a:t> </a:t>
            </a:r>
            <a:r>
              <a:rPr sz="2000" b="1" spc="-5" dirty="0" err="1">
                <a:latin typeface="Comic Sans MS"/>
                <a:cs typeface="Comic Sans MS"/>
              </a:rPr>
              <a:t>usando</a:t>
            </a:r>
            <a:r>
              <a:rPr sz="2000" b="1" dirty="0">
                <a:latin typeface="Comic Sans MS"/>
                <a:cs typeface="Comic Sans MS"/>
              </a:rPr>
              <a:t> </a:t>
            </a:r>
            <a:r>
              <a:rPr sz="2000" b="1" spc="-5" dirty="0">
                <a:latin typeface="Comic Sans MS"/>
                <a:cs typeface="Comic Sans MS"/>
              </a:rPr>
              <a:t>un</a:t>
            </a:r>
            <a:r>
              <a:rPr lang="es-AR" sz="2000" b="1" spc="-5" dirty="0">
                <a:latin typeface="Comic Sans MS"/>
                <a:cs typeface="Comic Sans MS"/>
              </a:rPr>
              <a:t> </a:t>
            </a:r>
            <a:r>
              <a:rPr sz="2000" b="1" spc="-5" dirty="0" err="1">
                <a:latin typeface="Comic Sans MS"/>
                <a:cs typeface="Comic Sans MS"/>
              </a:rPr>
              <a:t>transformador</a:t>
            </a:r>
            <a:r>
              <a:rPr sz="2000" b="1" spc="-5" dirty="0">
                <a:latin typeface="Comic Sans MS"/>
                <a:cs typeface="Comic Sans MS"/>
              </a:rPr>
              <a:t> de corriente con </a:t>
            </a:r>
            <a:r>
              <a:rPr sz="2000" b="1" spc="-10" dirty="0">
                <a:latin typeface="Comic Sans MS"/>
                <a:cs typeface="Comic Sans MS"/>
              </a:rPr>
              <a:t>doble </a:t>
            </a:r>
            <a:r>
              <a:rPr sz="2000" b="1" spc="-5" dirty="0" err="1">
                <a:latin typeface="Comic Sans MS"/>
                <a:cs typeface="Comic Sans MS"/>
              </a:rPr>
              <a:t>primario</a:t>
            </a:r>
            <a:r>
              <a:rPr lang="es-AR" sz="2000" b="1" spc="-5" dirty="0">
                <a:latin typeface="Comic Sans MS"/>
                <a:cs typeface="Comic Sans MS"/>
              </a:rPr>
              <a:t> </a:t>
            </a:r>
            <a:r>
              <a:rPr sz="2000" b="1" spc="-5" dirty="0">
                <a:latin typeface="Comic Sans MS"/>
                <a:cs typeface="Comic Sans MS"/>
              </a:rPr>
              <a:t>y un</a:t>
            </a:r>
            <a:r>
              <a:rPr sz="2000" b="1" dirty="0">
                <a:latin typeface="Comic Sans MS"/>
                <a:cs typeface="Comic Sans MS"/>
              </a:rPr>
              <a:t> </a:t>
            </a:r>
            <a:r>
              <a:rPr sz="2000" b="1" spc="-5" dirty="0">
                <a:latin typeface="Comic Sans MS"/>
                <a:cs typeface="Comic Sans MS"/>
              </a:rPr>
              <a:t>secundario</a:t>
            </a:r>
            <a:endParaRPr sz="2000" b="1" dirty="0">
              <a:latin typeface="Comic Sans MS"/>
              <a:cs typeface="Comic Sans MS"/>
            </a:endParaRPr>
          </a:p>
        </p:txBody>
      </p:sp>
      <p:sp>
        <p:nvSpPr>
          <p:cNvPr id="8" name="object 8"/>
          <p:cNvSpPr txBox="1"/>
          <p:nvPr/>
        </p:nvSpPr>
        <p:spPr>
          <a:xfrm>
            <a:off x="307855" y="228600"/>
            <a:ext cx="17205505" cy="1997983"/>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Las corrientes de error del CT que se esperan con la disposición que se muestra en la Fig. 6 se eliminan mediante el uso de CT de ventana simple o doble, como se muestra en la </a:t>
            </a:r>
            <a:r>
              <a:rPr lang="es-MX" sz="2400" b="1" dirty="0">
                <a:latin typeface="Comic Sans MS" panose="030F0702030302020204" pitchFamily="66" charset="0"/>
              </a:rPr>
              <a:t>Fig. 7 y la Fig. 8</a:t>
            </a:r>
            <a:r>
              <a:rPr lang="es-MX" sz="2400" dirty="0">
                <a:latin typeface="Comic Sans MS" panose="030F0702030302020204" pitchFamily="66" charset="0"/>
              </a:rPr>
              <a:t>. La eliminación de los errores del CT permite una ajuste más sensible en el relé instantáneo. El TC de ventana única de la Fig. 7 suele limitarse a generadores pequeños debido al tamaño de la ventana, que requiere cables conductores más pequeños. El TC de doble ventana de la Fig. 8 se utiliza para generadores más grandes.</a:t>
            </a:r>
            <a:endParaRPr lang="es-MX" sz="2400" spc="-5" dirty="0">
              <a:latin typeface="Comic Sans MS" panose="030F0702030302020204" pitchFamily="66" charset="0"/>
              <a:cs typeface="Comic Sans MS"/>
            </a:endParaRPr>
          </a:p>
          <a:p>
            <a:pPr marL="12700">
              <a:spcBef>
                <a:spcPts val="5"/>
              </a:spcBef>
              <a:tabLst>
                <a:tab pos="2173605" algn="l"/>
              </a:tabLst>
            </a:pPr>
            <a:endParaRPr sz="900" dirty="0">
              <a:latin typeface="Comic Sans MS"/>
              <a:cs typeface="Comic Sans M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BDB85090-A263-4ADC-B1EC-2E866FCCFFC2}"/>
              </a:ext>
            </a:extLst>
          </p:cNvPr>
          <p:cNvSpPr txBox="1"/>
          <p:nvPr/>
        </p:nvSpPr>
        <p:spPr>
          <a:xfrm>
            <a:off x="335844" y="492696"/>
            <a:ext cx="17209912" cy="9325630"/>
          </a:xfrm>
          <a:prstGeom prst="rect">
            <a:avLst/>
          </a:prstGeom>
          <a:noFill/>
        </p:spPr>
        <p:txBody>
          <a:bodyPr wrap="square">
            <a:spAutoFit/>
          </a:bodyPr>
          <a:lstStyle/>
          <a:p>
            <a:pPr algn="just"/>
            <a:r>
              <a:rPr lang="es-MX" sz="2400" b="1" dirty="0">
                <a:latin typeface="Comic Sans MS" panose="030F0702030302020204" pitchFamily="66" charset="0"/>
              </a:rPr>
              <a:t>B. Variaciones y mediciones de corriente de fase dividida</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Idealmente, en condiciones normales, no deberían existir corrientes circulantes en los devanados paralelos. Pero en realidad, siempre existe una cierta magnitud de corriente circulante que circula en los devanados paralelos debido a los siguientes factores: </a:t>
            </a:r>
          </a:p>
          <a:p>
            <a:pPr algn="just"/>
            <a:r>
              <a:rPr lang="es-MX" sz="2400" b="1" dirty="0">
                <a:latin typeface="Comic Sans MS" panose="030F0702030302020204" pitchFamily="66" charset="0"/>
              </a:rPr>
              <a:t>• imperfección en la construcción del generador </a:t>
            </a:r>
          </a:p>
          <a:p>
            <a:pPr algn="just"/>
            <a:r>
              <a:rPr lang="es-MX" sz="2400" b="1" dirty="0">
                <a:latin typeface="Comic Sans MS" panose="030F0702030302020204" pitchFamily="66" charset="0"/>
              </a:rPr>
              <a:t>• variaciones de temperatura </a:t>
            </a:r>
          </a:p>
          <a:p>
            <a:pPr algn="just"/>
            <a:r>
              <a:rPr lang="es-MX" sz="2400" b="1" dirty="0">
                <a:latin typeface="Comic Sans MS" panose="030F0702030302020204" pitchFamily="66" charset="0"/>
              </a:rPr>
              <a:t>• conexiones de bobinado </a:t>
            </a:r>
          </a:p>
          <a:p>
            <a:pPr algn="just"/>
            <a:r>
              <a:rPr lang="es-MX" sz="2400" b="1" dirty="0">
                <a:latin typeface="Comic Sans MS" panose="030F0702030302020204" pitchFamily="66" charset="0"/>
              </a:rPr>
              <a:t>• fallas externas </a:t>
            </a:r>
          </a:p>
          <a:p>
            <a:pPr algn="just"/>
            <a:r>
              <a:rPr lang="es-MX" sz="2400" b="1" dirty="0">
                <a:latin typeface="Comic Sans MS" panose="030F0702030302020204" pitchFamily="66" charset="0"/>
              </a:rPr>
              <a:t>• Tensión terminal y variaciones de carga. </a:t>
            </a:r>
          </a:p>
          <a:p>
            <a:pPr algn="just"/>
            <a:r>
              <a:rPr lang="es-MX" sz="2400" dirty="0">
                <a:latin typeface="Comic Sans MS" panose="030F0702030302020204" pitchFamily="66" charset="0"/>
              </a:rPr>
              <a:t>Todos estos factores dificultan la determinación de los valores de ajuste adecuados. Para aplicar valores de ajuste de fase dividida adecuados, las corrientes circulantes normales deben medirse mediante pruebas de campo y verificarse periódicamente, porque las corrientes circulantes normales varían continuamente con el tiempo, cambiando de una estación a otra o durante el día y la noche debido a las variaciones de temperatura. Se debe considerar lo siguiente cuando se mide la corriente de fase dividida en el campo: </a:t>
            </a:r>
          </a:p>
          <a:p>
            <a:pPr marL="342900" indent="-342900" algn="just">
              <a:buFont typeface="Arial" panose="020B0604020202020204" pitchFamily="34" charset="0"/>
              <a:buChar char="•"/>
            </a:pPr>
            <a:r>
              <a:rPr lang="es-MX" sz="2400" dirty="0">
                <a:latin typeface="Comic Sans MS" panose="030F0702030302020204" pitchFamily="66" charset="0"/>
              </a:rPr>
              <a:t>La corriente de fase dividida existe naturalmente en los devanados del estator. La medición de la corriente de fase dividida más alta generalmente se realiza con tensión y corriente de funcionamiento máximos, pero también puede ocurrir cuando hay corriente sin carga con alta tensión. </a:t>
            </a:r>
          </a:p>
          <a:p>
            <a:pPr marL="342900" indent="-342900" algn="just">
              <a:buFont typeface="Arial" panose="020B0604020202020204" pitchFamily="34" charset="0"/>
              <a:buChar char="•"/>
            </a:pPr>
            <a:r>
              <a:rPr lang="es-MX" sz="2400" dirty="0">
                <a:latin typeface="Comic Sans MS" panose="030F0702030302020204" pitchFamily="66" charset="0"/>
              </a:rPr>
              <a:t>El fabricante del generador debe proporcionar datos sobre el valor de la corriente mínima de fase dividida para una sola espira en cortocircuito, que normalmente es el 4 % de la corriente de carga completa del generador. Se puede suponer que la corriente mínima de fase dividida que ocurre durante una sola espira en cortocircuito es el doble de la corriente de fase dividida, </a:t>
            </a:r>
            <a:r>
              <a:rPr lang="es-MX" sz="2400" dirty="0" err="1">
                <a:latin typeface="Comic Sans MS" panose="030F0702030302020204" pitchFamily="66" charset="0"/>
              </a:rPr>
              <a:t>Isp</a:t>
            </a:r>
            <a:r>
              <a:rPr lang="es-MX" sz="2400" dirty="0">
                <a:latin typeface="Comic Sans MS" panose="030F0702030302020204" pitchFamily="66" charset="0"/>
              </a:rPr>
              <a:t>, que ocurre durante la condición normal. </a:t>
            </a:r>
          </a:p>
          <a:p>
            <a:pPr marL="342900" indent="-342900" algn="just">
              <a:buFont typeface="Arial" panose="020B0604020202020204" pitchFamily="34" charset="0"/>
              <a:buChar char="•"/>
            </a:pPr>
            <a:r>
              <a:rPr lang="es-MX" sz="2400" dirty="0">
                <a:latin typeface="Comic Sans MS" panose="030F0702030302020204" pitchFamily="66" charset="0"/>
              </a:rPr>
              <a:t>Se debe realizar una prueba de falla trifásica por etapas a tensión reducido para determinar la corriente máxima de fase dividida bajo condición de falla externa. Por lo tanto, la predicción de la corriente de fase dividida se puede determinar mediante extrapolación lineal al tensión de carga completa.</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36224577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E10285E-9EA1-42D0-8EDA-E1ECDF965D8B}"/>
              </a:ext>
            </a:extLst>
          </p:cNvPr>
          <p:cNvSpPr txBox="1"/>
          <p:nvPr/>
        </p:nvSpPr>
        <p:spPr>
          <a:xfrm>
            <a:off x="227832" y="348680"/>
            <a:ext cx="17353928" cy="9441046"/>
          </a:xfrm>
          <a:prstGeom prst="rect">
            <a:avLst/>
          </a:prstGeom>
          <a:noFill/>
        </p:spPr>
        <p:txBody>
          <a:bodyPr wrap="square">
            <a:spAutoFit/>
          </a:bodyPr>
          <a:lstStyle/>
          <a:p>
            <a:pPr algn="just">
              <a:lnSpc>
                <a:spcPts val="2700"/>
              </a:lnSpc>
            </a:pPr>
            <a:r>
              <a:rPr lang="es-MX" sz="2400" b="1" dirty="0">
                <a:latin typeface="Comic Sans MS" panose="030F0702030302020204" pitchFamily="66" charset="0"/>
              </a:rPr>
              <a:t>C. Ajuste</a:t>
            </a:r>
          </a:p>
          <a:p>
            <a:pPr algn="just">
              <a:lnSpc>
                <a:spcPts val="2700"/>
              </a:lnSpc>
            </a:pPr>
            <a:r>
              <a:rPr lang="es-MX" sz="2400" dirty="0">
                <a:latin typeface="Comic Sans MS" panose="030F0702030302020204" pitchFamily="66" charset="0"/>
              </a:rPr>
              <a:t>En general, el relé debe ajustarse por encima de cualquier corriente desequilibrada normal pero por debajo del desequilibrio causado por una sola espira en cortocircuito. A veces, en condiciones de emergencia, se permite que el generador funcione con una bobina de corte, pero el La magnitud de bobina cortada debe limitarse al 10 % del devanado. El retardo de tiempo para la protección debe ajustarse para evitar la operación que puede ocurrir durante fallas externas causadas por una respuesta desigual del CT al transitorio. La unidad instantánea también debe ajustarse por encima del nivel transitorio esperado durante fallas externas y, en consecuencia, probablemente detectará fallas </a:t>
            </a:r>
            <a:r>
              <a:rPr lang="es-MX" sz="2400" dirty="0" err="1">
                <a:latin typeface="Comic Sans MS" panose="030F0702030302020204" pitchFamily="66" charset="0"/>
              </a:rPr>
              <a:t>multiespiras</a:t>
            </a:r>
            <a:r>
              <a:rPr lang="es-MX" sz="2400" dirty="0">
                <a:latin typeface="Comic Sans MS" panose="030F0702030302020204" pitchFamily="66" charset="0"/>
              </a:rPr>
              <a:t> y de fase a fase únicamente.</a:t>
            </a:r>
          </a:p>
          <a:p>
            <a:pPr algn="just">
              <a:lnSpc>
                <a:spcPts val="2700"/>
              </a:lnSpc>
            </a:pPr>
            <a:r>
              <a:rPr lang="es-MX" sz="2400" b="1" dirty="0" smtClean="0">
                <a:latin typeface="Comic Sans MS" panose="030F0702030302020204" pitchFamily="66" charset="0"/>
              </a:rPr>
              <a:t>1</a:t>
            </a:r>
            <a:r>
              <a:rPr lang="es-MX" sz="2400" b="1" dirty="0">
                <a:latin typeface="Comic Sans MS" panose="030F0702030302020204" pitchFamily="66" charset="0"/>
              </a:rPr>
              <a:t>) Elemento de tiempo </a:t>
            </a:r>
            <a:r>
              <a:rPr lang="es-MX" sz="2400" dirty="0">
                <a:latin typeface="Comic Sans MS" panose="030F0702030302020204" pitchFamily="66" charset="0"/>
              </a:rPr>
              <a:t>El ajuste mínimo de corriente de activación para el elemento de tiempo debe seleccionarse en 1,5 veces la magnitud de la corriente máxima de fase dividida medida en condiciones de funcionamiento normal, </a:t>
            </a:r>
            <a:r>
              <a:rPr lang="es-MX" sz="2400" dirty="0" err="1">
                <a:latin typeface="Comic Sans MS" panose="030F0702030302020204" pitchFamily="66" charset="0"/>
              </a:rPr>
              <a:t>Imín</a:t>
            </a:r>
            <a:r>
              <a:rPr lang="es-MX" sz="2400" dirty="0">
                <a:latin typeface="Comic Sans MS" panose="030F0702030302020204" pitchFamily="66" charset="0"/>
              </a:rPr>
              <a:t>.= 1,5 • </a:t>
            </a:r>
            <a:r>
              <a:rPr lang="es-MX" sz="2400" dirty="0" err="1">
                <a:latin typeface="Comic Sans MS" panose="030F0702030302020204" pitchFamily="66" charset="0"/>
              </a:rPr>
              <a:t>yosp</a:t>
            </a:r>
            <a:r>
              <a:rPr lang="es-MX" sz="2400" dirty="0">
                <a:latin typeface="Comic Sans MS" panose="030F0702030302020204" pitchFamily="66" charset="0"/>
              </a:rPr>
              <a:t>. Si las corrientes normales de fase dividida de las tres fases están razonablemente cercanas entre sí, se puede aplicar la misma ajuste para los tres relés. Este valor de ajuste debe basarse en el I más alto </a:t>
            </a:r>
            <a:r>
              <a:rPr lang="es-MX" sz="2400" dirty="0" err="1">
                <a:latin typeface="Comic Sans MS" panose="030F0702030302020204" pitchFamily="66" charset="0"/>
              </a:rPr>
              <a:t>medido.sp</a:t>
            </a:r>
            <a:r>
              <a:rPr lang="es-MX" sz="2400" dirty="0">
                <a:latin typeface="Comic Sans MS" panose="030F0702030302020204" pitchFamily="66" charset="0"/>
              </a:rPr>
              <a:t>. Sin embargo, si la corriente de fase dividida de una (o dos) fases es inusualmente alta en comparación con las otras fases, se deben aplicar ajustes de fase individuales. En este caso, se requieren tres elementos de relé independientes para la protección de fase dividida. El ajuste del dial de tiempo debe elegirse de modo que el relé funcione en aproximadamente 0,5 s en dos momentos </a:t>
            </a:r>
            <a:r>
              <a:rPr lang="es-MX" sz="2400" dirty="0" err="1" smtClean="0">
                <a:latin typeface="Comic Sans MS" panose="030F0702030302020204" pitchFamily="66" charset="0"/>
              </a:rPr>
              <a:t>Imín</a:t>
            </a:r>
            <a:r>
              <a:rPr lang="es-MX" sz="2400" dirty="0" smtClean="0">
                <a:latin typeface="Comic Sans MS" panose="030F0702030302020204" pitchFamily="66" charset="0"/>
              </a:rPr>
              <a:t>. </a:t>
            </a:r>
            <a:r>
              <a:rPr lang="es-MX" sz="2400" dirty="0">
                <a:latin typeface="Comic Sans MS" panose="030F0702030302020204" pitchFamily="66" charset="0"/>
              </a:rPr>
              <a:t>Esta es una elección razonable, ya que la corriente de fase dividida puede aumentar hasta cuatro veces </a:t>
            </a:r>
            <a:r>
              <a:rPr lang="es-MX" sz="2400" dirty="0" err="1">
                <a:latin typeface="Comic Sans MS" panose="030F0702030302020204" pitchFamily="66" charset="0"/>
              </a:rPr>
              <a:t>I.spdurante</a:t>
            </a:r>
            <a:r>
              <a:rPr lang="es-MX" sz="2400" dirty="0">
                <a:latin typeface="Comic Sans MS" panose="030F0702030302020204" pitchFamily="66" charset="0"/>
              </a:rPr>
              <a:t> condiciones de falla externa. </a:t>
            </a:r>
          </a:p>
          <a:p>
            <a:pPr algn="just">
              <a:lnSpc>
                <a:spcPts val="2700"/>
              </a:lnSpc>
            </a:pPr>
            <a:r>
              <a:rPr lang="es-MX" sz="2400" b="1" dirty="0">
                <a:latin typeface="Comic Sans MS" panose="030F0702030302020204" pitchFamily="66" charset="0"/>
              </a:rPr>
              <a:t>2) Elemento Instantáneo </a:t>
            </a:r>
            <a:r>
              <a:rPr lang="es-MX" sz="2400" dirty="0">
                <a:latin typeface="Comic Sans MS" panose="030F0702030302020204" pitchFamily="66" charset="0"/>
              </a:rPr>
              <a:t>Se debe elegir un ajuste de captación instantánea aproximadamente en </a:t>
            </a:r>
            <a:r>
              <a:rPr lang="es-MX" sz="2400" dirty="0" err="1">
                <a:latin typeface="Comic Sans MS" panose="030F0702030302020204" pitchFamily="66" charset="0"/>
              </a:rPr>
              <a:t>Iinst</a:t>
            </a:r>
            <a:r>
              <a:rPr lang="es-MX" sz="2400" dirty="0">
                <a:latin typeface="Comic Sans MS" panose="030F0702030302020204" pitchFamily="66" charset="0"/>
              </a:rPr>
              <a:t>= 7 • </a:t>
            </a:r>
            <a:r>
              <a:rPr lang="es-MX" sz="2400" dirty="0" err="1">
                <a:latin typeface="Comic Sans MS" panose="030F0702030302020204" pitchFamily="66" charset="0"/>
              </a:rPr>
              <a:t>yomín</a:t>
            </a:r>
            <a:r>
              <a:rPr lang="es-MX" sz="2400" dirty="0">
                <a:latin typeface="Comic Sans MS" panose="030F0702030302020204" pitchFamily="66" charset="0"/>
              </a:rPr>
              <a:t>., que se basa en una corriente de falla </a:t>
            </a:r>
            <a:r>
              <a:rPr lang="es-MX" sz="2400" dirty="0" err="1">
                <a:latin typeface="Comic Sans MS" panose="030F0702030302020204" pitchFamily="66" charset="0"/>
              </a:rPr>
              <a:t>subtransitoria</a:t>
            </a:r>
            <a:r>
              <a:rPr lang="es-MX" sz="2400" dirty="0">
                <a:latin typeface="Comic Sans MS" panose="030F0702030302020204" pitchFamily="66" charset="0"/>
              </a:rPr>
              <a:t>, I″ =1/</a:t>
            </a:r>
            <a:r>
              <a:rPr lang="es-MX" sz="2400" dirty="0" err="1">
                <a:latin typeface="Comic Sans MS" panose="030F0702030302020204" pitchFamily="66" charset="0"/>
              </a:rPr>
              <a:t>X″g</a:t>
            </a:r>
            <a:r>
              <a:rPr lang="es-MX" sz="2400" dirty="0">
                <a:latin typeface="Comic Sans MS" panose="030F0702030302020204" pitchFamily="66" charset="0"/>
              </a:rPr>
              <a:t> </a:t>
            </a:r>
            <a:r>
              <a:rPr lang="es-MX" sz="2400" dirty="0" err="1">
                <a:latin typeface="Comic Sans MS" panose="030F0702030302020204" pitchFamily="66" charset="0"/>
              </a:rPr>
              <a:t>pu</a:t>
            </a:r>
            <a:r>
              <a:rPr lang="es-MX" sz="2400" dirty="0">
                <a:latin typeface="Comic Sans MS" panose="030F0702030302020204" pitchFamily="66" charset="0"/>
              </a:rPr>
              <a:t>, tiempo durante el cual la corriente de fase dividida puede alcanzar de cinco a siete veces I mín.. El ajuste se ajusta en alto para que el elemento de </a:t>
            </a:r>
            <a:r>
              <a:rPr lang="es-MX" sz="2400" dirty="0" err="1">
                <a:latin typeface="Comic Sans MS" panose="030F0702030302020204" pitchFamily="66" charset="0"/>
              </a:rPr>
              <a:t>sobrecorriente</a:t>
            </a:r>
            <a:r>
              <a:rPr lang="es-MX" sz="2400" dirty="0">
                <a:latin typeface="Comic Sans MS" panose="030F0702030302020204" pitchFamily="66" charset="0"/>
              </a:rPr>
              <a:t> instantánea no reaccione a fallas externas durante el período </a:t>
            </a:r>
            <a:r>
              <a:rPr lang="es-MX" sz="2400" dirty="0" err="1">
                <a:latin typeface="Comic Sans MS" panose="030F0702030302020204" pitchFamily="66" charset="0"/>
              </a:rPr>
              <a:t>subtransitorio</a:t>
            </a:r>
            <a:r>
              <a:rPr lang="es-MX" sz="2400" dirty="0">
                <a:latin typeface="Comic Sans MS" panose="030F0702030302020204" pitchFamily="66" charset="0"/>
              </a:rPr>
              <a:t>. También proporciona protección de respaldo a la protección diferencial del generador. </a:t>
            </a:r>
          </a:p>
          <a:p>
            <a:pPr algn="just">
              <a:lnSpc>
                <a:spcPts val="2700"/>
              </a:lnSpc>
            </a:pPr>
            <a:r>
              <a:rPr lang="es-MX" sz="2400" b="1" dirty="0">
                <a:latin typeface="Comic Sans MS" panose="030F0702030302020204" pitchFamily="66" charset="0"/>
              </a:rPr>
              <a:t>3) </a:t>
            </a:r>
            <a:r>
              <a:rPr lang="es-MX" sz="2400" b="1" dirty="0" err="1">
                <a:latin typeface="Comic Sans MS" panose="030F0702030302020204" pitchFamily="66" charset="0"/>
              </a:rPr>
              <a:t>Trip</a:t>
            </a:r>
            <a:r>
              <a:rPr lang="es-MX" sz="2400" dirty="0">
                <a:latin typeface="Comic Sans MS" panose="030F0702030302020204" pitchFamily="66" charset="0"/>
              </a:rPr>
              <a:t> La protección de fase dividida, si se opera, inicia un apagado completo del generador y lo bloquea. La función de bloqueo es necesaria para una inspección más detallada de los daños en los devanados antes de que el generador vuelva a ponerse en servicio. Una falla entre espiras puede provocar un incendio, para lo cual se requiere una operación de diluvio. El diluvio debe funcionar sólo si se activa un dispositivo de detección de incendios como el HAD (dispositivo de activación de calor). También iniciará el cierre de las rejillas para </a:t>
            </a:r>
            <a:r>
              <a:rPr lang="es-MX" sz="2400" dirty="0" err="1">
                <a:latin typeface="Comic Sans MS" panose="030F0702030302020204" pitchFamily="66" charset="0"/>
              </a:rPr>
              <a:t>priVAr</a:t>
            </a:r>
            <a:r>
              <a:rPr lang="es-MX" sz="2400" dirty="0">
                <a:latin typeface="Comic Sans MS" panose="030F0702030302020204" pitchFamily="66" charset="0"/>
              </a:rPr>
              <a:t> de oxígeno a la cámara del generador.</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40450945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C1748FD1-86A8-4374-8BA4-7DF0FA9392F2}"/>
              </a:ext>
            </a:extLst>
          </p:cNvPr>
          <p:cNvSpPr txBox="1"/>
          <p:nvPr/>
        </p:nvSpPr>
        <p:spPr>
          <a:xfrm>
            <a:off x="263836" y="348680"/>
            <a:ext cx="17353928" cy="9694962"/>
          </a:xfrm>
          <a:prstGeom prst="rect">
            <a:avLst/>
          </a:prstGeom>
          <a:noFill/>
        </p:spPr>
        <p:txBody>
          <a:bodyPr wrap="square">
            <a:spAutoFit/>
          </a:bodyPr>
          <a:lstStyle/>
          <a:p>
            <a:pPr algn="just"/>
            <a:r>
              <a:rPr lang="es-MX" sz="2400" b="1" dirty="0">
                <a:latin typeface="Comic Sans MS" panose="030F0702030302020204" pitchFamily="66" charset="0"/>
              </a:rPr>
              <a:t>D. Detección de fallas del estator entre espiras mediante sobretensión desequilibrada (59N)</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Para generadores cuyo devanado del estator no está dividido para la aplicación de un esquema diferencial de corriente de fase dividida, se puede usar un método de detección de tensión del neutro desequilibrado, como se muestra en la Fig. 9. El esquema requiere un relé de tensión monofásico conectado a un " delta de esquina abierta” del lado secundario del VT (transformador de tensión). Sin embargo, los VT del lado primario están conectados en estrella, con el punto de conexión del neutro conectado al del neutro del generador en lugar de a tierra de la estación. La conexión del punto del neutro en estrella al del neutro del generador hará que el relé 59N sea insensible a una falla a tierra del estator. Sin embargo, el relé funcionará ante una falla entre espiras, lo que provocará que la tensión desequilibrado supere y supere el nivel normal de desequilibrio que normalmente existe en el delta de la esquina abierta.</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ctr"/>
            <a:r>
              <a:rPr lang="es-MX" sz="2400" b="1" dirty="0"/>
              <a:t>Fig. 9. Protección contra fallas del devanado del estator entre espiras, método de sobretensión de secuencia cero (59N) [2</a:t>
            </a:r>
            <a:endParaRPr lang="es-MX" sz="2400" b="1" dirty="0">
              <a:latin typeface="Comic Sans MS" panose="030F0702030302020204" pitchFamily="66" charset="0"/>
            </a:endParaRPr>
          </a:p>
          <a:p>
            <a:pPr algn="just"/>
            <a:r>
              <a:rPr lang="es-MX" sz="2400" dirty="0">
                <a:latin typeface="Comic Sans MS" panose="030F0702030302020204" pitchFamily="66" charset="0"/>
              </a:rPr>
              <a:t>La instalación requiere un cable </a:t>
            </a:r>
            <a:r>
              <a:rPr lang="es-MX" sz="2400" dirty="0" err="1">
                <a:latin typeface="Comic Sans MS" panose="030F0702030302020204" pitchFamily="66" charset="0"/>
              </a:rPr>
              <a:t>desdel</a:t>
            </a:r>
            <a:r>
              <a:rPr lang="es-MX" sz="2400" dirty="0">
                <a:latin typeface="Comic Sans MS" panose="030F0702030302020204" pitchFamily="66" charset="0"/>
              </a:rPr>
              <a:t> del neutro del generador al del neutro del VT porque los VT están ubicados en la terminal del generador. Además, el aislamiento del cable debe estar clasificado para la tensión de línea a tierra del sistema. Un inconveniente de este esquema es una tierra sólida del generador si el cable aislado de línea a del neutro que conecta el del neutro del VT al del neutro del generador sufre una falla a tierra. Por este motivo, se recomienda realizar pruebas periódicas del cable. El relé 59N está sintonizado al tensión de frecuencia fundamental (60/50 Hz) porque algunos tensiones del tercer armónico estarán presentes a través de la entrada del VT en triángulo abierto. Tener en cuenta que este esquema es más aceptado fuera de los Estados Unidos</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3F8A6395-DA57-40D7-81D8-F8ED7CA43CC8}"/>
              </a:ext>
            </a:extLst>
          </p:cNvPr>
          <p:cNvPicPr>
            <a:picLocks noChangeAspect="1"/>
          </p:cNvPicPr>
          <p:nvPr/>
        </p:nvPicPr>
        <p:blipFill>
          <a:blip r:embed="rId2"/>
          <a:stretch>
            <a:fillRect/>
          </a:stretch>
        </p:blipFill>
        <p:spPr>
          <a:xfrm>
            <a:off x="5556425" y="4021088"/>
            <a:ext cx="4703588" cy="3024335"/>
          </a:xfrm>
          <a:prstGeom prst="rect">
            <a:avLst/>
          </a:prstGeom>
        </p:spPr>
      </p:pic>
    </p:spTree>
    <p:extLst>
      <p:ext uri="{BB962C8B-B14F-4D97-AF65-F5344CB8AC3E}">
        <p14:creationId xmlns:p14="http://schemas.microsoft.com/office/powerpoint/2010/main" xmlns="" val="6559833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330200" y="381000"/>
            <a:ext cx="17145000" cy="2392963"/>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RESPALDO</a:t>
            </a:r>
            <a:endParaRPr lang="en-US" sz="2400" b="1" spc="-5" dirty="0">
              <a:latin typeface="Comic Sans MS"/>
              <a:cs typeface="Comic Sans MS"/>
            </a:endParaRPr>
          </a:p>
          <a:p>
            <a:pPr marL="12700" algn="just">
              <a:spcBef>
                <a:spcPts val="100"/>
              </a:spcBef>
            </a:pPr>
            <a:r>
              <a:rPr lang="es-MX" sz="2400" spc="-5" dirty="0">
                <a:latin typeface="Comic Sans MS"/>
                <a:cs typeface="Comic Sans MS"/>
              </a:rPr>
              <a:t>El tipo más común de protección de respaldo usado para fallas de fase del estator del generador conectado en forma en unidad es el relé diferencial total.</a:t>
            </a:r>
            <a:r>
              <a:rPr lang="es-MX" sz="2400" dirty="0">
                <a:latin typeface="Comic Sans MS"/>
                <a:cs typeface="Comic Sans MS"/>
              </a:rPr>
              <a:t> </a:t>
            </a:r>
            <a:r>
              <a:rPr lang="es-MX" sz="2400" spc="-5" dirty="0">
                <a:latin typeface="Comic Sans MS"/>
                <a:cs typeface="Comic Sans MS"/>
              </a:rPr>
              <a:t>Para unidades más pequeñas o unidades conectadas directamente a un bus,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emplean</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spc="254" dirty="0">
                <a:latin typeface="Comic Sans MS"/>
                <a:cs typeface="Comic Sans MS"/>
              </a:rPr>
              <a:t> </a:t>
            </a:r>
            <a:r>
              <a:rPr lang="es-MX" sz="2400" spc="-5" dirty="0">
                <a:latin typeface="Comic Sans MS"/>
                <a:cs typeface="Comic Sans MS"/>
              </a:rPr>
              <a:t>y</a:t>
            </a:r>
            <a:r>
              <a:rPr lang="es-MX" sz="2400" spc="260" dirty="0">
                <a:latin typeface="Comic Sans MS"/>
                <a:cs typeface="Comic Sans MS"/>
              </a:rPr>
              <a:t> </a:t>
            </a:r>
            <a:r>
              <a:rPr lang="es-MX" sz="2400" spc="-5" dirty="0">
                <a:latin typeface="Comic Sans MS"/>
                <a:cs typeface="Comic Sans MS"/>
              </a:rPr>
              <a:t>de respaldo del sistema, los cuales son discutidos en otra sección de este tutorial.</a:t>
            </a:r>
            <a:r>
              <a:rPr lang="es-MX" sz="2400" dirty="0">
                <a:latin typeface="Comic Sans MS"/>
                <a:cs typeface="Comic Sans MS"/>
              </a:rPr>
              <a:t> </a:t>
            </a:r>
            <a:r>
              <a:rPr lang="es-MX" sz="2400" spc="-5" dirty="0">
                <a:latin typeface="Comic Sans MS"/>
                <a:cs typeface="Comic Sans MS"/>
              </a:rPr>
              <a:t>También, se emplea algunas veces</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impedancia</a:t>
            </a:r>
            <a:r>
              <a:rPr lang="es-MX" sz="2400" spc="260" dirty="0">
                <a:latin typeface="Comic Sans MS"/>
                <a:cs typeface="Comic Sans MS"/>
              </a:rPr>
              <a:t> </a:t>
            </a:r>
            <a:r>
              <a:rPr lang="es-MX" sz="2400" spc="-5" dirty="0">
                <a:latin typeface="Comic Sans MS"/>
                <a:cs typeface="Comic Sans MS"/>
              </a:rPr>
              <a:t>para</a:t>
            </a:r>
            <a:r>
              <a:rPr lang="es-MX" sz="2400" spc="260" dirty="0">
                <a:latin typeface="Comic Sans MS"/>
                <a:cs typeface="Comic Sans MS"/>
              </a:rPr>
              <a:t> </a:t>
            </a:r>
            <a:r>
              <a:rPr lang="es-MX" sz="2400" spc="-5" dirty="0">
                <a:latin typeface="Comic Sans MS"/>
                <a:cs typeface="Comic Sans MS"/>
              </a:rPr>
              <a:t>proporcionar protección de respaldo para el transformador elevador y el generador.</a:t>
            </a: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15838752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330200" y="381000"/>
            <a:ext cx="9682170" cy="8150949"/>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panose="030F0702030302020204" pitchFamily="66" charset="0"/>
                <a:cs typeface="Comic Sans MS"/>
              </a:rPr>
              <a:t>Diferencial</a:t>
            </a:r>
            <a:r>
              <a:rPr lang="es-MX" sz="2400" b="1" spc="615" dirty="0">
                <a:latin typeface="Comic Sans MS" panose="030F0702030302020204" pitchFamily="66" charset="0"/>
                <a:cs typeface="Comic Sans MS"/>
              </a:rPr>
              <a:t> </a:t>
            </a:r>
            <a:r>
              <a:rPr lang="es-MX" sz="2400" b="1" spc="-5" dirty="0">
                <a:latin typeface="Comic Sans MS" panose="030F0702030302020204" pitchFamily="66" charset="0"/>
                <a:cs typeface="Comic Sans MS"/>
              </a:rPr>
              <a:t>total.	</a:t>
            </a:r>
            <a:r>
              <a:rPr lang="es-MX" sz="2400" dirty="0">
                <a:latin typeface="Comic Sans MS" panose="030F0702030302020204" pitchFamily="66" charset="0"/>
              </a:rPr>
              <a:t> El diferencial general proporciona protección de respaldo tanto para el generador como para el transformador elevador, como se muestra en la Fig. 10. Se aplica un relé diferencial de transformador restringido armónicamente. El transformador auxiliar del generador también puede incluirse en la zona diferencial como se muestra. La alta relación del CT requerida en el lado de baja tensión del transformador auxiliar para equilibrar las corrientes diferenciales del circuito puede requerir el uso de un CT auxiliar. Generalmente es preferible incluir el transformador auxiliar dentro del diferencial general, si es posible. Los CT en el lado de alta del transformador auxiliar que alimentan el circuito diferencial del transformador auxiliar pueden saturarse severamente en caso de fallas del lado de alta debido a la corriente de falla extremadamente alta en ese punto. La saturación podría ser tan grave que el relé diferencial podría dejar de funcionar, lo que provocaría que no se disparara. El diferencial general conectado al lado de baja tensión del transformador auxiliar detectaría la falla y proporcionaría un disparo de respaldo.</a:t>
            </a:r>
          </a:p>
          <a:p>
            <a:pPr marL="12700" algn="just">
              <a:spcBef>
                <a:spcPts val="100"/>
              </a:spcBef>
            </a:pPr>
            <a:r>
              <a:rPr lang="es-MX" sz="2400" dirty="0">
                <a:latin typeface="Comic Sans MS" panose="030F0702030302020204" pitchFamily="66" charset="0"/>
              </a:rPr>
              <a:t>Al aplicar protección diferencial general a un generador compuesto cruzado, es aceptable colocar CT en paralelo en el lado del neutro del generador o conectarlos a devanados separados de un relé diferencial de devanados múltiples.</a:t>
            </a:r>
            <a:endParaRPr sz="2400" dirty="0">
              <a:latin typeface="Comic Sans MS" panose="030F0702030302020204" pitchFamily="66" charset="0"/>
              <a:cs typeface="Comic Sans MS"/>
            </a:endParaRPr>
          </a:p>
        </p:txBody>
      </p:sp>
      <p:pic>
        <p:nvPicPr>
          <p:cNvPr id="3" name="object 5">
            <a:extLst>
              <a:ext uri="{FF2B5EF4-FFF2-40B4-BE49-F238E27FC236}">
                <a16:creationId xmlns:a16="http://schemas.microsoft.com/office/drawing/2014/main" xmlns="" id="{F9EAD759-D3A1-440D-B4A8-C0AC2CB46CA0}"/>
              </a:ext>
            </a:extLst>
          </p:cNvPr>
          <p:cNvPicPr/>
          <p:nvPr/>
        </p:nvPicPr>
        <p:blipFill>
          <a:blip r:embed="rId2" cstate="print"/>
          <a:stretch>
            <a:fillRect/>
          </a:stretch>
        </p:blipFill>
        <p:spPr>
          <a:xfrm>
            <a:off x="10583874" y="600044"/>
            <a:ext cx="6643734" cy="7929618"/>
          </a:xfrm>
          <a:prstGeom prst="rect">
            <a:avLst/>
          </a:prstGeom>
        </p:spPr>
      </p:pic>
      <p:sp>
        <p:nvSpPr>
          <p:cNvPr id="5" name="CuadroTexto 4">
            <a:extLst>
              <a:ext uri="{FF2B5EF4-FFF2-40B4-BE49-F238E27FC236}">
                <a16:creationId xmlns:a16="http://schemas.microsoft.com/office/drawing/2014/main" xmlns="" id="{88FA60ED-9511-4B4D-954A-429002ECF513}"/>
              </a:ext>
            </a:extLst>
          </p:cNvPr>
          <p:cNvSpPr txBox="1"/>
          <p:nvPr/>
        </p:nvSpPr>
        <p:spPr>
          <a:xfrm>
            <a:off x="10226684" y="8529662"/>
            <a:ext cx="7258064" cy="734945"/>
          </a:xfrm>
          <a:prstGeom prst="rect">
            <a:avLst/>
          </a:prstGeom>
          <a:noFill/>
        </p:spPr>
        <p:txBody>
          <a:bodyPr wrap="square">
            <a:spAutoFit/>
          </a:bodyPr>
          <a:lstStyle/>
          <a:p>
            <a:pPr marR="9525" indent="12700" algn="ctr">
              <a:lnSpc>
                <a:spcPct val="116199"/>
              </a:lnSpc>
              <a:spcBef>
                <a:spcPts val="100"/>
              </a:spcBef>
            </a:pPr>
            <a:r>
              <a:rPr lang="es-AR" sz="1800" b="1" spc="-5" dirty="0">
                <a:latin typeface="Comic Sans MS"/>
                <a:cs typeface="Comic Sans MS"/>
              </a:rPr>
              <a:t>Figura</a:t>
            </a:r>
            <a:r>
              <a:rPr lang="es-AR" sz="1800" b="1" spc="140" dirty="0">
                <a:latin typeface="Comic Sans MS"/>
                <a:cs typeface="Comic Sans MS"/>
              </a:rPr>
              <a:t> </a:t>
            </a:r>
            <a:r>
              <a:rPr lang="es-AR" sz="1800" b="1" spc="-5" dirty="0">
                <a:latin typeface="Comic Sans MS"/>
                <a:cs typeface="Comic Sans MS"/>
              </a:rPr>
              <a:t>10.</a:t>
            </a:r>
            <a:r>
              <a:rPr lang="es-AR" sz="1800" b="1" spc="60" dirty="0">
                <a:latin typeface="Comic Sans MS"/>
                <a:cs typeface="Comic Sans MS"/>
              </a:rPr>
              <a:t> </a:t>
            </a:r>
            <a:r>
              <a:rPr lang="es-AR" sz="1800" b="1" spc="-5" dirty="0">
                <a:latin typeface="Comic Sans MS"/>
                <a:cs typeface="Comic Sans MS"/>
              </a:rPr>
              <a:t>Esquema</a:t>
            </a:r>
            <a:r>
              <a:rPr lang="es-AR" sz="1800" b="1" spc="145" dirty="0">
                <a:latin typeface="Comic Sans MS"/>
                <a:cs typeface="Comic Sans MS"/>
              </a:rPr>
              <a:t> </a:t>
            </a:r>
            <a:r>
              <a:rPr lang="es-AR" sz="1800" b="1" spc="-10" dirty="0">
                <a:latin typeface="Comic Sans MS"/>
                <a:cs typeface="Comic Sans MS"/>
              </a:rPr>
              <a:t>diferencial</a:t>
            </a:r>
            <a:r>
              <a:rPr lang="es-AR" sz="1800" b="1" spc="135" dirty="0">
                <a:latin typeface="Comic Sans MS"/>
                <a:cs typeface="Comic Sans MS"/>
              </a:rPr>
              <a:t> </a:t>
            </a:r>
            <a:r>
              <a:rPr lang="es-AR" sz="1800" b="1" spc="-5" dirty="0">
                <a:latin typeface="Comic Sans MS"/>
                <a:cs typeface="Comic Sans MS"/>
              </a:rPr>
              <a:t>total</a:t>
            </a:r>
            <a:r>
              <a:rPr lang="es-AR" sz="1800" b="1" spc="135" dirty="0">
                <a:latin typeface="Comic Sans MS"/>
                <a:cs typeface="Comic Sans MS"/>
              </a:rPr>
              <a:t> </a:t>
            </a:r>
            <a:r>
              <a:rPr lang="es-AR" sz="1800" b="1" spc="-5" dirty="0">
                <a:latin typeface="Comic Sans MS"/>
                <a:cs typeface="Comic Sans MS"/>
              </a:rPr>
              <a:t>para</a:t>
            </a:r>
            <a:r>
              <a:rPr lang="es-AR" sz="1800" b="1" spc="140" dirty="0">
                <a:latin typeface="Comic Sans MS"/>
                <a:cs typeface="Comic Sans MS"/>
              </a:rPr>
              <a:t> </a:t>
            </a:r>
            <a:r>
              <a:rPr lang="es-AR" sz="1800" b="1" spc="-10" dirty="0">
                <a:latin typeface="Comic Sans MS"/>
                <a:cs typeface="Comic Sans MS"/>
              </a:rPr>
              <a:t>respaldo</a:t>
            </a:r>
            <a:r>
              <a:rPr lang="es-AR" sz="1800" b="1" spc="135" dirty="0">
                <a:latin typeface="Comic Sans MS"/>
                <a:cs typeface="Comic Sans MS"/>
              </a:rPr>
              <a:t> </a:t>
            </a:r>
            <a:r>
              <a:rPr lang="es-AR" sz="1800" b="1" spc="-5" dirty="0">
                <a:latin typeface="Comic Sans MS"/>
                <a:cs typeface="Comic Sans MS"/>
              </a:rPr>
              <a:t>de</a:t>
            </a:r>
            <a:r>
              <a:rPr lang="es-AR" sz="1800" b="1" spc="135" dirty="0">
                <a:latin typeface="Comic Sans MS"/>
                <a:cs typeface="Comic Sans MS"/>
              </a:rPr>
              <a:t> </a:t>
            </a:r>
            <a:r>
              <a:rPr lang="es-AR" sz="1800" b="1" spc="-10" dirty="0">
                <a:latin typeface="Comic Sans MS"/>
                <a:cs typeface="Comic Sans MS"/>
              </a:rPr>
              <a:t>falla </a:t>
            </a:r>
            <a:r>
              <a:rPr lang="es-AR" sz="1800" b="1" spc="-5" dirty="0">
                <a:latin typeface="Comic Sans MS"/>
                <a:cs typeface="Comic Sans MS"/>
              </a:rPr>
              <a:t>de fase</a:t>
            </a:r>
            <a:r>
              <a:rPr lang="es-AR" sz="1800" b="1" dirty="0">
                <a:latin typeface="Comic Sans MS"/>
                <a:cs typeface="Comic Sans MS"/>
              </a:rPr>
              <a:t> </a:t>
            </a:r>
            <a:r>
              <a:rPr lang="es-AR" sz="1800" b="1" spc="-5" dirty="0">
                <a:latin typeface="Comic Sans MS"/>
                <a:cs typeface="Comic Sans MS"/>
              </a:rPr>
              <a:t>del</a:t>
            </a:r>
            <a:r>
              <a:rPr lang="es-AR" sz="1800" b="1" dirty="0">
                <a:latin typeface="Comic Sans MS"/>
                <a:cs typeface="Comic Sans MS"/>
              </a:rPr>
              <a:t> </a:t>
            </a:r>
            <a:r>
              <a:rPr lang="es-AR" sz="1800" b="1" spc="-5" dirty="0">
                <a:latin typeface="Comic Sans MS"/>
                <a:cs typeface="Comic Sans MS"/>
              </a:rPr>
              <a:t>generador</a:t>
            </a:r>
            <a:endParaRPr lang="es-AR" sz="1800" b="1" dirty="0">
              <a:latin typeface="Comic Sans MS"/>
              <a:cs typeface="Comic Sans MS"/>
            </a:endParaRPr>
          </a:p>
        </p:txBody>
      </p:sp>
    </p:spTree>
    <p:extLst>
      <p:ext uri="{BB962C8B-B14F-4D97-AF65-F5344CB8AC3E}">
        <p14:creationId xmlns:p14="http://schemas.microsoft.com/office/powerpoint/2010/main" xmlns="" val="15038103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92100" y="457200"/>
            <a:ext cx="17297400" cy="3706143"/>
          </a:xfrm>
          <a:prstGeom prst="rect">
            <a:avLst/>
          </a:prstGeom>
        </p:spPr>
        <p:txBody>
          <a:bodyPr vert="horz" wrap="square" lIns="0" tIns="12700" rIns="0" bIns="0" rtlCol="0">
            <a:spAutoFit/>
          </a:bodyPr>
          <a:lstStyle/>
          <a:p>
            <a:pPr marL="12700" marR="5080" algn="just">
              <a:spcBef>
                <a:spcPts val="100"/>
              </a:spcBef>
            </a:pPr>
            <a:r>
              <a:rPr lang="es-AR" sz="2400" b="1" dirty="0"/>
              <a:t>B</a:t>
            </a:r>
            <a:r>
              <a:rPr lang="es-AR" sz="2400" b="1" dirty="0">
                <a:latin typeface="Comic Sans MS" panose="030F0702030302020204" pitchFamily="66" charset="0"/>
              </a:rPr>
              <a:t>. Protección de impedancia</a:t>
            </a:r>
            <a:r>
              <a:rPr sz="2400" b="1" spc="-5" dirty="0">
                <a:latin typeface="Comic Sans MS" panose="030F0702030302020204" pitchFamily="66" charset="0"/>
                <a:cs typeface="Comic Sans MS"/>
              </a:rPr>
              <a:t>.</a:t>
            </a:r>
            <a:r>
              <a:rPr sz="2400" b="1" dirty="0">
                <a:latin typeface="Comic Sans MS" panose="030F0702030302020204" pitchFamily="66" charset="0"/>
                <a:cs typeface="Comic Sans MS"/>
              </a:rPr>
              <a:t> </a:t>
            </a:r>
            <a:r>
              <a:rPr lang="es-MX" sz="2400" dirty="0">
                <a:latin typeface="Comic Sans MS" panose="030F0702030302020204" pitchFamily="66" charset="0"/>
              </a:rPr>
              <a:t>La protección de impedancia puede proporcionar protección de respaldo para fallas entre fases y trifásicas en el estator o barra de fase aislada fuera de la zona diferencial del generador. La protección de impedancia es preferible a la protección de </a:t>
            </a:r>
            <a:r>
              <a:rPr lang="es-MX" sz="2400" dirty="0" err="1">
                <a:latin typeface="Comic Sans MS" panose="030F0702030302020204" pitchFamily="66" charset="0"/>
              </a:rPr>
              <a:t>sobrecorriente</a:t>
            </a:r>
            <a:r>
              <a:rPr lang="es-MX" sz="2400" dirty="0">
                <a:latin typeface="Comic Sans MS" panose="030F0702030302020204" pitchFamily="66" charset="0"/>
              </a:rPr>
              <a:t> porque la corriente de falla sostenida puede ser menor que el valor de carga. El elemento puede tener una característica de impedancia centrada en el origen o tener una característica </a:t>
            </a:r>
            <a:r>
              <a:rPr lang="es-MX" sz="2400" dirty="0" err="1">
                <a:latin typeface="Comic Sans MS" panose="030F0702030302020204" pitchFamily="66" charset="0"/>
              </a:rPr>
              <a:t>mho</a:t>
            </a:r>
            <a:r>
              <a:rPr lang="es-MX" sz="2400" dirty="0">
                <a:latin typeface="Comic Sans MS" panose="030F0702030302020204" pitchFamily="66" charset="0"/>
              </a:rPr>
              <a:t> desplazada. Puede conectarse a los CT del neutro del generador, en cuyo caso el alcance debe ajustarse para cubrir una parte (50 %) de la impedancia del transformador GSU con poco o ningún retardo de tiempo intencional. Alternativamente, el elemento puede conectarse a un CT en los terminales del generador o en el lado de alta tensión del transformador GSU mirando hacia el generador. Si se conecta en el lado de alta tensión de un transformador GSU, también proporciona protección contra fallas en el transformador GSU. En este caso, el elemento no funcionará si el generador está fuera de línea</a:t>
            </a:r>
            <a:endParaRPr sz="2400" dirty="0">
              <a:latin typeface="Comic Sans MS" panose="030F0702030302020204" pitchFamily="66" charset="0"/>
              <a:cs typeface="Comic Sans MS"/>
            </a:endParaRPr>
          </a:p>
        </p:txBody>
      </p:sp>
      <p:sp>
        <p:nvSpPr>
          <p:cNvPr id="11" name="object 11"/>
          <p:cNvSpPr txBox="1"/>
          <p:nvPr/>
        </p:nvSpPr>
        <p:spPr>
          <a:xfrm>
            <a:off x="323474" y="4525144"/>
            <a:ext cx="17297400" cy="1502976"/>
          </a:xfrm>
          <a:prstGeom prst="rect">
            <a:avLst/>
          </a:prstGeom>
        </p:spPr>
        <p:txBody>
          <a:bodyPr vert="horz" wrap="square" lIns="0" tIns="12700" rIns="0" bIns="0" rtlCol="0">
            <a:spAutoFit/>
          </a:bodyPr>
          <a:lstStyle/>
          <a:p>
            <a:pPr marL="12700" algn="just">
              <a:spcBef>
                <a:spcPts val="100"/>
              </a:spcBef>
            </a:pPr>
            <a:r>
              <a:rPr sz="2400" b="1" spc="-5" dirty="0" err="1">
                <a:latin typeface="Comic Sans MS"/>
                <a:cs typeface="Comic Sans MS"/>
              </a:rPr>
              <a:t>Referencias</a:t>
            </a:r>
            <a:r>
              <a:rPr sz="2400" b="1" spc="-5" dirty="0">
                <a:latin typeface="Comic Sans MS"/>
                <a:cs typeface="Comic Sans MS"/>
              </a:rPr>
              <a:t>.</a:t>
            </a:r>
            <a:endParaRPr lang="en-US" sz="2400" b="1" spc="-5" dirty="0">
              <a:latin typeface="Comic Sans MS"/>
              <a:cs typeface="Comic Sans MS"/>
            </a:endParaRPr>
          </a:p>
          <a:p>
            <a:pPr marL="12700" algn="just">
              <a:spcBef>
                <a:spcPts val="100"/>
              </a:spcBef>
            </a:pPr>
            <a:endParaRPr sz="2400" dirty="0">
              <a:latin typeface="Comic Sans MS"/>
              <a:cs typeface="Comic Sans MS"/>
            </a:endParaRPr>
          </a:p>
          <a:p>
            <a:pPr algn="just">
              <a:spcBef>
                <a:spcPts val="10"/>
              </a:spcBef>
            </a:pPr>
            <a:r>
              <a:rPr lang="en-US" sz="2400" dirty="0"/>
              <a:t>[1] IEEE Guide for the Application of Current Transformers Used for Protective Relaying Purposes, IEEE Standard C37.110-2007. </a:t>
            </a:r>
          </a:p>
          <a:p>
            <a:pPr algn="just">
              <a:spcBef>
                <a:spcPts val="10"/>
              </a:spcBef>
            </a:pPr>
            <a:r>
              <a:rPr lang="en-US" sz="2400" dirty="0"/>
              <a:t>[2] IEEE Guide for AC Generator Protection, IEEE Standard C37.102- 2006.</a:t>
            </a:r>
            <a:endParaRPr sz="2400" dirty="0">
              <a:latin typeface="Comic Sans MS"/>
              <a:cs typeface="Comic Sans M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11400" y="347153"/>
            <a:ext cx="14401799"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4</a:t>
            </a:r>
            <a:endParaRPr sz="3200" b="1" dirty="0">
              <a:latin typeface="Comic Sans MS"/>
              <a:cs typeface="Comic Sans MS"/>
            </a:endParaRPr>
          </a:p>
          <a:p>
            <a:pPr algn="ctr">
              <a:spcBef>
                <a:spcPts val="5"/>
              </a:spcBef>
            </a:pPr>
            <a:r>
              <a:rPr sz="3200" b="1" spc="-5" dirty="0">
                <a:latin typeface="Comic Sans MS"/>
                <a:cs typeface="Comic Sans MS"/>
              </a:rPr>
              <a:t>PROTECCIÓN</a:t>
            </a:r>
            <a:r>
              <a:rPr sz="3200" b="1" spc="10" dirty="0">
                <a:latin typeface="Comic Sans MS"/>
                <a:cs typeface="Comic Sans MS"/>
              </a:rPr>
              <a:t> </a:t>
            </a:r>
            <a:r>
              <a:rPr sz="3200" b="1" spc="-5" dirty="0">
                <a:latin typeface="Comic Sans MS"/>
                <a:cs typeface="Comic Sans MS"/>
              </a:rPr>
              <a:t>DE</a:t>
            </a:r>
            <a:r>
              <a:rPr sz="3200" b="1" spc="10" dirty="0">
                <a:latin typeface="Comic Sans MS"/>
                <a:cs typeface="Comic Sans MS"/>
              </a:rPr>
              <a:t> </a:t>
            </a:r>
            <a:r>
              <a:rPr sz="3200" b="1" spc="-5" dirty="0">
                <a:latin typeface="Comic Sans MS"/>
                <a:cs typeface="Comic Sans MS"/>
              </a:rPr>
              <a:t>FALLA</a:t>
            </a:r>
            <a:r>
              <a:rPr sz="3200" b="1" spc="10" dirty="0">
                <a:latin typeface="Comic Sans MS"/>
                <a:cs typeface="Comic Sans MS"/>
              </a:rPr>
              <a:t> </a:t>
            </a:r>
            <a:r>
              <a:rPr sz="3200" b="1" spc="-5">
                <a:latin typeface="Comic Sans MS"/>
                <a:cs typeface="Comic Sans MS"/>
              </a:rPr>
              <a:t>A</a:t>
            </a:r>
            <a:r>
              <a:rPr sz="3200" b="1" spc="5">
                <a:latin typeface="Comic Sans MS"/>
                <a:cs typeface="Comic Sans MS"/>
              </a:rPr>
              <a:t> </a:t>
            </a:r>
            <a:r>
              <a:rPr lang="es-AR" sz="3200" b="1" spc="-5">
                <a:latin typeface="Comic Sans MS"/>
                <a:cs typeface="Comic Sans MS"/>
              </a:rPr>
              <a:t>TIERRA</a:t>
            </a:r>
            <a:r>
              <a:rPr sz="3200" b="1" spc="10">
                <a:latin typeface="Comic Sans MS"/>
                <a:cs typeface="Comic Sans MS"/>
              </a:rPr>
              <a:t> </a:t>
            </a:r>
            <a:r>
              <a:rPr sz="3200" b="1" spc="-5" dirty="0">
                <a:latin typeface="Comic Sans MS"/>
                <a:cs typeface="Comic Sans MS"/>
              </a:rPr>
              <a:t>EN</a:t>
            </a:r>
            <a:r>
              <a:rPr sz="3200" b="1" spc="15" dirty="0">
                <a:latin typeface="Comic Sans MS"/>
                <a:cs typeface="Comic Sans MS"/>
              </a:rPr>
              <a:t> </a:t>
            </a:r>
            <a:r>
              <a:rPr sz="3200" b="1" spc="-5" dirty="0">
                <a:latin typeface="Comic Sans MS"/>
                <a:cs typeface="Comic Sans MS"/>
              </a:rPr>
              <a:t>EL</a:t>
            </a:r>
            <a:r>
              <a:rPr sz="3200" b="1" spc="10" dirty="0">
                <a:latin typeface="Comic Sans MS"/>
                <a:cs typeface="Comic Sans MS"/>
              </a:rPr>
              <a:t> </a:t>
            </a:r>
            <a:r>
              <a:rPr sz="3200" b="1" spc="-5" dirty="0">
                <a:latin typeface="Comic Sans MS"/>
                <a:cs typeface="Comic Sans MS"/>
              </a:rPr>
              <a:t>DEVANADO</a:t>
            </a:r>
            <a:r>
              <a:rPr sz="3200" b="1" spc="10" dirty="0">
                <a:latin typeface="Comic Sans MS"/>
                <a:cs typeface="Comic Sans MS"/>
              </a:rPr>
              <a:t> </a:t>
            </a:r>
            <a:r>
              <a:rPr sz="3200" b="1" spc="-5" dirty="0">
                <a:latin typeface="Comic Sans MS"/>
                <a:cs typeface="Comic Sans MS"/>
              </a:rPr>
              <a:t>DEL</a:t>
            </a:r>
            <a:r>
              <a:rPr sz="3200" b="1" spc="10" dirty="0">
                <a:latin typeface="Comic Sans MS"/>
                <a:cs typeface="Comic Sans MS"/>
              </a:rPr>
              <a:t> </a:t>
            </a:r>
            <a:r>
              <a:rPr sz="3200" b="1" spc="-5" dirty="0">
                <a:latin typeface="Comic Sans MS"/>
                <a:cs typeface="Comic Sans MS"/>
              </a:rPr>
              <a:t>ESTATOR</a:t>
            </a:r>
            <a:endParaRPr sz="3200" b="1" dirty="0">
              <a:latin typeface="Comic Sans MS"/>
              <a:cs typeface="Comic Sans MS"/>
            </a:endParaRPr>
          </a:p>
        </p:txBody>
      </p:sp>
      <p:sp>
        <p:nvSpPr>
          <p:cNvPr id="3" name="object 3"/>
          <p:cNvSpPr txBox="1"/>
          <p:nvPr/>
        </p:nvSpPr>
        <p:spPr>
          <a:xfrm>
            <a:off x="330200" y="2274443"/>
            <a:ext cx="17221200" cy="2254463"/>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panose="030F0702030302020204" pitchFamily="66" charset="0"/>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Esta parte trata sobre la puesta a tierra del neutro del estator del generador y los esquemas de protección utilizados para detectar fallas a tierra del estator. Se describen dos tipos de métodos de conexión a tierra, de alta y baja impedancia. Estos métodos representan las principales prácticas utilizadas en la industria para poner a tierra los devanados del estator del generador. Además</a:t>
            </a:r>
            <a:endParaRPr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41484080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381000"/>
            <a:ext cx="17297400" cy="8533105"/>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dirty="0">
                <a:latin typeface="Comic Sans MS" panose="030F0702030302020204" pitchFamily="66" charset="0"/>
              </a:rPr>
              <a:t>El método de conexión a tierra del estator utilizado en la instalación de un generador determina el rendimiento del generador durante condiciones de falla a tierra. Si el generador está sólidamente conectado a tierra, entregará una corriente de muy alta magnitud ante una falla de línea única a tierra (SLG) en sus terminales, acompañada por una reducción del 58 % en las tensiones entre fases que involucran la fase con falla y un modesto cambio de tensión del neutro. Si el generador no está conectado a tierra, entregará una magnitud insignificante de corriente a una falla SLG atornillada en sus terminales, sin ninguna reducción en las tensiones de los terminales entre fases y con un cambio total de tensión en el del neutro. Estas condiciones representan los extremos en la puesta a tierra del generador, siendo predecible que la práctica normal se encuentre en el medio. En la práctica, los generadores rara vez funcionan con una conexión a tierra sólida o sin conexión a tierra, con la posible excepción de los sistemas de baja tensión. Una corriente de falla de alta magnitud está disponible cuando un generador está sólidamente conectado a tierra. Esto no es aceptable porque el daño al equipo será severo. Además, desconectar el generador disparando el interruptor del generador, el interruptor de excitación (de campo) y la máquina de impulso no hace que la corriente de falla llegue inmediatamente a cero. El flujo atrapado en el campo hará que la corriente de falla decaiga lentamente durante varios s después de que se dispare el generador, lo que puede causar daños sustanciales. En el otro extremo, operar un generador sin conexión a tierra proporciona una corriente de falla insignificante, pero las tensiones de línea a tierra en las fases sin falla pueden aumentar considerablemente durante las fallas a tierra, lo que podría causar la falla del aislamiento del equipo de generación. Como resultado, los devanados del estator en los principales generadores están conectados a tierra de una manera que reducirá la corriente de falla y los sobretensiones y aún así proporcionará un medio para detectar la condición de falla a tierra lo suficientemente rápido como para evitar que se queme el núcleo de hierro. En la industria se utilizan ampliamente dos tipos de puesta a tierra. Se clasifican en puesta a tierra de alta y baja impedancia. También se utiliza como solución alternativa un método emergente conocido como puesta a tierra híbrida</a:t>
            </a:r>
            <a:endParaRPr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17933875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254000" y="314292"/>
            <a:ext cx="10774218" cy="8202245"/>
          </a:xfrm>
          <a:prstGeom prst="rect">
            <a:avLst/>
          </a:prstGeom>
        </p:spPr>
        <p:txBody>
          <a:bodyPr vert="horz" wrap="square" lIns="0" tIns="12700" rIns="0" bIns="0" rtlCol="0">
            <a:spAutoFit/>
          </a:bodyPr>
          <a:lstStyle/>
          <a:p>
            <a:pPr marL="12700" marR="5080" algn="just">
              <a:spcBef>
                <a:spcPts val="100"/>
              </a:spcBef>
              <a:tabLst>
                <a:tab pos="605155" algn="l"/>
                <a:tab pos="821055" algn="l"/>
                <a:tab pos="1397635" algn="l"/>
                <a:tab pos="1747520" algn="l"/>
                <a:tab pos="2439035" algn="l"/>
                <a:tab pos="2725420" algn="l"/>
              </a:tabLst>
            </a:pPr>
            <a:r>
              <a:rPr sz="2400" b="1" spc="-5" dirty="0">
                <a:latin typeface="Comic Sans MS"/>
                <a:cs typeface="Comic Sans MS"/>
              </a:rPr>
              <a:t>PUESTA	A</a:t>
            </a:r>
            <a:r>
              <a:rPr sz="2400" b="1" spc="-5">
                <a:latin typeface="Comic Sans MS"/>
                <a:cs typeface="Comic Sans MS"/>
              </a:rPr>
              <a:t>	</a:t>
            </a:r>
            <a:r>
              <a:rPr lang="es-AR" sz="2400" b="1" spc="-5">
                <a:latin typeface="Comic Sans MS"/>
                <a:cs typeface="Comic Sans MS"/>
              </a:rPr>
              <a:t>TIERRA</a:t>
            </a:r>
            <a:r>
              <a:rPr sz="2400" b="1" spc="-5" dirty="0">
                <a:latin typeface="Comic Sans MS"/>
                <a:cs typeface="Comic Sans MS"/>
              </a:rPr>
              <a:t>	DEL	ESTATOR	DE	</a:t>
            </a:r>
            <a:r>
              <a:rPr sz="2400" b="1" spc="-15" dirty="0">
                <a:latin typeface="Comic Sans MS"/>
                <a:cs typeface="Comic Sans MS"/>
              </a:rPr>
              <a:t>B</a:t>
            </a:r>
            <a:r>
              <a:rPr sz="2400" b="1" spc="-5" dirty="0">
                <a:latin typeface="Comic Sans MS"/>
                <a:cs typeface="Comic Sans MS"/>
              </a:rPr>
              <a:t>AJA</a:t>
            </a:r>
            <a:r>
              <a:rPr lang="es-AR" sz="2400" b="1" spc="-5" dirty="0">
                <a:latin typeface="Comic Sans MS"/>
                <a:cs typeface="Comic Sans MS"/>
              </a:rPr>
              <a:t> </a:t>
            </a:r>
            <a:r>
              <a:rPr sz="2400" b="1" spc="-5" dirty="0">
                <a:latin typeface="Comic Sans MS"/>
                <a:cs typeface="Comic Sans MS"/>
              </a:rPr>
              <a:t>IMPEDANCIA.</a:t>
            </a:r>
            <a:endParaRPr lang="en-US" sz="2400" b="1"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AR" sz="2400" b="1"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n-US" sz="2400" b="1" spc="-5" dirty="0">
              <a:latin typeface="Comic Sans MS" panose="030F0702030302020204" pitchFamily="66" charset="0"/>
              <a:cs typeface="Comic Sans MS"/>
            </a:endParaRPr>
          </a:p>
          <a:p>
            <a:pPr marL="12700" marR="5080" algn="just">
              <a:spcBef>
                <a:spcPts val="100"/>
              </a:spcBef>
              <a:tabLst>
                <a:tab pos="605155" algn="l"/>
                <a:tab pos="821055" algn="l"/>
                <a:tab pos="1397635" algn="l"/>
                <a:tab pos="1747520" algn="l"/>
                <a:tab pos="2439035" algn="l"/>
                <a:tab pos="2725420" algn="l"/>
              </a:tabLst>
            </a:pPr>
            <a:r>
              <a:rPr lang="es-MX" sz="2400" dirty="0">
                <a:latin typeface="Comic Sans MS" panose="030F0702030302020204" pitchFamily="66" charset="0"/>
              </a:rPr>
              <a:t>El método de puesta a tierra del estator de baja impedancia se ilustra en las Figuras 1, 2 y 3</a:t>
            </a:r>
          </a:p>
          <a:p>
            <a:pPr marL="12700" marR="5080" algn="just">
              <a:spcBef>
                <a:spcPts val="100"/>
              </a:spcBef>
              <a:tabLst>
                <a:tab pos="605155" algn="l"/>
                <a:tab pos="821055" algn="l"/>
                <a:tab pos="1397635" algn="l"/>
                <a:tab pos="1747520" algn="l"/>
                <a:tab pos="2439035" algn="l"/>
                <a:tab pos="2725420" algn="l"/>
              </a:tabLst>
            </a:pPr>
            <a:r>
              <a:rPr lang="es-MX" sz="2400" spc="-5" dirty="0">
                <a:latin typeface="Comic Sans MS" panose="030F0702030302020204" pitchFamily="66" charset="0"/>
                <a:cs typeface="Comic Sans MS"/>
              </a:rPr>
              <a:t>El resistor o reactor de puesta a tierra es seleccionado para limitar la contribución del generador para una falla SLG</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rango</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corrientes</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generalmente</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entre</a:t>
            </a:r>
            <a:r>
              <a:rPr lang="es-MX" sz="2400" spc="30" dirty="0">
                <a:latin typeface="Comic Sans MS" panose="030F0702030302020204" pitchFamily="66" charset="0"/>
                <a:cs typeface="Comic Sans MS"/>
              </a:rPr>
              <a:t> </a:t>
            </a:r>
            <a:r>
              <a:rPr lang="es-MX" sz="2400" spc="-5" dirty="0">
                <a:latin typeface="Comic Sans MS" panose="030F0702030302020204" pitchFamily="66" charset="0"/>
                <a:cs typeface="Comic Sans MS"/>
              </a:rPr>
              <a:t>200</a:t>
            </a:r>
            <a:r>
              <a:rPr lang="es-MX" sz="2400" spc="30" dirty="0">
                <a:latin typeface="Comic Sans MS" panose="030F0702030302020204" pitchFamily="66" charset="0"/>
                <a:cs typeface="Comic Sans MS"/>
              </a:rPr>
              <a:t> </a:t>
            </a:r>
            <a:r>
              <a:rPr lang="es-MX" sz="2400" spc="-5" dirty="0">
                <a:latin typeface="Comic Sans MS" panose="030F0702030302020204" pitchFamily="66" charset="0"/>
                <a:cs typeface="Comic Sans MS"/>
              </a:rPr>
              <a:t>A 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150%</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carga</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nominal.</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Con</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este amplio rango de corriente de falla disponible, los relés diferenciales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pueden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proporcionar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alguna protección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altos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niveles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 corrientes de 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 embargo, el relé diferencial no proporcionará protección de falla a tierra para todo el devanado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práctica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común proporcionar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alguna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complementaria.</a:t>
            </a:r>
            <a:r>
              <a:rPr lang="es-MX" sz="2400" spc="260" dirty="0">
                <a:latin typeface="Comic Sans MS" panose="030F0702030302020204" pitchFamily="66" charset="0"/>
                <a:cs typeface="Comic Sans MS"/>
              </a:rPr>
              <a:t> </a:t>
            </a:r>
          </a:p>
          <a:p>
            <a:pPr marL="12700" marR="5080" algn="just">
              <a:spcBef>
                <a:spcPts val="100"/>
              </a:spcBef>
              <a:tabLst>
                <a:tab pos="605155" algn="l"/>
                <a:tab pos="821055" algn="l"/>
                <a:tab pos="1397635" algn="l"/>
                <a:tab pos="1747520" algn="l"/>
                <a:tab pos="2439035" algn="l"/>
                <a:tab pos="2725420" algn="l"/>
              </a:tabLst>
            </a:pPr>
            <a:r>
              <a:rPr lang="es-MX" sz="2400" dirty="0">
                <a:latin typeface="Comic Sans MS" panose="030F0702030302020204" pitchFamily="66" charset="0"/>
              </a:rPr>
              <a:t>La resistencia o reactor de puesta a tierra se selecciona para limitar la contribución del generador a una falla SLG a un rango de corrientes generalmente entre 200 amperios y 150 % de la corriente de carga nominal. Con esta amplia gama de corriente de falla disponible, el relé diferencial de fase puede proporcionar cierta protección contra falla a tierra para niveles más altos de corrientes de falla a tierra. Sin embargo, el relé diferencial no proporcionará protección contra falla a tierra para todo el devanado del estator. Generalmente se proporciona protección suplementaria.</a:t>
            </a:r>
            <a:endParaRPr sz="2400" dirty="0">
              <a:latin typeface="Comic Sans MS" panose="030F0702030302020204" pitchFamily="66" charset="0"/>
              <a:cs typeface="Comic Sans MS"/>
            </a:endParaRPr>
          </a:p>
        </p:txBody>
      </p:sp>
      <p:sp>
        <p:nvSpPr>
          <p:cNvPr id="15" name="CuadroTexto 14">
            <a:extLst>
              <a:ext uri="{FF2B5EF4-FFF2-40B4-BE49-F238E27FC236}">
                <a16:creationId xmlns:a16="http://schemas.microsoft.com/office/drawing/2014/main" xmlns="" id="{562C7357-CC82-4A6C-A362-26FA9C494BA2}"/>
              </a:ext>
            </a:extLst>
          </p:cNvPr>
          <p:cNvSpPr txBox="1"/>
          <p:nvPr/>
        </p:nvSpPr>
        <p:spPr>
          <a:xfrm>
            <a:off x="10885016" y="8813066"/>
            <a:ext cx="6808466" cy="707886"/>
          </a:xfrm>
          <a:prstGeom prst="rect">
            <a:avLst/>
          </a:prstGeom>
          <a:noFill/>
        </p:spPr>
        <p:txBody>
          <a:bodyPr wrap="square">
            <a:spAutoFit/>
          </a:bodyPr>
          <a:lstStyle/>
          <a:p>
            <a:pPr algn="ctr"/>
            <a:r>
              <a:rPr lang="es-MX" sz="2000" b="1" dirty="0">
                <a:latin typeface="Comic Sans MS" panose="030F0702030302020204" pitchFamily="66" charset="0"/>
              </a:rPr>
              <a:t>Figura 1. Generadores conectados a un bus común que comparten un transformador de unidad</a:t>
            </a:r>
            <a:endParaRPr lang="es-AR" sz="2000" b="1" dirty="0">
              <a:latin typeface="Comic Sans MS" panose="030F0702030302020204" pitchFamily="66" charset="0"/>
            </a:endParaRPr>
          </a:p>
        </p:txBody>
      </p:sp>
      <p:pic>
        <p:nvPicPr>
          <p:cNvPr id="5" name="Imagen 4">
            <a:extLst>
              <a:ext uri="{FF2B5EF4-FFF2-40B4-BE49-F238E27FC236}">
                <a16:creationId xmlns:a16="http://schemas.microsoft.com/office/drawing/2014/main" xmlns="" id="{2A61E70C-F78B-432B-A78B-9713960E1819}"/>
              </a:ext>
            </a:extLst>
          </p:cNvPr>
          <p:cNvPicPr>
            <a:picLocks noChangeAspect="1"/>
          </p:cNvPicPr>
          <p:nvPr/>
        </p:nvPicPr>
        <p:blipFill>
          <a:blip r:embed="rId2"/>
          <a:stretch>
            <a:fillRect/>
          </a:stretch>
        </p:blipFill>
        <p:spPr>
          <a:xfrm>
            <a:off x="11317064" y="1284784"/>
            <a:ext cx="5944370" cy="7135572"/>
          </a:xfrm>
          <a:prstGeom prst="rect">
            <a:avLst/>
          </a:prstGeom>
        </p:spPr>
      </p:pic>
      <p:sp>
        <p:nvSpPr>
          <p:cNvPr id="6" name="Rectángulo 5">
            <a:extLst>
              <a:ext uri="{FF2B5EF4-FFF2-40B4-BE49-F238E27FC236}">
                <a16:creationId xmlns:a16="http://schemas.microsoft.com/office/drawing/2014/main" xmlns="" id="{28F89749-4D52-437F-B037-8F512B207E06}"/>
              </a:ext>
            </a:extLst>
          </p:cNvPr>
          <p:cNvSpPr/>
          <p:nvPr/>
        </p:nvSpPr>
        <p:spPr>
          <a:xfrm>
            <a:off x="15421520" y="6901408"/>
            <a:ext cx="1839914" cy="1323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solidFill>
                <a:schemeClr val="bg1"/>
              </a:solidFill>
            </a:endParaRPr>
          </a:p>
        </p:txBody>
      </p:sp>
      <p:pic>
        <p:nvPicPr>
          <p:cNvPr id="21" name="object 11">
            <a:extLst>
              <a:ext uri="{FF2B5EF4-FFF2-40B4-BE49-F238E27FC236}">
                <a16:creationId xmlns:a16="http://schemas.microsoft.com/office/drawing/2014/main" xmlns="" id="{FBEC0045-A204-4BE2-A3AF-05B990AF5753}"/>
              </a:ext>
            </a:extLst>
          </p:cNvPr>
          <p:cNvPicPr/>
          <p:nvPr/>
        </p:nvPicPr>
        <p:blipFill rotWithShape="1">
          <a:blip r:embed="rId3" cstate="print"/>
          <a:srcRect l="45135" t="84489" b="-3759"/>
          <a:stretch/>
        </p:blipFill>
        <p:spPr>
          <a:xfrm>
            <a:off x="15421520" y="6852461"/>
            <a:ext cx="3096345" cy="1323438"/>
          </a:xfrm>
          <a:prstGeom prst="rect">
            <a:avLst/>
          </a:prstGeom>
        </p:spPr>
      </p:pic>
      <p:sp>
        <p:nvSpPr>
          <p:cNvPr id="8" name="Rectángulo 7">
            <a:extLst>
              <a:ext uri="{FF2B5EF4-FFF2-40B4-BE49-F238E27FC236}">
                <a16:creationId xmlns:a16="http://schemas.microsoft.com/office/drawing/2014/main" xmlns="" id="{4162B4C1-AF9C-4ABD-B54C-C13C66A2CE7A}"/>
              </a:ext>
            </a:extLst>
          </p:cNvPr>
          <p:cNvSpPr/>
          <p:nvPr/>
        </p:nvSpPr>
        <p:spPr>
          <a:xfrm>
            <a:off x="15061480" y="2796952"/>
            <a:ext cx="2487986"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2" name="object 11">
            <a:extLst>
              <a:ext uri="{FF2B5EF4-FFF2-40B4-BE49-F238E27FC236}">
                <a16:creationId xmlns:a16="http://schemas.microsoft.com/office/drawing/2014/main" xmlns="" id="{C0C9C963-2FD7-42F2-A708-0F1E0E0F5A82}"/>
              </a:ext>
            </a:extLst>
          </p:cNvPr>
          <p:cNvPicPr/>
          <p:nvPr/>
        </p:nvPicPr>
        <p:blipFill rotWithShape="1">
          <a:blip r:embed="rId3" cstate="print"/>
          <a:srcRect l="64035" t="58373" r="-4292" b="14946"/>
          <a:stretch/>
        </p:blipFill>
        <p:spPr>
          <a:xfrm>
            <a:off x="15133489" y="2973676"/>
            <a:ext cx="2271961" cy="1296106"/>
          </a:xfrm>
          <a:prstGeom prst="rect">
            <a:avLst/>
          </a:prstGeom>
        </p:spPr>
      </p:pic>
    </p:spTree>
    <p:extLst>
      <p:ext uri="{BB962C8B-B14F-4D97-AF65-F5344CB8AC3E}">
        <p14:creationId xmlns:p14="http://schemas.microsoft.com/office/powerpoint/2010/main" xmlns="" val="22350634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xmlns="" id="{87D9BD6B-E45C-47AB-92C0-1BDC7CC81BF3}"/>
              </a:ext>
            </a:extLst>
          </p:cNvPr>
          <p:cNvSpPr txBox="1"/>
          <p:nvPr/>
        </p:nvSpPr>
        <p:spPr>
          <a:xfrm>
            <a:off x="10589459" y="9143012"/>
            <a:ext cx="4929222" cy="707886"/>
          </a:xfrm>
          <a:prstGeom prst="rect">
            <a:avLst/>
          </a:prstGeom>
          <a:noFill/>
        </p:spPr>
        <p:txBody>
          <a:bodyPr wrap="square">
            <a:spAutoFit/>
          </a:bodyPr>
          <a:lstStyle/>
          <a:p>
            <a:pPr algn="ctr"/>
            <a:r>
              <a:rPr lang="es-AR" sz="2000" b="1" dirty="0">
                <a:latin typeface="Comic Sans MS" panose="030F0702030302020204" pitchFamily="66" charset="0"/>
              </a:rPr>
              <a:t>Figura 2. Generadores que comparten un transformado</a:t>
            </a:r>
          </a:p>
        </p:txBody>
      </p:sp>
      <p:pic>
        <p:nvPicPr>
          <p:cNvPr id="10" name="object 2">
            <a:extLst>
              <a:ext uri="{FF2B5EF4-FFF2-40B4-BE49-F238E27FC236}">
                <a16:creationId xmlns:a16="http://schemas.microsoft.com/office/drawing/2014/main" xmlns="" id="{27627638-C9CC-4B89-B80C-1EB9A45A7A95}"/>
              </a:ext>
            </a:extLst>
          </p:cNvPr>
          <p:cNvPicPr/>
          <p:nvPr/>
        </p:nvPicPr>
        <p:blipFill rotWithShape="1">
          <a:blip r:embed="rId2" cstate="print"/>
          <a:srcRect r="25986" b="94333"/>
          <a:stretch/>
        </p:blipFill>
        <p:spPr>
          <a:xfrm>
            <a:off x="10308951" y="787607"/>
            <a:ext cx="4622232" cy="430762"/>
          </a:xfrm>
          <a:prstGeom prst="rect">
            <a:avLst/>
          </a:prstGeom>
        </p:spPr>
      </p:pic>
      <p:sp>
        <p:nvSpPr>
          <p:cNvPr id="14" name="object 9">
            <a:extLst>
              <a:ext uri="{FF2B5EF4-FFF2-40B4-BE49-F238E27FC236}">
                <a16:creationId xmlns:a16="http://schemas.microsoft.com/office/drawing/2014/main" xmlns="" id="{481B7135-E223-44C0-BD12-76ECB7188D49}"/>
              </a:ext>
            </a:extLst>
          </p:cNvPr>
          <p:cNvSpPr txBox="1"/>
          <p:nvPr/>
        </p:nvSpPr>
        <p:spPr>
          <a:xfrm>
            <a:off x="253999" y="314292"/>
            <a:ext cx="10886371" cy="7832914"/>
          </a:xfrm>
          <a:prstGeom prst="rect">
            <a:avLst/>
          </a:prstGeom>
        </p:spPr>
        <p:txBody>
          <a:bodyPr vert="horz" wrap="square" lIns="0" tIns="12700" rIns="0" bIns="0" rtlCol="0">
            <a:spAutoFit/>
          </a:bodyPr>
          <a:lstStyle/>
          <a:p>
            <a:pPr marL="12700" marR="5080" algn="just">
              <a:spcBef>
                <a:spcPts val="100"/>
              </a:spcBef>
              <a:tabLst>
                <a:tab pos="605155" algn="l"/>
                <a:tab pos="821055" algn="l"/>
                <a:tab pos="1397635" algn="l"/>
                <a:tab pos="1747520" algn="l"/>
                <a:tab pos="2439035" algn="l"/>
                <a:tab pos="2725420" algn="l"/>
              </a:tabLst>
            </a:pPr>
            <a:r>
              <a:rPr sz="2400" b="1" spc="-5" dirty="0">
                <a:latin typeface="Comic Sans MS"/>
                <a:cs typeface="Comic Sans MS"/>
              </a:rPr>
              <a:t>PUESTA	A</a:t>
            </a:r>
            <a:r>
              <a:rPr sz="2400" b="1" spc="-5">
                <a:latin typeface="Comic Sans MS"/>
                <a:cs typeface="Comic Sans MS"/>
              </a:rPr>
              <a:t>	</a:t>
            </a:r>
            <a:r>
              <a:rPr lang="es-AR" sz="2400" b="1" spc="-5">
                <a:latin typeface="Comic Sans MS"/>
                <a:cs typeface="Comic Sans MS"/>
              </a:rPr>
              <a:t>TIERRA</a:t>
            </a:r>
            <a:r>
              <a:rPr sz="2400" b="1" spc="-5" dirty="0">
                <a:latin typeface="Comic Sans MS"/>
                <a:cs typeface="Comic Sans MS"/>
              </a:rPr>
              <a:t>	DEL	ESTATOR	DE	</a:t>
            </a:r>
            <a:r>
              <a:rPr sz="2400" b="1" spc="-15" dirty="0">
                <a:latin typeface="Comic Sans MS"/>
                <a:cs typeface="Comic Sans MS"/>
              </a:rPr>
              <a:t>B</a:t>
            </a:r>
            <a:r>
              <a:rPr sz="2400" b="1" spc="-5" dirty="0">
                <a:latin typeface="Comic Sans MS"/>
                <a:cs typeface="Comic Sans MS"/>
              </a:rPr>
              <a:t>AJA</a:t>
            </a:r>
            <a:r>
              <a:rPr lang="es-AR" sz="2400" b="1" spc="-5" dirty="0">
                <a:latin typeface="Comic Sans MS"/>
                <a:cs typeface="Comic Sans MS"/>
              </a:rPr>
              <a:t> </a:t>
            </a:r>
            <a:r>
              <a:rPr sz="2400" b="1" spc="-5" dirty="0">
                <a:latin typeface="Comic Sans MS"/>
                <a:cs typeface="Comic Sans MS"/>
              </a:rPr>
              <a:t>IMPEDANCIA.</a:t>
            </a:r>
            <a:endParaRPr lang="en-US" sz="2400" b="1"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AR" sz="2400" b="1"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n-US" sz="2400" b="1"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r>
              <a:rPr lang="es-MX" sz="2400" dirty="0">
                <a:latin typeface="Comic Sans MS" panose="030F0702030302020204" pitchFamily="66" charset="0"/>
              </a:rPr>
              <a:t>El método de puesta a tierra del estator de baja impedancia se ilustra en las Figuras 1, 2 y 3</a:t>
            </a:r>
          </a:p>
          <a:p>
            <a:pPr marL="12700" marR="5080" algn="just">
              <a:spcBef>
                <a:spcPts val="100"/>
              </a:spcBef>
              <a:tabLst>
                <a:tab pos="605155" algn="l"/>
                <a:tab pos="821055" algn="l"/>
                <a:tab pos="1397635" algn="l"/>
                <a:tab pos="1747520" algn="l"/>
                <a:tab pos="2439035" algn="l"/>
                <a:tab pos="2725420" algn="l"/>
              </a:tabLst>
            </a:pPr>
            <a:r>
              <a:rPr lang="es-MX" sz="2400" spc="-5" dirty="0">
                <a:latin typeface="Comic Sans MS" panose="030F0702030302020204" pitchFamily="66" charset="0"/>
                <a:cs typeface="Comic Sans MS"/>
              </a:rPr>
              <a:t>El resistor o reactor de puesta a tierra es seleccionado para limitar la contribución del generador para una falla SLG</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rango</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corrientes</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generalmente</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entre</a:t>
            </a:r>
            <a:r>
              <a:rPr lang="es-MX" sz="2400" spc="30" dirty="0">
                <a:latin typeface="Comic Sans MS" panose="030F0702030302020204" pitchFamily="66" charset="0"/>
                <a:cs typeface="Comic Sans MS"/>
              </a:rPr>
              <a:t> </a:t>
            </a:r>
            <a:r>
              <a:rPr lang="es-MX" sz="2400" spc="-5" dirty="0">
                <a:latin typeface="Comic Sans MS" panose="030F0702030302020204" pitchFamily="66" charset="0"/>
                <a:cs typeface="Comic Sans MS"/>
              </a:rPr>
              <a:t>200</a:t>
            </a:r>
            <a:r>
              <a:rPr lang="es-MX" sz="2400" spc="30" dirty="0">
                <a:latin typeface="Comic Sans MS" panose="030F0702030302020204" pitchFamily="66" charset="0"/>
                <a:cs typeface="Comic Sans MS"/>
              </a:rPr>
              <a:t> </a:t>
            </a:r>
            <a:r>
              <a:rPr lang="es-MX" sz="2400" spc="-5" dirty="0">
                <a:latin typeface="Comic Sans MS" panose="030F0702030302020204" pitchFamily="66" charset="0"/>
                <a:cs typeface="Comic Sans MS"/>
              </a:rPr>
              <a:t>A 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150%</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carga</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nominal.</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Con</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este amplio rango de corriente de falla disponible, los relés diferenciales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pueden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proporcionar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alguna protección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altos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niveles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 corrientes de 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 embargo, el relé diferencial no proporcionará protección de falla a tierra para todo el devanado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práctica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común proporcionar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alguna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complementaria.</a:t>
            </a:r>
            <a:r>
              <a:rPr lang="es-MX" sz="2400" spc="260" dirty="0">
                <a:latin typeface="Comic Sans MS" panose="030F0702030302020204" pitchFamily="66" charset="0"/>
                <a:cs typeface="Comic Sans MS"/>
              </a:rPr>
              <a:t> </a:t>
            </a:r>
          </a:p>
          <a:p>
            <a:pPr marL="12700" marR="5080" algn="just">
              <a:spcBef>
                <a:spcPts val="100"/>
              </a:spcBef>
              <a:tabLst>
                <a:tab pos="605155" algn="l"/>
                <a:tab pos="821055" algn="l"/>
                <a:tab pos="1397635" algn="l"/>
                <a:tab pos="1747520" algn="l"/>
                <a:tab pos="2439035" algn="l"/>
                <a:tab pos="2725420" algn="l"/>
              </a:tabLst>
            </a:pPr>
            <a:r>
              <a:rPr lang="es-MX" sz="2400" dirty="0">
                <a:latin typeface="Comic Sans MS" panose="030F0702030302020204" pitchFamily="66" charset="0"/>
              </a:rPr>
              <a:t>La resistencia o reactor de puesta a tierra se selecciona para limitar la contribución del generador a una falla SLG a un rango de corrientes generalmente entre 200 amperios y 150 % de la corriente de carga nominal. Con esta amplia gama de corriente de falla disponible, el relé diferencial de fase puede proporcionar cierta protección contra falla a tierra para niveles más altos de corrientes de falla a tierra. Sin embargo, el relé diferencial no proporcionará protección contra falla a tierra para todo el devanado del estator. Generalmente se proporciona protección suplementaria.</a:t>
            </a:r>
            <a:endParaRPr lang="es-MX" sz="2400" dirty="0">
              <a:latin typeface="Comic Sans MS" panose="030F0702030302020204" pitchFamily="66" charset="0"/>
              <a:cs typeface="Comic Sans MS"/>
            </a:endParaRPr>
          </a:p>
        </p:txBody>
      </p:sp>
      <p:pic>
        <p:nvPicPr>
          <p:cNvPr id="7" name="Imagen 6">
            <a:extLst>
              <a:ext uri="{FF2B5EF4-FFF2-40B4-BE49-F238E27FC236}">
                <a16:creationId xmlns:a16="http://schemas.microsoft.com/office/drawing/2014/main" xmlns="" id="{DFB92CB3-A8C7-44BE-A388-DF671A5B4471}"/>
              </a:ext>
            </a:extLst>
          </p:cNvPr>
          <p:cNvPicPr>
            <a:picLocks noChangeAspect="1"/>
          </p:cNvPicPr>
          <p:nvPr/>
        </p:nvPicPr>
        <p:blipFill>
          <a:blip r:embed="rId3"/>
          <a:stretch>
            <a:fillRect/>
          </a:stretch>
        </p:blipFill>
        <p:spPr>
          <a:xfrm>
            <a:off x="11140370" y="1293498"/>
            <a:ext cx="4929222" cy="7774385"/>
          </a:xfrm>
          <a:prstGeom prst="rect">
            <a:avLst/>
          </a:prstGeom>
        </p:spPr>
      </p:pic>
      <p:pic>
        <p:nvPicPr>
          <p:cNvPr id="20" name="object 2">
            <a:extLst>
              <a:ext uri="{FF2B5EF4-FFF2-40B4-BE49-F238E27FC236}">
                <a16:creationId xmlns:a16="http://schemas.microsoft.com/office/drawing/2014/main" xmlns="" id="{18BB1CBB-9F98-48EE-8E90-F9FE0C5ABE1B}"/>
              </a:ext>
            </a:extLst>
          </p:cNvPr>
          <p:cNvPicPr/>
          <p:nvPr/>
        </p:nvPicPr>
        <p:blipFill rotWithShape="1">
          <a:blip r:embed="rId2" cstate="print"/>
          <a:srcRect l="70493" t="73228" r="-4262"/>
          <a:stretch/>
        </p:blipFill>
        <p:spPr>
          <a:xfrm>
            <a:off x="15760872" y="7235872"/>
            <a:ext cx="2108920" cy="2034921"/>
          </a:xfrm>
          <a:prstGeom prst="rect">
            <a:avLst/>
          </a:prstGeom>
        </p:spPr>
      </p:pic>
    </p:spTree>
    <p:extLst>
      <p:ext uri="{BB962C8B-B14F-4D97-AF65-F5344CB8AC3E}">
        <p14:creationId xmlns:p14="http://schemas.microsoft.com/office/powerpoint/2010/main" xmlns="" val="32606602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uadroTexto 18">
            <a:extLst>
              <a:ext uri="{FF2B5EF4-FFF2-40B4-BE49-F238E27FC236}">
                <a16:creationId xmlns:a16="http://schemas.microsoft.com/office/drawing/2014/main" xmlns="" id="{DD30A513-3D15-4737-BAD2-E970ADCBB2ED}"/>
              </a:ext>
            </a:extLst>
          </p:cNvPr>
          <p:cNvSpPr txBox="1"/>
          <p:nvPr/>
        </p:nvSpPr>
        <p:spPr>
          <a:xfrm>
            <a:off x="10690263" y="8845624"/>
            <a:ext cx="6929486" cy="707886"/>
          </a:xfrm>
          <a:prstGeom prst="rect">
            <a:avLst/>
          </a:prstGeom>
          <a:noFill/>
        </p:spPr>
        <p:txBody>
          <a:bodyPr wrap="square">
            <a:spAutoFit/>
          </a:bodyPr>
          <a:lstStyle/>
          <a:p>
            <a:pPr algn="ctr"/>
            <a:r>
              <a:rPr lang="es-MX" sz="2000" b="1" dirty="0">
                <a:latin typeface="Comic Sans MS" panose="030F0702030302020204" pitchFamily="66" charset="0"/>
              </a:rPr>
              <a:t>Figura 3 Generadores conectados directamente a un sistema de distribución</a:t>
            </a:r>
            <a:endParaRPr lang="es-AR" sz="2000" b="1" dirty="0">
              <a:latin typeface="Comic Sans MS" panose="030F0702030302020204" pitchFamily="66" charset="0"/>
            </a:endParaRPr>
          </a:p>
        </p:txBody>
      </p:sp>
      <p:sp>
        <p:nvSpPr>
          <p:cNvPr id="11" name="object 9">
            <a:extLst>
              <a:ext uri="{FF2B5EF4-FFF2-40B4-BE49-F238E27FC236}">
                <a16:creationId xmlns:a16="http://schemas.microsoft.com/office/drawing/2014/main" xmlns="" id="{BD5D1F6F-2D1E-43C0-AD97-CD4178D5ADF2}"/>
              </a:ext>
            </a:extLst>
          </p:cNvPr>
          <p:cNvSpPr txBox="1"/>
          <p:nvPr/>
        </p:nvSpPr>
        <p:spPr>
          <a:xfrm>
            <a:off x="254000" y="314292"/>
            <a:ext cx="10703024" cy="8202245"/>
          </a:xfrm>
          <a:prstGeom prst="rect">
            <a:avLst/>
          </a:prstGeom>
        </p:spPr>
        <p:txBody>
          <a:bodyPr vert="horz" wrap="square" lIns="0" tIns="12700" rIns="0" bIns="0" rtlCol="0">
            <a:spAutoFit/>
          </a:bodyPr>
          <a:lstStyle/>
          <a:p>
            <a:pPr marL="12700" marR="5080" algn="just">
              <a:spcBef>
                <a:spcPts val="100"/>
              </a:spcBef>
              <a:tabLst>
                <a:tab pos="605155" algn="l"/>
                <a:tab pos="821055" algn="l"/>
                <a:tab pos="1397635" algn="l"/>
                <a:tab pos="1747520" algn="l"/>
                <a:tab pos="2439035" algn="l"/>
                <a:tab pos="2725420" algn="l"/>
              </a:tabLst>
            </a:pPr>
            <a:r>
              <a:rPr sz="2400" b="1" spc="-5" dirty="0">
                <a:latin typeface="Comic Sans MS"/>
                <a:cs typeface="Comic Sans MS"/>
              </a:rPr>
              <a:t>PUESTA	A</a:t>
            </a:r>
            <a:r>
              <a:rPr sz="2400" b="1" spc="-5">
                <a:latin typeface="Comic Sans MS"/>
                <a:cs typeface="Comic Sans MS"/>
              </a:rPr>
              <a:t>	</a:t>
            </a:r>
            <a:r>
              <a:rPr lang="es-AR" sz="2400" b="1" spc="-5">
                <a:latin typeface="Comic Sans MS"/>
                <a:cs typeface="Comic Sans MS"/>
              </a:rPr>
              <a:t>TIERRA</a:t>
            </a:r>
            <a:r>
              <a:rPr sz="2400" b="1" spc="-5" dirty="0">
                <a:latin typeface="Comic Sans MS"/>
                <a:cs typeface="Comic Sans MS"/>
              </a:rPr>
              <a:t>	DEL	ESTATOR	DE	</a:t>
            </a:r>
            <a:r>
              <a:rPr sz="2400" b="1" spc="-15" dirty="0">
                <a:latin typeface="Comic Sans MS"/>
                <a:cs typeface="Comic Sans MS"/>
              </a:rPr>
              <a:t>B</a:t>
            </a:r>
            <a:r>
              <a:rPr sz="2400" b="1" spc="-5" dirty="0">
                <a:latin typeface="Comic Sans MS"/>
                <a:cs typeface="Comic Sans MS"/>
              </a:rPr>
              <a:t>AJA</a:t>
            </a:r>
            <a:r>
              <a:rPr lang="es-AR" sz="2400" b="1" spc="-5" dirty="0">
                <a:latin typeface="Comic Sans MS"/>
                <a:cs typeface="Comic Sans MS"/>
              </a:rPr>
              <a:t> </a:t>
            </a:r>
            <a:r>
              <a:rPr sz="2400" b="1" spc="-5" dirty="0">
                <a:latin typeface="Comic Sans MS"/>
                <a:cs typeface="Comic Sans MS"/>
              </a:rPr>
              <a:t>IMPEDANCIA.</a:t>
            </a:r>
            <a:endParaRPr lang="en-US" sz="2400" b="1"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AR" sz="2400" b="1"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n-US" sz="2400" b="1"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r>
              <a:rPr lang="es-MX" sz="2400" dirty="0">
                <a:latin typeface="Comic Sans MS" panose="030F0702030302020204" pitchFamily="66" charset="0"/>
              </a:rPr>
              <a:t>El método de puesta a tierra del estator de baja impedancia se ilustra en las Figuras 1, 2 y 3</a:t>
            </a:r>
          </a:p>
          <a:p>
            <a:pPr marL="12700" marR="5080" algn="just">
              <a:spcBef>
                <a:spcPts val="100"/>
              </a:spcBef>
              <a:tabLst>
                <a:tab pos="605155" algn="l"/>
                <a:tab pos="821055" algn="l"/>
                <a:tab pos="1397635" algn="l"/>
                <a:tab pos="1747520" algn="l"/>
                <a:tab pos="2439035" algn="l"/>
                <a:tab pos="2725420" algn="l"/>
              </a:tabLst>
            </a:pPr>
            <a:r>
              <a:rPr lang="es-MX" sz="2400" spc="-5" dirty="0">
                <a:latin typeface="Comic Sans MS" panose="030F0702030302020204" pitchFamily="66" charset="0"/>
                <a:cs typeface="Comic Sans MS"/>
              </a:rPr>
              <a:t>El resistor o reactor de puesta a tierra es seleccionado para limitar la contribución del generador para una falla SLG</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rango</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corrientes</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generalmente</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entre</a:t>
            </a:r>
            <a:r>
              <a:rPr lang="es-MX" sz="2400" spc="30" dirty="0">
                <a:latin typeface="Comic Sans MS" panose="030F0702030302020204" pitchFamily="66" charset="0"/>
                <a:cs typeface="Comic Sans MS"/>
              </a:rPr>
              <a:t> </a:t>
            </a:r>
            <a:r>
              <a:rPr lang="es-MX" sz="2400" spc="-5" dirty="0">
                <a:latin typeface="Comic Sans MS" panose="030F0702030302020204" pitchFamily="66" charset="0"/>
                <a:cs typeface="Comic Sans MS"/>
              </a:rPr>
              <a:t>200</a:t>
            </a:r>
            <a:r>
              <a:rPr lang="es-MX" sz="2400" spc="30" dirty="0">
                <a:latin typeface="Comic Sans MS" panose="030F0702030302020204" pitchFamily="66" charset="0"/>
                <a:cs typeface="Comic Sans MS"/>
              </a:rPr>
              <a:t> </a:t>
            </a:r>
            <a:r>
              <a:rPr lang="es-MX" sz="2400" spc="-5" dirty="0">
                <a:latin typeface="Comic Sans MS" panose="030F0702030302020204" pitchFamily="66" charset="0"/>
                <a:cs typeface="Comic Sans MS"/>
              </a:rPr>
              <a:t>A 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150%</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carga</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nominal.</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Con</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este amplio rango de corriente de falla disponible, los relés diferenciales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pueden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proporcionar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alguna protección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altos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niveles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 corrientes de 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 embargo, el relé diferencial no proporcionará protección de falla a tierra para todo el devanado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práctica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común proporcionar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alguna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complementaria.</a:t>
            </a:r>
            <a:r>
              <a:rPr lang="es-MX" sz="2400" spc="260" dirty="0">
                <a:latin typeface="Comic Sans MS" panose="030F0702030302020204" pitchFamily="66" charset="0"/>
                <a:cs typeface="Comic Sans MS"/>
              </a:rPr>
              <a:t> </a:t>
            </a:r>
          </a:p>
          <a:p>
            <a:pPr marL="12700" marR="5080" algn="just">
              <a:spcBef>
                <a:spcPts val="100"/>
              </a:spcBef>
              <a:tabLst>
                <a:tab pos="605155" algn="l"/>
                <a:tab pos="821055" algn="l"/>
                <a:tab pos="1397635" algn="l"/>
                <a:tab pos="1747520" algn="l"/>
                <a:tab pos="2439035" algn="l"/>
                <a:tab pos="2725420" algn="l"/>
              </a:tabLst>
            </a:pPr>
            <a:r>
              <a:rPr lang="es-MX" sz="2400" dirty="0">
                <a:latin typeface="Comic Sans MS" panose="030F0702030302020204" pitchFamily="66" charset="0"/>
              </a:rPr>
              <a:t>La resistencia o reactor de puesta a tierra se selecciona para limitar la contribución del generador a una falla SLG a un rango de corrientes generalmente entre 200 amperios y 150 % de la corriente de carga nominal. Con esta amplia gama de corriente de falla disponible, el relé diferencial de fase puede proporcionar cierta protección contra falla a tierra para niveles más altos de corrientes de falla a tierra. Sin embargo, el relé diferencial no proporcionará protección contra falla a tierra para todo el devanado del estator. Generalmente se proporciona protección suplementaria.</a:t>
            </a:r>
            <a:endParaRPr lang="es-MX" sz="2400" dirty="0">
              <a:latin typeface="Comic Sans MS" panose="030F0702030302020204" pitchFamily="66" charset="0"/>
              <a:cs typeface="Comic Sans MS"/>
            </a:endParaRPr>
          </a:p>
        </p:txBody>
      </p:sp>
      <p:pic>
        <p:nvPicPr>
          <p:cNvPr id="4" name="Imagen 3">
            <a:extLst>
              <a:ext uri="{FF2B5EF4-FFF2-40B4-BE49-F238E27FC236}">
                <a16:creationId xmlns:a16="http://schemas.microsoft.com/office/drawing/2014/main" xmlns="" id="{FDE2F8A4-423B-4E02-A2A9-74C91FCECC58}"/>
              </a:ext>
            </a:extLst>
          </p:cNvPr>
          <p:cNvPicPr>
            <a:picLocks noChangeAspect="1"/>
          </p:cNvPicPr>
          <p:nvPr/>
        </p:nvPicPr>
        <p:blipFill>
          <a:blip r:embed="rId2"/>
          <a:stretch>
            <a:fillRect/>
          </a:stretch>
        </p:blipFill>
        <p:spPr>
          <a:xfrm>
            <a:off x="11317064" y="959939"/>
            <a:ext cx="6048672" cy="7381629"/>
          </a:xfrm>
          <a:prstGeom prst="rect">
            <a:avLst/>
          </a:prstGeom>
        </p:spPr>
      </p:pic>
      <p:sp>
        <p:nvSpPr>
          <p:cNvPr id="5" name="Rectángulo 4">
            <a:extLst>
              <a:ext uri="{FF2B5EF4-FFF2-40B4-BE49-F238E27FC236}">
                <a16:creationId xmlns:a16="http://schemas.microsoft.com/office/drawing/2014/main" xmlns="" id="{A52984D6-239B-4285-BF96-FF153621889C}"/>
              </a:ext>
            </a:extLst>
          </p:cNvPr>
          <p:cNvSpPr/>
          <p:nvPr/>
        </p:nvSpPr>
        <p:spPr>
          <a:xfrm>
            <a:off x="15061480" y="6397352"/>
            <a:ext cx="2232248"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0" name="object 11">
            <a:extLst>
              <a:ext uri="{FF2B5EF4-FFF2-40B4-BE49-F238E27FC236}">
                <a16:creationId xmlns:a16="http://schemas.microsoft.com/office/drawing/2014/main" xmlns="" id="{74A3E7AC-CB15-4104-AA6D-41F13B700751}"/>
              </a:ext>
            </a:extLst>
          </p:cNvPr>
          <p:cNvPicPr/>
          <p:nvPr/>
        </p:nvPicPr>
        <p:blipFill rotWithShape="1">
          <a:blip r:embed="rId3" cstate="print"/>
          <a:srcRect l="45135" t="84489" b="-3759"/>
          <a:stretch/>
        </p:blipFill>
        <p:spPr>
          <a:xfrm>
            <a:off x="14155006" y="6658090"/>
            <a:ext cx="3096345" cy="1323438"/>
          </a:xfrm>
          <a:prstGeom prst="rect">
            <a:avLst/>
          </a:prstGeom>
        </p:spPr>
      </p:pic>
      <p:sp>
        <p:nvSpPr>
          <p:cNvPr id="6" name="Rectángulo 5">
            <a:extLst>
              <a:ext uri="{FF2B5EF4-FFF2-40B4-BE49-F238E27FC236}">
                <a16:creationId xmlns:a16="http://schemas.microsoft.com/office/drawing/2014/main" xmlns="" id="{1B300AA7-E65F-4880-9B7C-C5A0DDD12CF5}"/>
              </a:ext>
            </a:extLst>
          </p:cNvPr>
          <p:cNvSpPr/>
          <p:nvPr/>
        </p:nvSpPr>
        <p:spPr>
          <a:xfrm>
            <a:off x="14773448" y="2580928"/>
            <a:ext cx="1944216" cy="819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1" name="object 11">
            <a:extLst>
              <a:ext uri="{FF2B5EF4-FFF2-40B4-BE49-F238E27FC236}">
                <a16:creationId xmlns:a16="http://schemas.microsoft.com/office/drawing/2014/main" xmlns="" id="{7AD464B0-0FCB-4DAB-8E3C-4B6CA0D6C783}"/>
              </a:ext>
            </a:extLst>
          </p:cNvPr>
          <p:cNvPicPr/>
          <p:nvPr/>
        </p:nvPicPr>
        <p:blipFill rotWithShape="1">
          <a:blip r:embed="rId3" cstate="print"/>
          <a:srcRect l="64035" t="58373" r="-4292" b="14946"/>
          <a:stretch/>
        </p:blipFill>
        <p:spPr>
          <a:xfrm>
            <a:off x="14733735" y="2716272"/>
            <a:ext cx="2271961" cy="1296106"/>
          </a:xfrm>
          <a:prstGeom prst="rect">
            <a:avLst/>
          </a:prstGeom>
        </p:spPr>
      </p:pic>
    </p:spTree>
    <p:extLst>
      <p:ext uri="{BB962C8B-B14F-4D97-AF65-F5344CB8AC3E}">
        <p14:creationId xmlns:p14="http://schemas.microsoft.com/office/powerpoint/2010/main" xmlns="" val="22727118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254000" y="457200"/>
            <a:ext cx="17373600" cy="2967479"/>
          </a:xfrm>
          <a:prstGeom prst="rect">
            <a:avLst/>
          </a:prstGeom>
        </p:spPr>
        <p:txBody>
          <a:bodyPr vert="horz" wrap="square" lIns="0" tIns="12700" rIns="0" bIns="0" rtlCol="0">
            <a:spAutoFit/>
          </a:bodyPr>
          <a:lstStyle/>
          <a:p>
            <a:pPr marL="12700" marR="5080" algn="just">
              <a:spcBef>
                <a:spcPts val="100"/>
              </a:spcBef>
              <a:tabLst>
                <a:tab pos="605155" algn="l"/>
                <a:tab pos="821055" algn="l"/>
                <a:tab pos="1397635" algn="l"/>
                <a:tab pos="1747520" algn="l"/>
                <a:tab pos="2439035" algn="l"/>
                <a:tab pos="2725420" algn="l"/>
              </a:tabLst>
            </a:pPr>
            <a:r>
              <a:rPr lang="es-MX" sz="2400" dirty="0">
                <a:latin typeface="Comic Sans MS" panose="030F0702030302020204" pitchFamily="66" charset="0"/>
              </a:rPr>
              <a:t>La </a:t>
            </a:r>
            <a:r>
              <a:rPr lang="es-MX" sz="2400" b="1" dirty="0">
                <a:latin typeface="Comic Sans MS" panose="030F0702030302020204" pitchFamily="66" charset="0"/>
              </a:rPr>
              <a:t>Fig. 4 </a:t>
            </a:r>
            <a:r>
              <a:rPr lang="es-MX" sz="2400" dirty="0">
                <a:latin typeface="Comic Sans MS" panose="030F0702030302020204" pitchFamily="66" charset="0"/>
              </a:rPr>
              <a:t>es una ilustración de un esquema diferencial de tierra que proporciona esta sensibilidad mejorada. Este esquema, que emplea protección diferencial de tierra, se describe detalladamente en [2]. El relé está conectado para recibir corriente del neutro derivada residual de los terminales del generador como una entrada y la corriente de tierra del generador como la otra entrada. La comparación diferencial sesgada garantiza que exista una restricción positiva para una falla externa incluso aunque los transformadores de corriente (CT), RCN y </a:t>
            </a:r>
            <a:r>
              <a:rPr lang="es-MX" sz="2400" dirty="0" err="1">
                <a:latin typeface="Comic Sans MS" panose="030F0702030302020204" pitchFamily="66" charset="0"/>
              </a:rPr>
              <a:t>rCL</a:t>
            </a:r>
            <a:r>
              <a:rPr lang="es-MX" sz="2400" dirty="0">
                <a:latin typeface="Comic Sans MS" panose="030F0702030302020204" pitchFamily="66" charset="0"/>
              </a:rPr>
              <a:t>, tienen características de rendimiento sustancialmente diferentes. Este esquema proporciona una excelente seguridad contra el mal funcionamiento de fallas externas y proporciona una detección muy sensible de fallas a tierra internas. Es posible realizar un esquema similar utilizando un relé digital sin necesidad de un CT auxiliar.</a:t>
            </a:r>
            <a:endParaRPr sz="2400" dirty="0">
              <a:latin typeface="Comic Sans MS" panose="030F0702030302020204" pitchFamily="66" charset="0"/>
              <a:cs typeface="Comic Sans MS"/>
            </a:endParaRPr>
          </a:p>
        </p:txBody>
      </p:sp>
      <p:pic>
        <p:nvPicPr>
          <p:cNvPr id="10" name="object 7">
            <a:extLst>
              <a:ext uri="{FF2B5EF4-FFF2-40B4-BE49-F238E27FC236}">
                <a16:creationId xmlns:a16="http://schemas.microsoft.com/office/drawing/2014/main" xmlns="" id="{79DC05BA-2174-4BD9-B1C1-CD7CAD87F74E}"/>
              </a:ext>
            </a:extLst>
          </p:cNvPr>
          <p:cNvPicPr/>
          <p:nvPr/>
        </p:nvPicPr>
        <p:blipFill>
          <a:blip r:embed="rId2" cstate="print"/>
          <a:stretch>
            <a:fillRect/>
          </a:stretch>
        </p:blipFill>
        <p:spPr>
          <a:xfrm>
            <a:off x="2826081" y="3424680"/>
            <a:ext cx="12229438" cy="5714855"/>
          </a:xfrm>
          <a:prstGeom prst="rect">
            <a:avLst/>
          </a:prstGeom>
        </p:spPr>
      </p:pic>
      <p:sp>
        <p:nvSpPr>
          <p:cNvPr id="11" name="CuadroTexto 10">
            <a:extLst>
              <a:ext uri="{FF2B5EF4-FFF2-40B4-BE49-F238E27FC236}">
                <a16:creationId xmlns:a16="http://schemas.microsoft.com/office/drawing/2014/main" xmlns="" id="{9797B410-7D61-498B-8456-0EFCD18BB327}"/>
              </a:ext>
            </a:extLst>
          </p:cNvPr>
          <p:cNvSpPr txBox="1"/>
          <p:nvPr/>
        </p:nvSpPr>
        <p:spPr>
          <a:xfrm>
            <a:off x="3149600" y="9139535"/>
            <a:ext cx="11582400" cy="461665"/>
          </a:xfrm>
          <a:prstGeom prst="rect">
            <a:avLst/>
          </a:prstGeom>
          <a:noFill/>
        </p:spPr>
        <p:txBody>
          <a:bodyPr wrap="square">
            <a:spAutoFit/>
          </a:bodyPr>
          <a:lstStyle/>
          <a:p>
            <a:pPr algn="ctr"/>
            <a:r>
              <a:rPr lang="es-MX" sz="2400" b="1" dirty="0">
                <a:latin typeface="Comic Sans MS" panose="030F0702030302020204" pitchFamily="66" charset="0"/>
              </a:rPr>
              <a:t>Figura 2. Diferencial de tierra del generador usando un relé tipo producto</a:t>
            </a:r>
            <a:endParaRPr lang="es-AR" sz="2400" b="1" dirty="0">
              <a:latin typeface="Comic Sans MS" panose="030F0702030302020204" pitchFamily="66" charset="0"/>
            </a:endParaRPr>
          </a:p>
        </p:txBody>
      </p:sp>
    </p:spTree>
    <p:extLst>
      <p:ext uri="{BB962C8B-B14F-4D97-AF65-F5344CB8AC3E}">
        <p14:creationId xmlns:p14="http://schemas.microsoft.com/office/powerpoint/2010/main" xmlns="" val="30086368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10"/>
          <p:cNvPicPr/>
          <p:nvPr/>
        </p:nvPicPr>
        <p:blipFill>
          <a:blip r:embed="rId2" cstate="print"/>
          <a:stretch>
            <a:fillRect/>
          </a:stretch>
        </p:blipFill>
        <p:spPr>
          <a:xfrm>
            <a:off x="8508752" y="996752"/>
            <a:ext cx="9076046" cy="7848872"/>
          </a:xfrm>
          <a:prstGeom prst="rect">
            <a:avLst/>
          </a:prstGeom>
        </p:spPr>
      </p:pic>
      <p:sp>
        <p:nvSpPr>
          <p:cNvPr id="12" name="object 12"/>
          <p:cNvSpPr txBox="1"/>
          <p:nvPr/>
        </p:nvSpPr>
        <p:spPr>
          <a:xfrm>
            <a:off x="292100" y="304800"/>
            <a:ext cx="8216652" cy="10405413"/>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Puesta</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a</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tierra</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del</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estator</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con</a:t>
            </a:r>
            <a:r>
              <a:rPr sz="2400" b="1" spc="10" dirty="0">
                <a:latin typeface="Comic Sans MS" panose="030F0702030302020204" pitchFamily="66" charset="0"/>
                <a:cs typeface="Comic Sans MS"/>
              </a:rPr>
              <a:t> </a:t>
            </a:r>
            <a:r>
              <a:rPr sz="2400" b="1" spc="-5" dirty="0" err="1">
                <a:latin typeface="Comic Sans MS" panose="030F0702030302020204" pitchFamily="66" charset="0"/>
                <a:cs typeface="Comic Sans MS"/>
              </a:rPr>
              <a:t>alta</a:t>
            </a:r>
            <a:r>
              <a:rPr sz="2400" b="1" spc="10" dirty="0">
                <a:latin typeface="Comic Sans MS" panose="030F0702030302020204" pitchFamily="66" charset="0"/>
                <a:cs typeface="Comic Sans MS"/>
              </a:rPr>
              <a:t> </a:t>
            </a:r>
            <a:r>
              <a:rPr sz="2400" b="1" spc="-5" dirty="0" err="1">
                <a:latin typeface="Comic Sans MS" panose="030F0702030302020204" pitchFamily="66" charset="0"/>
                <a:cs typeface="Comic Sans MS"/>
              </a:rPr>
              <a:t>impedancia</a:t>
            </a:r>
            <a:endParaRPr lang="en-US" sz="2400" b="1" spc="-5" dirty="0">
              <a:latin typeface="Comic Sans MS" panose="030F0702030302020204" pitchFamily="66" charset="0"/>
              <a:cs typeface="Comic Sans MS"/>
            </a:endParaRPr>
          </a:p>
          <a:p>
            <a:pPr marL="12700" marR="5080" algn="just">
              <a:spcBef>
                <a:spcPts val="105"/>
              </a:spcBef>
            </a:pPr>
            <a:r>
              <a:rPr lang="es-MX" sz="2400" dirty="0">
                <a:latin typeface="Comic Sans MS" panose="030F0702030302020204" pitchFamily="66" charset="0"/>
              </a:rPr>
              <a:t>La conexión a tierra del neutro del generador de alta resistencia se ilustra en la Fig. 5. Este esquema se utiliza principalmente en sistemas conectados a unidades que tienen un transformador GSU con devanados conectados en triángulo en el lado del generador y conectado a tierra en estrella en el lado del sistema; sin embargo, también se puede utilizar en generadores compuestos cruzados donde un devanado generalmente está conectado a tierra con alta impedancia</a:t>
            </a:r>
            <a:endParaRPr lang="es-MX" sz="2400"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La puesta a tierra del neutro del generador de alta resistencia utiliza un transformador de distribución con una tensión nominal primaria mayor o igual a la tensión nominal de línea a del neutro del generador y una </a:t>
            </a:r>
            <a:r>
              <a:rPr lang="es-MX" sz="2400" dirty="0" smtClean="0">
                <a:latin typeface="Comic Sans MS" panose="030F0702030302020204" pitchFamily="66" charset="0"/>
              </a:rPr>
              <a:t>valor nominal </a:t>
            </a:r>
            <a:r>
              <a:rPr lang="es-MX" sz="2400" dirty="0">
                <a:latin typeface="Comic Sans MS" panose="030F0702030302020204" pitchFamily="66" charset="0"/>
              </a:rPr>
              <a:t>secundaria de 120 o 240 V. El transformador de distribución debe tener suficiente capacidad de sobretensión para que </a:t>
            </a:r>
            <a:r>
              <a:rPr lang="es-MX" sz="2400" dirty="0" err="1">
                <a:latin typeface="Comic Sans MS" panose="030F0702030302020204" pitchFamily="66" charset="0"/>
              </a:rPr>
              <a:t>que</a:t>
            </a:r>
            <a:r>
              <a:rPr lang="es-MX" sz="2400" dirty="0">
                <a:latin typeface="Comic Sans MS" panose="030F0702030302020204" pitchFamily="66" charset="0"/>
              </a:rPr>
              <a:t> no se sature en caso de fallas de SLG con la máquina cuando se opera al 105 % de la tensión nominal. La resistencia secundaria generalmente se selecciona de modo que, para una falla SLG en los terminales del generador, la potencia disipada en la resistencia sea aproximadamente igual a los voltamperios reactivos en la reactancia capacitiva de secuencia cero de los devanados del generador, sus cables y el devanados de cualquier transformador conectado a los terminales del generador. </a:t>
            </a:r>
          </a:p>
          <a:p>
            <a:pPr marL="12700" algn="just">
              <a:spcBef>
                <a:spcPts val="100"/>
              </a:spcBef>
            </a:pPr>
            <a:r>
              <a:rPr lang="es-MX" sz="2400" dirty="0">
                <a:latin typeface="Comic Sans MS" panose="030F0702030302020204" pitchFamily="66" charset="0"/>
              </a:rPr>
              <a:t>.</a:t>
            </a:r>
            <a:endParaRPr sz="2400" dirty="0">
              <a:latin typeface="Comic Sans MS" panose="030F0702030302020204" pitchFamily="66" charset="0"/>
              <a:cs typeface="Comic Sans MS"/>
            </a:endParaRPr>
          </a:p>
        </p:txBody>
      </p:sp>
      <p:sp>
        <p:nvSpPr>
          <p:cNvPr id="19" name="CuadroTexto 18">
            <a:extLst>
              <a:ext uri="{FF2B5EF4-FFF2-40B4-BE49-F238E27FC236}">
                <a16:creationId xmlns:a16="http://schemas.microsoft.com/office/drawing/2014/main" xmlns="" id="{68540C0E-9B36-425F-B0EA-289592B932B3}"/>
              </a:ext>
            </a:extLst>
          </p:cNvPr>
          <p:cNvSpPr txBox="1"/>
          <p:nvPr/>
        </p:nvSpPr>
        <p:spPr>
          <a:xfrm>
            <a:off x="9732888" y="8845624"/>
            <a:ext cx="7391400" cy="830997"/>
          </a:xfrm>
          <a:prstGeom prst="rect">
            <a:avLst/>
          </a:prstGeom>
          <a:noFill/>
        </p:spPr>
        <p:txBody>
          <a:bodyPr wrap="square">
            <a:spAutoFit/>
          </a:bodyPr>
          <a:lstStyle/>
          <a:p>
            <a:pPr algn="ctr"/>
            <a:r>
              <a:rPr lang="es-AR" sz="2400" b="1" dirty="0">
                <a:latin typeface="Comic Sans MS" panose="030F0702030302020204" pitchFamily="66" charset="0"/>
              </a:rPr>
              <a:t>Figura 5. Generador puesto a tierra con alta impedancia</a:t>
            </a:r>
          </a:p>
        </p:txBody>
      </p:sp>
    </p:spTree>
    <p:extLst>
      <p:ext uri="{BB962C8B-B14F-4D97-AF65-F5344CB8AC3E}">
        <p14:creationId xmlns:p14="http://schemas.microsoft.com/office/powerpoint/2010/main" xmlns="" val="18158093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10"/>
          <p:cNvPicPr/>
          <p:nvPr/>
        </p:nvPicPr>
        <p:blipFill>
          <a:blip r:embed="rId2" cstate="print"/>
          <a:stretch>
            <a:fillRect/>
          </a:stretch>
        </p:blipFill>
        <p:spPr>
          <a:xfrm>
            <a:off x="8508752" y="996752"/>
            <a:ext cx="9076046" cy="7848872"/>
          </a:xfrm>
          <a:prstGeom prst="rect">
            <a:avLst/>
          </a:prstGeom>
        </p:spPr>
      </p:pic>
      <p:sp>
        <p:nvSpPr>
          <p:cNvPr id="12" name="object 12"/>
          <p:cNvSpPr txBox="1"/>
          <p:nvPr/>
        </p:nvSpPr>
        <p:spPr>
          <a:xfrm>
            <a:off x="292100" y="304800"/>
            <a:ext cx="9440788" cy="2967479"/>
          </a:xfrm>
          <a:prstGeom prst="rect">
            <a:avLst/>
          </a:prstGeom>
        </p:spPr>
        <p:txBody>
          <a:bodyPr vert="horz" wrap="square" lIns="0" tIns="12700" rIns="0" bIns="0" rtlCol="0">
            <a:spAutoFit/>
          </a:bodyPr>
          <a:lstStyle/>
          <a:p>
            <a:pPr marL="12700" algn="just">
              <a:spcBef>
                <a:spcPts val="100"/>
              </a:spcBef>
            </a:pPr>
            <a:r>
              <a:rPr lang="es-MX" sz="2400" dirty="0">
                <a:latin typeface="Comic Sans MS" panose="030F0702030302020204" pitchFamily="66" charset="0"/>
              </a:rPr>
              <a:t>Al utilizar este método de conexión a tierra, una falla SLG generalmente se limita a entre 3 y 25 amperios primarios. Como resultado, este nivel de corriente de falla no es suficiente para operar los relés diferenciales del generador. El Apéndice proporciona un ejemplo detallado de cómo determinar el tamaño de la resistencia de tierra para cumplir con los requisitos citados anteriormente, así como calcular las corrientes y tensiones de tierra resultantes.</a:t>
            </a:r>
            <a:endParaRPr sz="2400" dirty="0">
              <a:latin typeface="Comic Sans MS" panose="030F0702030302020204" pitchFamily="66" charset="0"/>
              <a:cs typeface="Comic Sans MS"/>
            </a:endParaRPr>
          </a:p>
        </p:txBody>
      </p:sp>
      <p:sp>
        <p:nvSpPr>
          <p:cNvPr id="19" name="CuadroTexto 18">
            <a:extLst>
              <a:ext uri="{FF2B5EF4-FFF2-40B4-BE49-F238E27FC236}">
                <a16:creationId xmlns:a16="http://schemas.microsoft.com/office/drawing/2014/main" xmlns="" id="{68540C0E-9B36-425F-B0EA-289592B932B3}"/>
              </a:ext>
            </a:extLst>
          </p:cNvPr>
          <p:cNvSpPr txBox="1"/>
          <p:nvPr/>
        </p:nvSpPr>
        <p:spPr>
          <a:xfrm>
            <a:off x="9732888" y="8845624"/>
            <a:ext cx="7391400" cy="830997"/>
          </a:xfrm>
          <a:prstGeom prst="rect">
            <a:avLst/>
          </a:prstGeom>
          <a:noFill/>
        </p:spPr>
        <p:txBody>
          <a:bodyPr wrap="square">
            <a:spAutoFit/>
          </a:bodyPr>
          <a:lstStyle/>
          <a:p>
            <a:pPr algn="ctr"/>
            <a:r>
              <a:rPr lang="es-AR" sz="2400" b="1" dirty="0">
                <a:latin typeface="Comic Sans MS" panose="030F0702030302020204" pitchFamily="66" charset="0"/>
              </a:rPr>
              <a:t>Figura 5. Generador puesto a tierra con alta impedancia</a:t>
            </a:r>
          </a:p>
        </p:txBody>
      </p:sp>
    </p:spTree>
    <p:extLst>
      <p:ext uri="{BB962C8B-B14F-4D97-AF65-F5344CB8AC3E}">
        <p14:creationId xmlns:p14="http://schemas.microsoft.com/office/powerpoint/2010/main" xmlns="" val="28920989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30200" y="457200"/>
            <a:ext cx="17221200" cy="5947782"/>
          </a:xfrm>
          <a:prstGeom prst="rect">
            <a:avLst/>
          </a:prstGeom>
        </p:spPr>
        <p:txBody>
          <a:bodyPr vert="horz" wrap="square" lIns="0" tIns="12700" rIns="0" bIns="0" rtlCol="0">
            <a:spAutoFit/>
          </a:bodyPr>
          <a:lstStyle/>
          <a:p>
            <a:pPr marL="12700" marR="5080" algn="just">
              <a:spcBef>
                <a:spcPts val="100"/>
              </a:spcBef>
            </a:pPr>
            <a:r>
              <a:rPr lang="es-MX" sz="2400" b="1" spc="-5" dirty="0">
                <a:latin typeface="Comic Sans MS"/>
                <a:cs typeface="Comic Sans MS"/>
              </a:rPr>
              <a:t>MÉTODOS CONVENCIONALES DE PROTECCIÓN DEL DEVANADO DEL ESTATOR DE ALTA IMPEDANCIA:</a:t>
            </a:r>
          </a:p>
          <a:p>
            <a:pPr marL="12700" marR="5080" algn="just">
              <a:spcBef>
                <a:spcPts val="100"/>
              </a:spcBef>
            </a:pPr>
            <a:endParaRPr lang="es-AR" sz="2400" b="1" spc="-5" dirty="0">
              <a:latin typeface="Comic Sans MS" panose="030F0702030302020204" pitchFamily="66" charset="0"/>
              <a:cs typeface="Comic Sans MS"/>
            </a:endParaRPr>
          </a:p>
          <a:p>
            <a:pPr marL="12700" marR="5080" algn="just">
              <a:spcBef>
                <a:spcPts val="100"/>
              </a:spcBef>
            </a:pPr>
            <a:r>
              <a:rPr lang="es-MX" sz="2400" b="1" spc="-5" dirty="0">
                <a:latin typeface="Comic Sans MS" panose="030F0702030302020204" pitchFamily="66" charset="0"/>
                <a:cs typeface="Comic Sans MS"/>
              </a:rPr>
              <a:t>Esquema</a:t>
            </a:r>
            <a:r>
              <a:rPr lang="es-MX" sz="2400" b="1" dirty="0">
                <a:latin typeface="Comic Sans MS" panose="030F0702030302020204" pitchFamily="66" charset="0"/>
                <a:cs typeface="Comic Sans MS"/>
              </a:rPr>
              <a:t> </a:t>
            </a:r>
            <a:r>
              <a:rPr lang="es-MX" sz="2400" b="1" spc="-5" dirty="0">
                <a:latin typeface="Comic Sans MS" panose="030F0702030302020204" pitchFamily="66" charset="0"/>
                <a:cs typeface="Comic Sans MS"/>
              </a:rPr>
              <a:t>de</a:t>
            </a:r>
            <a:r>
              <a:rPr lang="es-MX" sz="2400" b="1" dirty="0">
                <a:latin typeface="Comic Sans MS" panose="030F0702030302020204" pitchFamily="66" charset="0"/>
                <a:cs typeface="Comic Sans MS"/>
              </a:rPr>
              <a:t> </a:t>
            </a:r>
            <a:r>
              <a:rPr lang="es-MX" sz="2400" b="1" spc="-5" dirty="0">
                <a:latin typeface="Comic Sans MS" panose="030F0702030302020204" pitchFamily="66" charset="0"/>
                <a:cs typeface="Comic Sans MS"/>
              </a:rPr>
              <a:t>sobretensión/corriente</a:t>
            </a:r>
            <a:r>
              <a:rPr lang="es-MX" sz="2400" b="1" dirty="0">
                <a:latin typeface="Comic Sans MS" panose="030F0702030302020204" pitchFamily="66" charset="0"/>
                <a:cs typeface="Comic Sans MS"/>
              </a:rPr>
              <a:t> </a:t>
            </a:r>
            <a:r>
              <a:rPr lang="es-MX" sz="2400" b="1" spc="-5" dirty="0">
                <a:latin typeface="Comic Sans MS" panose="030F0702030302020204" pitchFamily="66" charset="0"/>
                <a:cs typeface="Comic Sans MS"/>
              </a:rPr>
              <a:t>del neutro</a:t>
            </a:r>
            <a:r>
              <a:rPr lang="es-MX" sz="2400" spc="-5" dirty="0">
                <a:latin typeface="Comic Sans MS" panose="030F0702030302020204" pitchFamily="66" charset="0"/>
                <a:cs typeface="Comic Sans MS"/>
              </a:rPr>
              <a:t>.</a:t>
            </a:r>
            <a:r>
              <a:rPr lang="es-MX" sz="2400" dirty="0">
                <a:latin typeface="Comic Sans MS" panose="030F0702030302020204" pitchFamily="66" charset="0"/>
                <a:cs typeface="Comic Sans MS"/>
              </a:rPr>
              <a:t> </a:t>
            </a:r>
            <a:r>
              <a:rPr lang="es-MX" sz="2400" dirty="0">
                <a:latin typeface="Comic Sans MS" panose="030F0702030302020204" pitchFamily="66" charset="0"/>
              </a:rPr>
              <a:t>El esquema de protección más utilizado en sistemas puestos a tierra de alta impedancia es un relé de sobretensión temporizado (59G), conectado a través de la resistencia de tierra para detectar la tensión de secuencia cero 3V0, como se muestra en la Fig. 5. El relé utilizado para esta función está diseñado para ser sensible a las tensiones de frecuencia fundamental frecuencia e insensible al tercer y otros armónico de la tensión, y armónicos de tensión de secuencia cero, que están presentes en el del neutro del generador. Dado que la impedancia de conexión a tierra es grande en comparación con la impedancia del generador y otras impedancias en el circuito, la tensión completo de fase a del neutro se aplicará a través del dispositivo de conexión a tierra en caso de una falla de fase a tierra en los terminales del generador. El tensión en el relé es función de la relación del transformador de distribución y de la ubicación de la falla. El tensión será máximo para una falla terminal y disminuirá desde los terminales del generador hacia el del neutro. Normalmente, el relé de sobretensión tiene una ajuste de activación mínima de aproximadamente 5 V. Con esta ajuste y con relaciones típicas del transformador de distribución, este esquema es capaz de detectar fallas dentro de aproximadamente el 5 % del neutro del estator. El ajuste de tiempo para el relé de sobretensión se selecciona para proporcionar coordinación con otros dispositivos de protección del sistema. Dos áreas específicas de preocupación son la conexión del VT (transformador de tensión) y la coordinación con otros relés.</a:t>
            </a:r>
          </a:p>
        </p:txBody>
      </p:sp>
    </p:spTree>
    <p:extLst>
      <p:ext uri="{BB962C8B-B14F-4D97-AF65-F5344CB8AC3E}">
        <p14:creationId xmlns:p14="http://schemas.microsoft.com/office/powerpoint/2010/main" xmlns="" val="7143835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30200" y="457200"/>
            <a:ext cx="17221200" cy="7412286"/>
          </a:xfrm>
          <a:prstGeom prst="rect">
            <a:avLst/>
          </a:prstGeom>
        </p:spPr>
        <p:txBody>
          <a:bodyPr vert="horz" wrap="square" lIns="0" tIns="12700" rIns="0" bIns="0" rtlCol="0">
            <a:spAutoFit/>
          </a:bodyPr>
          <a:lstStyle/>
          <a:p>
            <a:pPr marL="469900" marR="5080" indent="-457200" algn="just">
              <a:spcBef>
                <a:spcPts val="100"/>
              </a:spcBef>
              <a:buAutoNum type="alphaUcPeriod"/>
            </a:pPr>
            <a:r>
              <a:rPr lang="es-MX" sz="2400" b="1" dirty="0">
                <a:latin typeface="Comic Sans MS" panose="030F0702030302020204" pitchFamily="66" charset="0"/>
              </a:rPr>
              <a:t>Conexión del VT </a:t>
            </a:r>
          </a:p>
          <a:p>
            <a:pPr marL="12700" marR="5080" algn="just">
              <a:spcBef>
                <a:spcPts val="100"/>
              </a:spcBef>
            </a:pPr>
            <a:r>
              <a:rPr lang="es-MX" sz="2400" dirty="0">
                <a:latin typeface="Comic Sans MS" panose="030F0702030302020204" pitchFamily="66" charset="0"/>
              </a:rPr>
              <a:t>Cuando se conectan VT en estrella a tierra a los terminales de la máquina, el relé de sobretensión a tierra del neutro debe coordinarse con los fusibles del transformador del VT para evitar que se dispare el generador por fallas a tierra secundarias del VT. Si el retardo del relé no es aceptable, el problema de coordinación se puede aliviar poniendo a tierra uno de los conductores de fase secundaria en lugar del neutro secundario. Por lo tanto, una falla a tierra secundaria resulta en una falla de VT de fase a fase, que no operará el relé de sobretensión de tierra del neutro. Sin embargo, cuando se utiliza esta técnica, el problema de coordinación todavía existe para fallas a tierra en el del neutro secundario; por lo tanto, su utilidad se limita a aquellas aplicaciones donde la exposición a fallas secundarias del neutro a tierra es pequeña. 51G Terminal de tierra uno o grifo central si está disponible Fig. 5.- Generador puesto a tierra de alta impedancia [1] La puesta a tierra del neutro del generador de alta resistencia utiliza un transformador de distribución con una tensión nominal primaria mayor o igual a la tensión nominal de línea a del neutro del generador y una </a:t>
            </a:r>
            <a:r>
              <a:rPr lang="es-MX" sz="2400" dirty="0" smtClean="0">
                <a:latin typeface="Comic Sans MS" panose="030F0702030302020204" pitchFamily="66" charset="0"/>
              </a:rPr>
              <a:t>valor nominal </a:t>
            </a:r>
            <a:r>
              <a:rPr lang="es-MX" sz="2400" dirty="0">
                <a:latin typeface="Comic Sans MS" panose="030F0702030302020204" pitchFamily="66" charset="0"/>
              </a:rPr>
              <a:t>secundaria de 120 o 240 V. El transformador de distribución debe tener suficiente capacidad de sobretensión para que </a:t>
            </a:r>
            <a:r>
              <a:rPr lang="es-MX" sz="2400" dirty="0" err="1">
                <a:latin typeface="Comic Sans MS" panose="030F0702030302020204" pitchFamily="66" charset="0"/>
              </a:rPr>
              <a:t>que</a:t>
            </a:r>
            <a:r>
              <a:rPr lang="es-MX" sz="2400" dirty="0">
                <a:latin typeface="Comic Sans MS" panose="030F0702030302020204" pitchFamily="66" charset="0"/>
              </a:rPr>
              <a:t> no se sature en caso de fallas de SLG con la máquina cuando se opera al 105 % de la tensión nominal. La resistencia secundaria generalmente se selecciona de modo que, para una falla SLG en los terminales del generador, la potencia disipada en la resistencia sea aproximadamente igual a los voltamperios reactivos en la reactancia capacitiva de secuencia cero de los devanados del generador, sus cables y el devanados de cualquier transformador conectado a los terminales del generador. Al utilizar este método de conexión a tierra, una falla de SLG generalmente se limita a entre 3 y 25 amperios primarios. Como resultado, este nivel de corriente de falla no es suficiente para operar los relés diferenciales del generador. El Apéndice proporciona un ejemplo detallado de cómo determinar el tamaño de la resistencia de tierra para cumplir con los requisitos citados anteriormente, así como calcular las corrientes y tensiones de tierra resultantes. </a:t>
            </a:r>
          </a:p>
        </p:txBody>
      </p:sp>
    </p:spTree>
    <p:extLst>
      <p:ext uri="{BB962C8B-B14F-4D97-AF65-F5344CB8AC3E}">
        <p14:creationId xmlns:p14="http://schemas.microsoft.com/office/powerpoint/2010/main" xmlns="" val="3357566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30200" y="457200"/>
            <a:ext cx="17221200" cy="5934958"/>
          </a:xfrm>
          <a:prstGeom prst="rect">
            <a:avLst/>
          </a:prstGeom>
        </p:spPr>
        <p:txBody>
          <a:bodyPr vert="horz" wrap="square" lIns="0" tIns="12700" rIns="0" bIns="0" rtlCol="0">
            <a:spAutoFit/>
          </a:bodyPr>
          <a:lstStyle/>
          <a:p>
            <a:pPr marL="469900" marR="5080" indent="-457200" algn="just">
              <a:spcBef>
                <a:spcPts val="100"/>
              </a:spcBef>
              <a:buFont typeface="+mj-lt"/>
              <a:buAutoNum type="alphaUcPeriod" startAt="2"/>
            </a:pPr>
            <a:r>
              <a:rPr lang="es-MX" sz="2400" b="1" dirty="0">
                <a:latin typeface="Comic Sans MS" panose="030F0702030302020204" pitchFamily="66" charset="0"/>
              </a:rPr>
              <a:t>Coordinación con otros relés </a:t>
            </a:r>
          </a:p>
          <a:p>
            <a:pPr marL="12700" marR="5080" algn="just">
              <a:spcBef>
                <a:spcPts val="100"/>
              </a:spcBef>
            </a:pPr>
            <a:r>
              <a:rPr lang="es-MX" sz="2400" dirty="0">
                <a:latin typeface="Comic Sans MS" panose="030F0702030302020204" pitchFamily="66" charset="0"/>
              </a:rPr>
              <a:t>Es posible que el relé de tensión deba coordinarse con el relé del sistema para fallas a tierra del sistema. Las fallas de fase a tierra del sistema inducen tensiones de secuencia cero en el del neutro del generador debido al acoplamiento capacitivo entre los devanados del transformador de la unidad. Este tensión inducido aparece en el secundario del transformador de distribución de puesta a tierra y puede causar el funcionamiento del relé de tensión de secuencia cero. Se puede utilizar un relé de </a:t>
            </a:r>
            <a:r>
              <a:rPr lang="es-MX" sz="2400" dirty="0" err="1">
                <a:latin typeface="Comic Sans MS" panose="030F0702030302020204" pitchFamily="66" charset="0"/>
              </a:rPr>
              <a:t>sobrecorriente</a:t>
            </a:r>
            <a:r>
              <a:rPr lang="es-MX" sz="2400" dirty="0">
                <a:latin typeface="Comic Sans MS" panose="030F0702030302020204" pitchFamily="66" charset="0"/>
              </a:rPr>
              <a:t> de tiempo como protección de respaldo cuando el generador está conectado a tierra a través de un transformador de distribución con una resistencia secundaria. El CT que alimenta el relé de </a:t>
            </a:r>
            <a:r>
              <a:rPr lang="es-MX" sz="2400" dirty="0" err="1">
                <a:latin typeface="Comic Sans MS" panose="030F0702030302020204" pitchFamily="66" charset="0"/>
              </a:rPr>
              <a:t>sobrecorriente</a:t>
            </a:r>
            <a:r>
              <a:rPr lang="es-MX" sz="2400" dirty="0">
                <a:latin typeface="Comic Sans MS" panose="030F0702030302020204" pitchFamily="66" charset="0"/>
              </a:rPr>
              <a:t> puede ubicarse en el circuito del neutro primario o en el circuito secundario del transformador de distribución, como se muestra en la Fig. 5. Cuando el CT se conecta en el circuito secundario del transformador de distribución, se selecciona una relación de CT de modo que </a:t>
            </a:r>
            <a:r>
              <a:rPr lang="es-MX" sz="2400" dirty="0" err="1">
                <a:latin typeface="Comic Sans MS" panose="030F0702030302020204" pitchFamily="66" charset="0"/>
              </a:rPr>
              <a:t>que</a:t>
            </a:r>
            <a:r>
              <a:rPr lang="es-MX" sz="2400" dirty="0">
                <a:latin typeface="Comic Sans MS" panose="030F0702030302020204" pitchFamily="66" charset="0"/>
              </a:rPr>
              <a:t> la corriente del relé sea aproximadamente igual a la corriente primaria máxima en el del neutro del generador. Para esta aplicación generalmente se utiliza un relé de </a:t>
            </a:r>
            <a:r>
              <a:rPr lang="es-MX" sz="2400" dirty="0" err="1">
                <a:latin typeface="Comic Sans MS" panose="030F0702030302020204" pitchFamily="66" charset="0"/>
              </a:rPr>
              <a:t>sobrecorriente</a:t>
            </a:r>
            <a:r>
              <a:rPr lang="es-MX" sz="2400" dirty="0">
                <a:latin typeface="Comic Sans MS" panose="030F0702030302020204" pitchFamily="66" charset="0"/>
              </a:rPr>
              <a:t> con retardo de tiempo inverso o de tiempo muy inverso. El ajuste de activación del relé de </a:t>
            </a:r>
            <a:r>
              <a:rPr lang="es-MX" sz="2400" dirty="0" err="1">
                <a:latin typeface="Comic Sans MS" panose="030F0702030302020204" pitchFamily="66" charset="0"/>
              </a:rPr>
              <a:t>sobrecorriente</a:t>
            </a:r>
            <a:r>
              <a:rPr lang="es-MX" sz="2400" dirty="0">
                <a:latin typeface="Comic Sans MS" panose="030F0702030302020204" pitchFamily="66" charset="0"/>
              </a:rPr>
              <a:t> no debe ser inferior al 135 % del valor máximo de corriente medida en el del neutro bajo condiciones sin falla. En general, el relé de </a:t>
            </a:r>
            <a:r>
              <a:rPr lang="es-MX" sz="2400" dirty="0" err="1">
                <a:latin typeface="Comic Sans MS" panose="030F0702030302020204" pitchFamily="66" charset="0"/>
              </a:rPr>
              <a:t>sobrecorriente</a:t>
            </a:r>
            <a:r>
              <a:rPr lang="es-MX" sz="2400" dirty="0">
                <a:latin typeface="Comic Sans MS" panose="030F0702030302020204" pitchFamily="66" charset="0"/>
              </a:rPr>
              <a:t> proporciona una protección menos sensible que el relé de sobretensión que detecta tensión de secuencia cero. Al igual que con el relé de sobretensión, el relé de </a:t>
            </a:r>
            <a:r>
              <a:rPr lang="es-MX" sz="2400" dirty="0" err="1">
                <a:latin typeface="Comic Sans MS" panose="030F0702030302020204" pitchFamily="66" charset="0"/>
              </a:rPr>
              <a:t>sobrecorriente</a:t>
            </a:r>
            <a:r>
              <a:rPr lang="es-MX" sz="2400" dirty="0">
                <a:latin typeface="Comic Sans MS" panose="030F0702030302020204" pitchFamily="66" charset="0"/>
              </a:rPr>
              <a:t> debe coordinarse con los fusibles del VT y con el relé de tierra del sistema.</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27242701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58800" y="520193"/>
            <a:ext cx="17068800" cy="5247590"/>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panose="030F0702030302020204" pitchFamily="66" charset="0"/>
                <a:cs typeface="Comic Sans MS"/>
              </a:rPr>
              <a:t>Métodos</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protección</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para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falla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tierra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en</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100%</a:t>
            </a:r>
            <a:r>
              <a:rPr lang="es-A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del devanado</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del</a:t>
            </a:r>
            <a:r>
              <a:rPr sz="2400" b="1" dirty="0">
                <a:latin typeface="Comic Sans MS" panose="030F0702030302020204" pitchFamily="66" charset="0"/>
                <a:cs typeface="Comic Sans MS"/>
              </a:rPr>
              <a:t> </a:t>
            </a:r>
            <a:r>
              <a:rPr sz="2400" b="1" spc="-5" dirty="0" err="1">
                <a:latin typeface="Comic Sans MS" panose="030F0702030302020204" pitchFamily="66" charset="0"/>
                <a:cs typeface="Comic Sans MS"/>
              </a:rPr>
              <a:t>estator</a:t>
            </a:r>
            <a:endParaRPr lang="en-US" sz="2400" b="1" spc="-5" dirty="0">
              <a:latin typeface="Comic Sans MS" panose="030F0702030302020204" pitchFamily="66" charset="0"/>
              <a:cs typeface="Comic Sans MS"/>
            </a:endParaRPr>
          </a:p>
          <a:p>
            <a:pPr marL="12700" marR="5080" algn="just">
              <a:spcBef>
                <a:spcPts val="100"/>
              </a:spcBef>
            </a:pPr>
            <a:endParaRPr lang="es-AR" sz="2400" b="1" spc="-5" dirty="0">
              <a:latin typeface="Comic Sans MS" panose="030F0702030302020204" pitchFamily="66" charset="0"/>
              <a:cs typeface="Comic Sans MS"/>
            </a:endParaRPr>
          </a:p>
          <a:p>
            <a:pPr marL="12700" marR="5080" algn="just">
              <a:spcBef>
                <a:spcPts val="100"/>
              </a:spcBef>
            </a:pPr>
            <a:r>
              <a:rPr lang="es-MX" sz="2400" dirty="0">
                <a:latin typeface="Comic Sans MS" panose="030F0702030302020204" pitchFamily="66" charset="0"/>
              </a:rPr>
              <a:t>En la sección anterior se analizó la protección convencional para la detección de fallas a tierra del estator en sistemas puestos a tierra de alta impedancia. Estos esquemas de protección son sencillos y confiables; sin embargo, estos relés pueden proporcionar protección sólo entre el 80 y el 95 % de los devanados del estator. Esto se debe a imperfecciones en la construcción del generador y a las pequeñas magnitudes de corriente de secuencia cero que en </a:t>
            </a:r>
            <a:r>
              <a:rPr lang="es-MX" sz="2400" dirty="0" err="1">
                <a:latin typeface="Comic Sans MS" panose="030F0702030302020204" pitchFamily="66" charset="0"/>
              </a:rPr>
              <a:t>anilloán</a:t>
            </a:r>
            <a:r>
              <a:rPr lang="es-MX" sz="2400" dirty="0">
                <a:latin typeface="Comic Sans MS" panose="030F0702030302020204" pitchFamily="66" charset="0"/>
              </a:rPr>
              <a:t> por la tierra del generador. Esta pequeña magnitud de corriente de secuencia cero. hace imposible que los relés de detección de fallas a tierra convencionales permanezcan selectivos cuando se ajustan en un nivel demasiado bajo. Es importante proteger los generadores principales con un sistema adicional de protección contra fallas a tierra para que se obtenga una cobertura de fallas para el 100 % del devanado. Las técnicas para la detección de fallas a tierra que cubren el 100 % de los devanados del estator se pueden dividir en tres categorías: </a:t>
            </a:r>
          </a:p>
          <a:p>
            <a:pPr marL="12700" marR="5080" algn="just">
              <a:spcBef>
                <a:spcPts val="100"/>
              </a:spcBef>
            </a:pPr>
            <a:endParaRPr lang="es-MX" sz="2400" b="1" dirty="0">
              <a:latin typeface="Comic Sans MS" panose="030F0702030302020204" pitchFamily="66" charset="0"/>
            </a:endParaRPr>
          </a:p>
          <a:p>
            <a:pPr marL="12700" marR="5080" algn="just">
              <a:spcBef>
                <a:spcPts val="100"/>
              </a:spcBef>
            </a:pPr>
            <a:r>
              <a:rPr lang="es-MX" sz="2400" b="1" dirty="0">
                <a:latin typeface="Comic Sans MS" panose="030F0702030302020204" pitchFamily="66" charset="0"/>
              </a:rPr>
              <a:t>• Técnicas basadas en tensión del tercer armónico </a:t>
            </a:r>
          </a:p>
          <a:p>
            <a:pPr marL="12700" marR="5080" algn="just">
              <a:spcBef>
                <a:spcPts val="100"/>
              </a:spcBef>
            </a:pPr>
            <a:r>
              <a:rPr lang="es-MX" sz="2400" b="1" dirty="0">
                <a:latin typeface="Comic Sans MS" panose="030F0702030302020204" pitchFamily="66" charset="0"/>
              </a:rPr>
              <a:t>• Inyección de tensión </a:t>
            </a:r>
            <a:r>
              <a:rPr lang="es-MX" sz="2400" b="1" dirty="0" err="1">
                <a:latin typeface="Comic Sans MS" panose="030F0702030302020204" pitchFamily="66" charset="0"/>
              </a:rPr>
              <a:t>subarmónico</a:t>
            </a:r>
            <a:r>
              <a:rPr lang="es-MX" sz="2400" b="1" dirty="0">
                <a:latin typeface="Comic Sans MS" panose="030F0702030302020204" pitchFamily="66" charset="0"/>
              </a:rPr>
              <a:t> del neutro o residual</a:t>
            </a:r>
            <a:endParaRPr sz="2400" b="1" dirty="0">
              <a:latin typeface="Comic Sans MS" panose="030F0702030302020204" pitchFamily="66" charset="0"/>
              <a:cs typeface="Comic Sans MS"/>
            </a:endParaRPr>
          </a:p>
        </p:txBody>
      </p:sp>
    </p:spTree>
    <p:extLst>
      <p:ext uri="{BB962C8B-B14F-4D97-AF65-F5344CB8AC3E}">
        <p14:creationId xmlns:p14="http://schemas.microsoft.com/office/powerpoint/2010/main" xmlns="" val="23746401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58800" y="520193"/>
            <a:ext cx="17068800" cy="5715154"/>
          </a:xfrm>
          <a:prstGeom prst="rect">
            <a:avLst/>
          </a:prstGeom>
        </p:spPr>
        <p:txBody>
          <a:bodyPr vert="horz" wrap="square" lIns="0" tIns="12700" rIns="0" bIns="0" rtlCol="0">
            <a:spAutoFit/>
          </a:bodyPr>
          <a:lstStyle/>
          <a:p>
            <a:pPr marL="12700" marR="5080" algn="just">
              <a:spcBef>
                <a:spcPts val="100"/>
              </a:spcBef>
            </a:pPr>
            <a:r>
              <a:rPr lang="es-MX" sz="2400" b="1" dirty="0">
                <a:latin typeface="Comic Sans MS" panose="030F0702030302020204" pitchFamily="66" charset="0"/>
              </a:rPr>
              <a:t>A. Técnicas basadas en tensión del tercer armónico </a:t>
            </a:r>
            <a:r>
              <a:rPr lang="es-MX" sz="2400" dirty="0">
                <a:latin typeface="Comic Sans MS" panose="030F0702030302020204" pitchFamily="66" charset="0"/>
              </a:rPr>
              <a:t>Los componentes de tensión del tercer armónico están presentes en los terminales de casi todas las máquinas en </a:t>
            </a:r>
            <a:r>
              <a:rPr lang="es-MX" sz="2400" dirty="0" err="1">
                <a:latin typeface="Comic Sans MS" panose="030F0702030302020204" pitchFamily="66" charset="0"/>
              </a:rPr>
              <a:t>diversos°</a:t>
            </a:r>
            <a:r>
              <a:rPr lang="es-MX" sz="2400" dirty="0">
                <a:latin typeface="Comic Sans MS" panose="030F0702030302020204" pitchFamily="66" charset="0"/>
              </a:rPr>
              <a:t>; surgen debido a la naturaleza no sinusoidal del flujo del rotor y varían según las diferencias en el diseño y la fabricación. Si está presente en una magnitud suficiente, los esquemas de esta categoría utilizan este tensión para detectar fallas a tierra cerca del neutro. Los tensiones del tercer armónico medidos en el del neutro del generador o en los terminales o ambos se utilizan para brindar protección. Antes de discutir las técnicas y su operación, vale la pena </a:t>
            </a:r>
            <a:r>
              <a:rPr lang="es-MX" sz="2400" dirty="0" err="1">
                <a:latin typeface="Comic Sans MS" panose="030F0702030302020204" pitchFamily="66" charset="0"/>
              </a:rPr>
              <a:t>obserVAr</a:t>
            </a:r>
            <a:r>
              <a:rPr lang="es-MX" sz="2400" dirty="0">
                <a:latin typeface="Comic Sans MS" panose="030F0702030302020204" pitchFamily="66" charset="0"/>
              </a:rPr>
              <a:t> las características de las tensiones del tercer armónico, que estos esquemas utilizan como señales de transmisión para la detección de fallas. La Fig. 6 muestra las tensiones del tercer armónico (V3RD) presente en el del neutro y los terminales de un generador típico durante diferentes condiciones de carga: (a) bajo operación normal, (b) por una falla en el extremo del neutro y (c) por una falla en los terminales del generador. Se pueden hacer las siguientes observaciones a partir de la Fig. 6: </a:t>
            </a:r>
          </a:p>
          <a:p>
            <a:pPr marL="355600" marR="5080" indent="-342900" algn="just">
              <a:spcBef>
                <a:spcPts val="100"/>
              </a:spcBef>
              <a:buFont typeface="Arial" panose="020B0604020202020204" pitchFamily="34" charset="0"/>
              <a:buChar char="•"/>
            </a:pPr>
            <a:r>
              <a:rPr lang="es-MX" sz="2400" b="1" dirty="0">
                <a:latin typeface="Comic Sans MS" panose="030F0702030302020204" pitchFamily="66" charset="0"/>
              </a:rPr>
              <a:t>El nivel de tensión del tercer armónico en los terminales del neutro y del generador depende de las condiciones de operación del generador. El tensión suele ser mayor a plena carga que sin carga, como se muestra en la Fig. 6, excepto cuando los generadores funcionan como condensadores síncronos </a:t>
            </a:r>
            <a:r>
              <a:rPr lang="es-MX" sz="2400" b="1" dirty="0" err="1">
                <a:latin typeface="Comic Sans MS" panose="030F0702030302020204" pitchFamily="66" charset="0"/>
              </a:rPr>
              <a:t>subexcitados</a:t>
            </a:r>
            <a:r>
              <a:rPr lang="es-MX" sz="2400" b="1" dirty="0">
                <a:latin typeface="Comic Sans MS" panose="030F0702030302020204" pitchFamily="66" charset="0"/>
              </a:rPr>
              <a:t>. </a:t>
            </a:r>
          </a:p>
          <a:p>
            <a:pPr marL="355600" marR="5080" indent="-342900" algn="just">
              <a:spcBef>
                <a:spcPts val="100"/>
              </a:spcBef>
              <a:buFont typeface="Arial" panose="020B0604020202020204" pitchFamily="34" charset="0"/>
              <a:buChar char="•"/>
            </a:pPr>
            <a:r>
              <a:rPr lang="es-MX" sz="2400" b="1" dirty="0">
                <a:latin typeface="Comic Sans MS" panose="030F0702030302020204" pitchFamily="66" charset="0"/>
              </a:rPr>
              <a:t>Hay un punto en los devanados, típicamente cerca del medio, donde la tensión del tercer armónico es cero. La posición exacta de este punto depende de las condiciones de operación y del diseño del generador</a:t>
            </a:r>
            <a:endParaRPr lang="es-MX" sz="2400" b="1" dirty="0">
              <a:latin typeface="Comic Sans MS" panose="030F0702030302020204" pitchFamily="66" charset="0"/>
              <a:cs typeface="Comic Sans MS"/>
            </a:endParaRPr>
          </a:p>
          <a:p>
            <a:pPr marL="12700" marR="5080">
              <a:lnSpc>
                <a:spcPct val="116100"/>
              </a:lnSpc>
              <a:spcBef>
                <a:spcPts val="100"/>
              </a:spcBef>
            </a:pPr>
            <a:endParaRPr sz="900" dirty="0">
              <a:latin typeface="Comic Sans MS"/>
              <a:cs typeface="Comic Sans MS"/>
            </a:endParaRPr>
          </a:p>
        </p:txBody>
      </p:sp>
      <p:pic>
        <p:nvPicPr>
          <p:cNvPr id="9" name="object 9"/>
          <p:cNvPicPr/>
          <p:nvPr/>
        </p:nvPicPr>
        <p:blipFill>
          <a:blip r:embed="rId2" cstate="print"/>
          <a:stretch>
            <a:fillRect/>
          </a:stretch>
        </p:blipFill>
        <p:spPr>
          <a:xfrm>
            <a:off x="6657016" y="6016442"/>
            <a:ext cx="4768994" cy="1466959"/>
          </a:xfrm>
          <a:prstGeom prst="rect">
            <a:avLst/>
          </a:prstGeom>
        </p:spPr>
      </p:pic>
      <p:sp>
        <p:nvSpPr>
          <p:cNvPr id="10" name="object 10"/>
          <p:cNvSpPr txBox="1"/>
          <p:nvPr/>
        </p:nvSpPr>
        <p:spPr>
          <a:xfrm>
            <a:off x="6657016" y="7902159"/>
            <a:ext cx="4768994"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b)</a:t>
            </a:r>
            <a:r>
              <a:rPr sz="2000" b="1" spc="-10" dirty="0">
                <a:latin typeface="Comic Sans MS"/>
                <a:cs typeface="Comic Sans MS"/>
              </a:rPr>
              <a:t> </a:t>
            </a:r>
            <a:r>
              <a:rPr sz="2000" b="1" spc="-5" dirty="0">
                <a:latin typeface="Comic Sans MS"/>
                <a:cs typeface="Comic Sans MS"/>
              </a:rPr>
              <a:t>Falla en</a:t>
            </a:r>
            <a:r>
              <a:rPr sz="2000" b="1" spc="-10" dirty="0">
                <a:latin typeface="Comic Sans MS"/>
                <a:cs typeface="Comic Sans MS"/>
              </a:rPr>
              <a:t> </a:t>
            </a:r>
            <a:r>
              <a:rPr sz="2000" b="1" spc="-5" dirty="0" err="1">
                <a:latin typeface="Comic Sans MS"/>
                <a:cs typeface="Comic Sans MS"/>
              </a:rPr>
              <a:t>el</a:t>
            </a:r>
            <a:r>
              <a:rPr sz="2000" b="1" spc="-5" dirty="0">
                <a:latin typeface="Comic Sans MS"/>
                <a:cs typeface="Comic Sans MS"/>
              </a:rPr>
              <a:t> </a:t>
            </a:r>
            <a:r>
              <a:rPr lang="es-AR" sz="2000" b="1" spc="-5" dirty="0">
                <a:latin typeface="Comic Sans MS"/>
                <a:cs typeface="Comic Sans MS"/>
              </a:rPr>
              <a:t>del neutro</a:t>
            </a:r>
            <a:endParaRPr sz="2000" b="1" dirty="0">
              <a:latin typeface="Comic Sans MS"/>
              <a:cs typeface="Comic Sans MS"/>
            </a:endParaRPr>
          </a:p>
        </p:txBody>
      </p:sp>
      <p:pic>
        <p:nvPicPr>
          <p:cNvPr id="11" name="object 11"/>
          <p:cNvPicPr/>
          <p:nvPr/>
        </p:nvPicPr>
        <p:blipFill>
          <a:blip r:embed="rId3" cstate="print"/>
          <a:stretch>
            <a:fillRect/>
          </a:stretch>
        </p:blipFill>
        <p:spPr>
          <a:xfrm>
            <a:off x="12609872" y="7483401"/>
            <a:ext cx="4302537" cy="1162377"/>
          </a:xfrm>
          <a:prstGeom prst="rect">
            <a:avLst/>
          </a:prstGeom>
        </p:spPr>
      </p:pic>
      <p:sp>
        <p:nvSpPr>
          <p:cNvPr id="12" name="object 12"/>
          <p:cNvSpPr txBox="1"/>
          <p:nvPr/>
        </p:nvSpPr>
        <p:spPr>
          <a:xfrm>
            <a:off x="13559610" y="8966379"/>
            <a:ext cx="3086099"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c)</a:t>
            </a:r>
            <a:r>
              <a:rPr sz="2000" b="1" spc="-10" dirty="0">
                <a:latin typeface="Comic Sans MS"/>
                <a:cs typeface="Comic Sans MS"/>
              </a:rPr>
              <a:t> </a:t>
            </a:r>
            <a:r>
              <a:rPr sz="2000" b="1" spc="-5" dirty="0">
                <a:latin typeface="Comic Sans MS"/>
                <a:cs typeface="Comic Sans MS"/>
              </a:rPr>
              <a:t>Falla en</a:t>
            </a:r>
            <a:r>
              <a:rPr sz="2000" b="1" spc="-10" dirty="0">
                <a:latin typeface="Comic Sans MS"/>
                <a:cs typeface="Comic Sans MS"/>
              </a:rPr>
              <a:t> </a:t>
            </a:r>
            <a:r>
              <a:rPr sz="2000" b="1" spc="-5" dirty="0">
                <a:latin typeface="Comic Sans MS"/>
                <a:cs typeface="Comic Sans MS"/>
              </a:rPr>
              <a:t>terminales</a:t>
            </a:r>
            <a:endParaRPr sz="2000" b="1" dirty="0">
              <a:latin typeface="Comic Sans MS"/>
              <a:cs typeface="Comic Sans MS"/>
            </a:endParaRPr>
          </a:p>
        </p:txBody>
      </p:sp>
      <p:pic>
        <p:nvPicPr>
          <p:cNvPr id="14" name="object 7">
            <a:extLst>
              <a:ext uri="{FF2B5EF4-FFF2-40B4-BE49-F238E27FC236}">
                <a16:creationId xmlns:a16="http://schemas.microsoft.com/office/drawing/2014/main" xmlns="" id="{9824D004-E9C3-4594-B8BF-FA4B46FB4C44}"/>
              </a:ext>
            </a:extLst>
          </p:cNvPr>
          <p:cNvPicPr/>
          <p:nvPr/>
        </p:nvPicPr>
        <p:blipFill>
          <a:blip r:embed="rId4" cstate="print"/>
          <a:stretch>
            <a:fillRect/>
          </a:stretch>
        </p:blipFill>
        <p:spPr>
          <a:xfrm>
            <a:off x="529410" y="6043573"/>
            <a:ext cx="5943600" cy="2602205"/>
          </a:xfrm>
          <a:prstGeom prst="rect">
            <a:avLst/>
          </a:prstGeom>
        </p:spPr>
      </p:pic>
      <p:sp>
        <p:nvSpPr>
          <p:cNvPr id="15" name="object 8">
            <a:extLst>
              <a:ext uri="{FF2B5EF4-FFF2-40B4-BE49-F238E27FC236}">
                <a16:creationId xmlns:a16="http://schemas.microsoft.com/office/drawing/2014/main" xmlns="" id="{494D08CC-370B-4510-B5C3-4FB2351B1AC3}"/>
              </a:ext>
            </a:extLst>
          </p:cNvPr>
          <p:cNvSpPr txBox="1"/>
          <p:nvPr/>
        </p:nvSpPr>
        <p:spPr>
          <a:xfrm>
            <a:off x="2211088" y="8645778"/>
            <a:ext cx="3306661"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a</a:t>
            </a:r>
            <a:r>
              <a:rPr sz="2000" b="1" spc="-5" dirty="0">
                <a:latin typeface="Comic Sans MS" panose="030F0702030302020204" pitchFamily="66" charset="0"/>
                <a:cs typeface="Comic Sans MS"/>
              </a:rPr>
              <a:t>)</a:t>
            </a:r>
            <a:r>
              <a:rPr sz="2000" b="1" spc="-15" dirty="0">
                <a:latin typeface="Comic Sans MS" panose="030F0702030302020204" pitchFamily="66" charset="0"/>
                <a:cs typeface="Comic Sans MS"/>
              </a:rPr>
              <a:t> </a:t>
            </a:r>
            <a:r>
              <a:rPr sz="2000" b="1" spc="-5" dirty="0">
                <a:latin typeface="Comic Sans MS" panose="030F0702030302020204" pitchFamily="66" charset="0"/>
                <a:cs typeface="Comic Sans MS"/>
              </a:rPr>
              <a:t>Operación</a:t>
            </a:r>
            <a:r>
              <a:rPr sz="2000" b="1" spc="-15" dirty="0">
                <a:latin typeface="Comic Sans MS" panose="030F0702030302020204" pitchFamily="66" charset="0"/>
                <a:cs typeface="Comic Sans MS"/>
              </a:rPr>
              <a:t> </a:t>
            </a:r>
            <a:r>
              <a:rPr sz="2000" b="1" spc="-5" dirty="0">
                <a:latin typeface="Comic Sans MS" panose="030F0702030302020204" pitchFamily="66" charset="0"/>
                <a:cs typeface="Comic Sans MS"/>
              </a:rPr>
              <a:t>normal</a:t>
            </a:r>
            <a:endParaRPr sz="2000" b="1" dirty="0">
              <a:latin typeface="Comic Sans MS" panose="030F0702030302020204" pitchFamily="66" charset="0"/>
              <a:cs typeface="Comic Sans MS"/>
            </a:endParaRPr>
          </a:p>
        </p:txBody>
      </p:sp>
      <p:sp>
        <p:nvSpPr>
          <p:cNvPr id="16" name="CuadroTexto 15">
            <a:extLst>
              <a:ext uri="{FF2B5EF4-FFF2-40B4-BE49-F238E27FC236}">
                <a16:creationId xmlns:a16="http://schemas.microsoft.com/office/drawing/2014/main" xmlns="" id="{4E5F4A2D-6E51-4999-BECE-C7907C55DE7E}"/>
              </a:ext>
            </a:extLst>
          </p:cNvPr>
          <p:cNvSpPr txBox="1"/>
          <p:nvPr/>
        </p:nvSpPr>
        <p:spPr>
          <a:xfrm>
            <a:off x="2517703" y="9286980"/>
            <a:ext cx="12801600" cy="400110"/>
          </a:xfrm>
          <a:prstGeom prst="rect">
            <a:avLst/>
          </a:prstGeom>
          <a:noFill/>
        </p:spPr>
        <p:txBody>
          <a:bodyPr wrap="square">
            <a:spAutoFit/>
          </a:bodyPr>
          <a:lstStyle/>
          <a:p>
            <a:pPr algn="ctr"/>
            <a:r>
              <a:rPr lang="es-MX" sz="2000" b="1" dirty="0">
                <a:latin typeface="Comic Sans MS" panose="030F0702030302020204" pitchFamily="66" charset="0"/>
              </a:rPr>
              <a:t>Figura 6. Tensiones de tercera armónica para diferentes condiciones en un generador típico</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19548572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6400" y="520193"/>
            <a:ext cx="17221200" cy="5027787"/>
          </a:xfrm>
          <a:prstGeom prst="rect">
            <a:avLst/>
          </a:prstGeom>
        </p:spPr>
        <p:txBody>
          <a:bodyPr vert="horz" wrap="square" lIns="0" tIns="12700" rIns="0" bIns="0" rtlCol="0">
            <a:spAutoFit/>
          </a:bodyPr>
          <a:lstStyle/>
          <a:p>
            <a:pPr marL="342900" marR="5080" indent="-342900" algn="just">
              <a:spcBef>
                <a:spcPts val="100"/>
              </a:spcBef>
              <a:buFont typeface="Arial" panose="020B0604020202020204" pitchFamily="34" charset="0"/>
              <a:buChar char="•"/>
            </a:pPr>
            <a:r>
              <a:rPr lang="es-MX" sz="2400" b="1" dirty="0">
                <a:latin typeface="Comic Sans MS" panose="030F0702030302020204" pitchFamily="66" charset="0"/>
              </a:rPr>
              <a:t>A medida que la posición de falla se acerca al del neutro del generador, la tensión del tercer armónico en el del neutro disminuye y aumenta en los terminales. Para una falla a tierra en el del neutro, la tensión del tercer armónico en el del neutro se vuelve cero. </a:t>
            </a:r>
          </a:p>
          <a:p>
            <a:pPr marL="342900" marR="5080" indent="-342900" algn="just">
              <a:spcBef>
                <a:spcPts val="100"/>
              </a:spcBef>
              <a:buFont typeface="Arial" panose="020B0604020202020204" pitchFamily="34" charset="0"/>
              <a:buChar char="•"/>
            </a:pPr>
            <a:endParaRPr lang="es-MX" sz="2400" b="1" dirty="0">
              <a:latin typeface="Comic Sans MS" panose="030F0702030302020204" pitchFamily="66" charset="0"/>
            </a:endParaRPr>
          </a:p>
          <a:p>
            <a:pPr marL="342900" marR="5080" indent="-342900" algn="just">
              <a:spcBef>
                <a:spcPts val="100"/>
              </a:spcBef>
              <a:buFont typeface="Arial" panose="020B0604020202020204" pitchFamily="34" charset="0"/>
              <a:buChar char="•"/>
            </a:pPr>
            <a:r>
              <a:rPr lang="es-MX" sz="2400" b="1" dirty="0">
                <a:latin typeface="Comic Sans MS" panose="030F0702030302020204" pitchFamily="66" charset="0"/>
              </a:rPr>
              <a:t>A medida que la posición de falla se acerca a los terminales del generador, la tensión del tercer armónico en los terminales disminuye mientras aumenta en el del neutro. Para una falla a tierra en los terminales, la tensión del tercer armónico en los terminales se vuelve cero. </a:t>
            </a:r>
          </a:p>
          <a:p>
            <a:pPr marL="342900" marR="5080" indent="-342900" algn="just">
              <a:spcBef>
                <a:spcPts val="100"/>
              </a:spcBef>
              <a:buFont typeface="Arial" panose="020B0604020202020204" pitchFamily="34" charset="0"/>
              <a:buChar char="•"/>
            </a:pPr>
            <a:endParaRPr lang="es-MX" sz="2400" b="1" dirty="0">
              <a:latin typeface="Comic Sans MS" panose="030F0702030302020204" pitchFamily="66" charset="0"/>
            </a:endParaRPr>
          </a:p>
          <a:p>
            <a:pPr marL="342900" marR="5080" indent="-342900" algn="just">
              <a:spcBef>
                <a:spcPts val="100"/>
              </a:spcBef>
              <a:buFont typeface="Arial" panose="020B0604020202020204" pitchFamily="34" charset="0"/>
              <a:buChar char="•"/>
            </a:pPr>
            <a:r>
              <a:rPr lang="es-MX" sz="2400" b="1" dirty="0">
                <a:latin typeface="Comic Sans MS" panose="030F0702030302020204" pitchFamily="66" charset="0"/>
              </a:rPr>
              <a:t>El nivel de tensión del tercer armónico varía de una máquina a otra según el diseño. Los niveles del tercer armónico de cualquier generador deben medirse con el generador conectado y desconectado del transformador de la unidad, antes de habilitar cualquier esquema de protección basado en el tercer armónico. Esto se hace para garantizar que existan niveles de tensión de tercer armónico adecuados para operar los elementos protectores durante todas las condiciones de carga esperadas.</a:t>
            </a:r>
            <a:endParaRPr lang="es-MX" sz="2400" b="1" dirty="0">
              <a:latin typeface="Comic Sans MS" panose="030F0702030302020204" pitchFamily="66" charset="0"/>
              <a:cs typeface="Comic Sans MS"/>
            </a:endParaRPr>
          </a:p>
          <a:p>
            <a:pPr marL="12700" marR="5080">
              <a:lnSpc>
                <a:spcPct val="116100"/>
              </a:lnSpc>
              <a:spcBef>
                <a:spcPts val="100"/>
              </a:spcBef>
            </a:pPr>
            <a:endParaRPr sz="900" dirty="0">
              <a:latin typeface="Comic Sans MS"/>
              <a:cs typeface="Comic Sans MS"/>
            </a:endParaRPr>
          </a:p>
        </p:txBody>
      </p:sp>
      <p:pic>
        <p:nvPicPr>
          <p:cNvPr id="9" name="object 9"/>
          <p:cNvPicPr/>
          <p:nvPr/>
        </p:nvPicPr>
        <p:blipFill>
          <a:blip r:embed="rId2" cstate="print"/>
          <a:stretch>
            <a:fillRect/>
          </a:stretch>
        </p:blipFill>
        <p:spPr>
          <a:xfrm>
            <a:off x="6534006" y="5695841"/>
            <a:ext cx="4768994" cy="1466959"/>
          </a:xfrm>
          <a:prstGeom prst="rect">
            <a:avLst/>
          </a:prstGeom>
        </p:spPr>
      </p:pic>
      <p:sp>
        <p:nvSpPr>
          <p:cNvPr id="10" name="object 10"/>
          <p:cNvSpPr txBox="1"/>
          <p:nvPr/>
        </p:nvSpPr>
        <p:spPr>
          <a:xfrm>
            <a:off x="6534006" y="7581558"/>
            <a:ext cx="4768994"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b)</a:t>
            </a:r>
            <a:r>
              <a:rPr sz="2000" b="1" spc="-10" dirty="0">
                <a:latin typeface="Comic Sans MS"/>
                <a:cs typeface="Comic Sans MS"/>
              </a:rPr>
              <a:t> </a:t>
            </a:r>
            <a:r>
              <a:rPr sz="2000" b="1" spc="-5" dirty="0">
                <a:latin typeface="Comic Sans MS"/>
                <a:cs typeface="Comic Sans MS"/>
              </a:rPr>
              <a:t>Falla en</a:t>
            </a:r>
            <a:r>
              <a:rPr sz="2000" b="1" spc="-10" dirty="0">
                <a:latin typeface="Comic Sans MS"/>
                <a:cs typeface="Comic Sans MS"/>
              </a:rPr>
              <a:t> </a:t>
            </a:r>
            <a:r>
              <a:rPr sz="2000" b="1" spc="-5" dirty="0" err="1">
                <a:latin typeface="Comic Sans MS"/>
                <a:cs typeface="Comic Sans MS"/>
              </a:rPr>
              <a:t>el</a:t>
            </a:r>
            <a:r>
              <a:rPr sz="2000" b="1" spc="-5" dirty="0">
                <a:latin typeface="Comic Sans MS"/>
                <a:cs typeface="Comic Sans MS"/>
              </a:rPr>
              <a:t> </a:t>
            </a:r>
            <a:r>
              <a:rPr lang="es-AR" sz="2000" b="1" spc="-5" dirty="0">
                <a:latin typeface="Comic Sans MS"/>
                <a:cs typeface="Comic Sans MS"/>
              </a:rPr>
              <a:t>del neutro</a:t>
            </a:r>
            <a:endParaRPr sz="2000" b="1" dirty="0">
              <a:latin typeface="Comic Sans MS"/>
              <a:cs typeface="Comic Sans MS"/>
            </a:endParaRPr>
          </a:p>
        </p:txBody>
      </p:sp>
      <p:pic>
        <p:nvPicPr>
          <p:cNvPr id="11" name="object 11"/>
          <p:cNvPicPr/>
          <p:nvPr/>
        </p:nvPicPr>
        <p:blipFill>
          <a:blip r:embed="rId3" cstate="print"/>
          <a:stretch>
            <a:fillRect/>
          </a:stretch>
        </p:blipFill>
        <p:spPr>
          <a:xfrm>
            <a:off x="12486862" y="7162800"/>
            <a:ext cx="4302537" cy="1162377"/>
          </a:xfrm>
          <a:prstGeom prst="rect">
            <a:avLst/>
          </a:prstGeom>
        </p:spPr>
      </p:pic>
      <p:sp>
        <p:nvSpPr>
          <p:cNvPr id="12" name="object 12"/>
          <p:cNvSpPr txBox="1"/>
          <p:nvPr/>
        </p:nvSpPr>
        <p:spPr>
          <a:xfrm>
            <a:off x="13436600" y="8645778"/>
            <a:ext cx="3086099"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c)</a:t>
            </a:r>
            <a:r>
              <a:rPr sz="2000" b="1" spc="-10" dirty="0">
                <a:latin typeface="Comic Sans MS"/>
                <a:cs typeface="Comic Sans MS"/>
              </a:rPr>
              <a:t> </a:t>
            </a:r>
            <a:r>
              <a:rPr sz="2000" b="1" spc="-5" dirty="0">
                <a:latin typeface="Comic Sans MS"/>
                <a:cs typeface="Comic Sans MS"/>
              </a:rPr>
              <a:t>Falla en</a:t>
            </a:r>
            <a:r>
              <a:rPr sz="2000" b="1" spc="-10" dirty="0">
                <a:latin typeface="Comic Sans MS"/>
                <a:cs typeface="Comic Sans MS"/>
              </a:rPr>
              <a:t> </a:t>
            </a:r>
            <a:r>
              <a:rPr sz="2000" b="1" spc="-5" dirty="0">
                <a:latin typeface="Comic Sans MS"/>
                <a:cs typeface="Comic Sans MS"/>
              </a:rPr>
              <a:t>terminales</a:t>
            </a:r>
            <a:endParaRPr sz="2000" b="1" dirty="0">
              <a:latin typeface="Comic Sans MS"/>
              <a:cs typeface="Comic Sans MS"/>
            </a:endParaRPr>
          </a:p>
        </p:txBody>
      </p:sp>
      <p:pic>
        <p:nvPicPr>
          <p:cNvPr id="14" name="object 7">
            <a:extLst>
              <a:ext uri="{FF2B5EF4-FFF2-40B4-BE49-F238E27FC236}">
                <a16:creationId xmlns:a16="http://schemas.microsoft.com/office/drawing/2014/main" xmlns="" id="{9824D004-E9C3-4594-B8BF-FA4B46FB4C44}"/>
              </a:ext>
            </a:extLst>
          </p:cNvPr>
          <p:cNvPicPr/>
          <p:nvPr/>
        </p:nvPicPr>
        <p:blipFill>
          <a:blip r:embed="rId4" cstate="print"/>
          <a:stretch>
            <a:fillRect/>
          </a:stretch>
        </p:blipFill>
        <p:spPr>
          <a:xfrm>
            <a:off x="406400" y="5722972"/>
            <a:ext cx="5943600" cy="2602205"/>
          </a:xfrm>
          <a:prstGeom prst="rect">
            <a:avLst/>
          </a:prstGeom>
        </p:spPr>
      </p:pic>
      <p:sp>
        <p:nvSpPr>
          <p:cNvPr id="15" name="object 8">
            <a:extLst>
              <a:ext uri="{FF2B5EF4-FFF2-40B4-BE49-F238E27FC236}">
                <a16:creationId xmlns:a16="http://schemas.microsoft.com/office/drawing/2014/main" xmlns="" id="{494D08CC-370B-4510-B5C3-4FB2351B1AC3}"/>
              </a:ext>
            </a:extLst>
          </p:cNvPr>
          <p:cNvSpPr txBox="1"/>
          <p:nvPr/>
        </p:nvSpPr>
        <p:spPr>
          <a:xfrm>
            <a:off x="2088078" y="8325177"/>
            <a:ext cx="3306661"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a</a:t>
            </a:r>
            <a:r>
              <a:rPr sz="2000" b="1" spc="-5" dirty="0">
                <a:latin typeface="Comic Sans MS" panose="030F0702030302020204" pitchFamily="66" charset="0"/>
                <a:cs typeface="Comic Sans MS"/>
              </a:rPr>
              <a:t>)</a:t>
            </a:r>
            <a:r>
              <a:rPr sz="2000" b="1" spc="-15" dirty="0">
                <a:latin typeface="Comic Sans MS" panose="030F0702030302020204" pitchFamily="66" charset="0"/>
                <a:cs typeface="Comic Sans MS"/>
              </a:rPr>
              <a:t> </a:t>
            </a:r>
            <a:r>
              <a:rPr sz="2000" b="1" spc="-5" dirty="0">
                <a:latin typeface="Comic Sans MS" panose="030F0702030302020204" pitchFamily="66" charset="0"/>
                <a:cs typeface="Comic Sans MS"/>
              </a:rPr>
              <a:t>Operación</a:t>
            </a:r>
            <a:r>
              <a:rPr sz="2000" b="1" spc="-15" dirty="0">
                <a:latin typeface="Comic Sans MS" panose="030F0702030302020204" pitchFamily="66" charset="0"/>
                <a:cs typeface="Comic Sans MS"/>
              </a:rPr>
              <a:t> </a:t>
            </a:r>
            <a:r>
              <a:rPr sz="2000" b="1" spc="-5" dirty="0">
                <a:latin typeface="Comic Sans MS" panose="030F0702030302020204" pitchFamily="66" charset="0"/>
                <a:cs typeface="Comic Sans MS"/>
              </a:rPr>
              <a:t>normal</a:t>
            </a:r>
            <a:endParaRPr sz="2000" b="1" dirty="0">
              <a:latin typeface="Comic Sans MS" panose="030F0702030302020204" pitchFamily="66" charset="0"/>
              <a:cs typeface="Comic Sans MS"/>
            </a:endParaRPr>
          </a:p>
        </p:txBody>
      </p:sp>
      <p:sp>
        <p:nvSpPr>
          <p:cNvPr id="16" name="CuadroTexto 15">
            <a:extLst>
              <a:ext uri="{FF2B5EF4-FFF2-40B4-BE49-F238E27FC236}">
                <a16:creationId xmlns:a16="http://schemas.microsoft.com/office/drawing/2014/main" xmlns="" id="{4E5F4A2D-6E51-4999-BECE-C7907C55DE7E}"/>
              </a:ext>
            </a:extLst>
          </p:cNvPr>
          <p:cNvSpPr txBox="1"/>
          <p:nvPr/>
        </p:nvSpPr>
        <p:spPr>
          <a:xfrm>
            <a:off x="2517703" y="9286980"/>
            <a:ext cx="12801600" cy="400110"/>
          </a:xfrm>
          <a:prstGeom prst="rect">
            <a:avLst/>
          </a:prstGeom>
          <a:noFill/>
        </p:spPr>
        <p:txBody>
          <a:bodyPr wrap="square">
            <a:spAutoFit/>
          </a:bodyPr>
          <a:lstStyle/>
          <a:p>
            <a:pPr algn="ctr"/>
            <a:r>
              <a:rPr lang="es-MX" sz="2000" b="1" dirty="0">
                <a:latin typeface="Comic Sans MS" panose="030F0702030302020204" pitchFamily="66" charset="0"/>
              </a:rPr>
              <a:t>Figura 4. Tensiones de tercera armónica para diferentes condiciones en un generador típico</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16328240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254000" y="457200"/>
            <a:ext cx="17284700" cy="2826415"/>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Las técnicas basadas en tensión del tercer armónico incluyen: </a:t>
            </a:r>
          </a:p>
          <a:p>
            <a:pPr marL="12700" marR="5080" algn="just">
              <a:spcBef>
                <a:spcPts val="100"/>
              </a:spcBef>
            </a:pPr>
            <a:endParaRPr lang="es-MX" sz="2400" dirty="0">
              <a:latin typeface="Comic Sans MS" panose="030F0702030302020204" pitchFamily="66" charset="0"/>
            </a:endParaRPr>
          </a:p>
          <a:p>
            <a:pPr marL="355600" marR="5080" indent="-342900" algn="just">
              <a:spcBef>
                <a:spcPts val="100"/>
              </a:spcBef>
              <a:buFont typeface="Arial" panose="020B0604020202020204" pitchFamily="34" charset="0"/>
              <a:buChar char="•"/>
            </a:pPr>
            <a:r>
              <a:rPr lang="es-MX" sz="2400" b="1" dirty="0">
                <a:latin typeface="Comic Sans MS" panose="030F0702030302020204" pitchFamily="66" charset="0"/>
              </a:rPr>
              <a:t>Técnica de </a:t>
            </a:r>
            <a:r>
              <a:rPr lang="es-MX" sz="2400" b="1" dirty="0" err="1">
                <a:latin typeface="Comic Sans MS" panose="030F0702030302020204" pitchFamily="66" charset="0"/>
              </a:rPr>
              <a:t>subtensión</a:t>
            </a:r>
            <a:r>
              <a:rPr lang="es-MX" sz="2400" b="1" dirty="0">
                <a:latin typeface="Comic Sans MS" panose="030F0702030302020204" pitchFamily="66" charset="0"/>
              </a:rPr>
              <a:t> del neutro del tercer armónico [3]</a:t>
            </a:r>
          </a:p>
          <a:p>
            <a:pPr marL="355600" marR="5080" indent="-342900" algn="just">
              <a:spcBef>
                <a:spcPts val="100"/>
              </a:spcBef>
              <a:buFont typeface="Arial" panose="020B0604020202020204" pitchFamily="34" charset="0"/>
              <a:buChar char="•"/>
            </a:pPr>
            <a:endParaRPr lang="es-MX" sz="2400" b="1" dirty="0">
              <a:latin typeface="Comic Sans MS" panose="030F0702030302020204" pitchFamily="66" charset="0"/>
            </a:endParaRPr>
          </a:p>
          <a:p>
            <a:pPr marL="355600" marR="5080" indent="-342900" algn="just">
              <a:spcBef>
                <a:spcPts val="100"/>
              </a:spcBef>
              <a:buFont typeface="Arial" panose="020B0604020202020204" pitchFamily="34" charset="0"/>
              <a:buChar char="•"/>
            </a:pPr>
            <a:r>
              <a:rPr lang="es-MX" sz="2400" b="1" dirty="0">
                <a:latin typeface="Comic Sans MS" panose="030F0702030302020204" pitchFamily="66" charset="0"/>
              </a:rPr>
              <a:t> Técnica de sobretensión del terminal residual del tercer armónico [1] </a:t>
            </a:r>
          </a:p>
          <a:p>
            <a:pPr marL="355600" marR="5080" indent="-342900" algn="just">
              <a:spcBef>
                <a:spcPts val="100"/>
              </a:spcBef>
              <a:buFont typeface="Arial" panose="020B0604020202020204" pitchFamily="34" charset="0"/>
              <a:buChar char="•"/>
            </a:pPr>
            <a:endParaRPr lang="es-MX" sz="2400" b="1" dirty="0">
              <a:latin typeface="Comic Sans MS" panose="030F0702030302020204" pitchFamily="66" charset="0"/>
            </a:endParaRPr>
          </a:p>
          <a:p>
            <a:pPr marL="355600" marR="5080" indent="-342900" algn="just">
              <a:spcBef>
                <a:spcPts val="100"/>
              </a:spcBef>
              <a:buFont typeface="Arial" panose="020B0604020202020204" pitchFamily="34" charset="0"/>
              <a:buChar char="•"/>
            </a:pPr>
            <a:r>
              <a:rPr lang="es-MX" sz="2400" b="1" dirty="0">
                <a:latin typeface="Comic Sans MS" panose="030F0702030302020204" pitchFamily="66" charset="0"/>
              </a:rPr>
              <a:t>Técnica de comparador (diferencial) de tercer armónico [4] </a:t>
            </a:r>
          </a:p>
          <a:p>
            <a:pPr marL="355600" marR="5080" indent="-342900" algn="just">
              <a:spcBef>
                <a:spcPts val="100"/>
              </a:spcBef>
              <a:buFont typeface="Arial" panose="020B0604020202020204" pitchFamily="34" charset="0"/>
              <a:buChar char="•"/>
            </a:pPr>
            <a:endParaRPr sz="900" dirty="0">
              <a:latin typeface="Comic Sans MS"/>
              <a:cs typeface="Comic Sans MS"/>
            </a:endParaRPr>
          </a:p>
        </p:txBody>
      </p:sp>
    </p:spTree>
    <p:extLst>
      <p:ext uri="{BB962C8B-B14F-4D97-AF65-F5344CB8AC3E}">
        <p14:creationId xmlns:p14="http://schemas.microsoft.com/office/powerpoint/2010/main" xmlns="" val="30749008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txBox="1"/>
          <p:nvPr/>
        </p:nvSpPr>
        <p:spPr>
          <a:xfrm>
            <a:off x="342303" y="381000"/>
            <a:ext cx="7446369" cy="10010433"/>
          </a:xfrm>
          <a:prstGeom prst="rect">
            <a:avLst/>
          </a:prstGeom>
        </p:spPr>
        <p:txBody>
          <a:bodyPr vert="horz" wrap="square" lIns="0" tIns="12700" rIns="0" bIns="0" rtlCol="0">
            <a:spAutoFit/>
          </a:bodyPr>
          <a:lstStyle/>
          <a:p>
            <a:pPr marL="469900" marR="5080" indent="-457200" algn="just">
              <a:spcBef>
                <a:spcPts val="100"/>
              </a:spcBef>
              <a:buAutoNum type="arabicParenR"/>
            </a:pPr>
            <a:r>
              <a:rPr lang="es-MX" sz="2400" b="1" dirty="0">
                <a:latin typeface="Comic Sans MS" panose="030F0702030302020204" pitchFamily="66" charset="0"/>
              </a:rPr>
              <a:t>Técnica de </a:t>
            </a:r>
            <a:r>
              <a:rPr lang="es-MX" sz="2400" b="1" dirty="0" err="1">
                <a:latin typeface="Comic Sans MS" panose="030F0702030302020204" pitchFamily="66" charset="0"/>
              </a:rPr>
              <a:t>subtensión</a:t>
            </a:r>
            <a:r>
              <a:rPr lang="es-MX" sz="2400" b="1" dirty="0">
                <a:latin typeface="Comic Sans MS" panose="030F0702030302020204" pitchFamily="66" charset="0"/>
              </a:rPr>
              <a:t> del tercer armónico </a:t>
            </a:r>
          </a:p>
          <a:p>
            <a:pPr marL="469900" marR="5080" indent="-457200" algn="just">
              <a:spcBef>
                <a:spcPts val="100"/>
              </a:spcBef>
              <a:buAutoNum type="arabicParenR"/>
            </a:pPr>
            <a:endParaRPr lang="es-MX" sz="2400" b="1" dirty="0">
              <a:latin typeface="Comic Sans MS" panose="030F0702030302020204" pitchFamily="66" charset="0"/>
            </a:endParaRPr>
          </a:p>
          <a:p>
            <a:pPr marL="12700" marR="5080" algn="just">
              <a:spcBef>
                <a:spcPts val="100"/>
              </a:spcBef>
            </a:pPr>
            <a:r>
              <a:rPr lang="es-MX" sz="2400" dirty="0">
                <a:latin typeface="Comic Sans MS" panose="030F0702030302020204" pitchFamily="66" charset="0"/>
              </a:rPr>
              <a:t>Esta técnica utiliza el hecho de que para una falla cerca del neutro, el nivel de tensión del tercer armónico en el del neutro disminuye. Por lo tanto, se podría utilizar un relé de </a:t>
            </a:r>
            <a:r>
              <a:rPr lang="es-MX" sz="2400" dirty="0" err="1">
                <a:latin typeface="Comic Sans MS" panose="030F0702030302020204" pitchFamily="66" charset="0"/>
              </a:rPr>
              <a:t>subtensión</a:t>
            </a:r>
            <a:r>
              <a:rPr lang="es-MX" sz="2400" dirty="0">
                <a:latin typeface="Comic Sans MS" panose="030F0702030302020204" pitchFamily="66" charset="0"/>
              </a:rPr>
              <a:t> que funcione a partir de la tensión del tercer armónico medido en el extremo del neutro para detectar fallas cerca del neutro. Las fallas a tierra en la porción restante de los devanados pueden detectarse mediante protección de falla a tierra convencional, por ejemplo, un relé de sobretensión (59G), que opera con la tensión del neutro de 60 Hz. La combinación de ambos relés proporciona una protección del devanado del estator del 100 %. En la </a:t>
            </a:r>
            <a:r>
              <a:rPr lang="es-MX" sz="2400" b="1" dirty="0">
                <a:latin typeface="Comic Sans MS" panose="030F0702030302020204" pitchFamily="66" charset="0"/>
              </a:rPr>
              <a:t>Fig. 7 </a:t>
            </a:r>
            <a:r>
              <a:rPr lang="es-MX" sz="2400" dirty="0">
                <a:latin typeface="Comic Sans MS" panose="030F0702030302020204" pitchFamily="66" charset="0"/>
              </a:rPr>
              <a:t>se muestra un esquema de protección simplificado que utiliza esta técnica. Las señales del relé se toman de las entradas de tensión medidas a través de la resistencia del neutro. La protección contra sobretensión utiliza el detector de nivel de sobretensión sintonizado de 60 Hz (fundamental) (59G) y un temporizador. Esta protección se complementa con una protección de </a:t>
            </a:r>
            <a:r>
              <a:rPr lang="es-MX" sz="2400" dirty="0" err="1">
                <a:latin typeface="Comic Sans MS" panose="030F0702030302020204" pitchFamily="66" charset="0"/>
              </a:rPr>
              <a:t>subtensión</a:t>
            </a:r>
            <a:r>
              <a:rPr lang="es-MX" sz="2400" dirty="0">
                <a:latin typeface="Comic Sans MS" panose="030F0702030302020204" pitchFamily="66" charset="0"/>
              </a:rPr>
              <a:t>, que utiliza el detector de nivel de </a:t>
            </a:r>
            <a:r>
              <a:rPr lang="es-MX" sz="2400" dirty="0" err="1">
                <a:latin typeface="Comic Sans MS" panose="030F0702030302020204" pitchFamily="66" charset="0"/>
              </a:rPr>
              <a:t>subtensión</a:t>
            </a:r>
            <a:r>
              <a:rPr lang="es-MX" sz="2400" dirty="0">
                <a:latin typeface="Comic Sans MS" panose="030F0702030302020204" pitchFamily="66" charset="0"/>
              </a:rPr>
              <a:t> sintonizado de 180 Hz (tercer armónico) (27N3) y un temporizador. </a:t>
            </a:r>
            <a:endParaRPr sz="900" dirty="0">
              <a:latin typeface="Comic Sans MS"/>
              <a:cs typeface="Comic Sans MS"/>
            </a:endParaRPr>
          </a:p>
        </p:txBody>
      </p:sp>
      <p:sp>
        <p:nvSpPr>
          <p:cNvPr id="19" name="CuadroTexto 18">
            <a:extLst>
              <a:ext uri="{FF2B5EF4-FFF2-40B4-BE49-F238E27FC236}">
                <a16:creationId xmlns:a16="http://schemas.microsoft.com/office/drawing/2014/main" xmlns="" id="{34F119A3-A6FD-4091-B304-B0F63DC766BB}"/>
              </a:ext>
            </a:extLst>
          </p:cNvPr>
          <p:cNvSpPr txBox="1"/>
          <p:nvPr/>
        </p:nvSpPr>
        <p:spPr>
          <a:xfrm>
            <a:off x="8830058" y="8132719"/>
            <a:ext cx="8501122" cy="707886"/>
          </a:xfrm>
          <a:prstGeom prst="rect">
            <a:avLst/>
          </a:prstGeom>
          <a:noFill/>
        </p:spPr>
        <p:txBody>
          <a:bodyPr wrap="square">
            <a:spAutoFit/>
          </a:bodyPr>
          <a:lstStyle/>
          <a:p>
            <a:pPr algn="ctr"/>
            <a:r>
              <a:rPr lang="es-MX" sz="2000" b="1" dirty="0">
                <a:latin typeface="Comic Sans MS" panose="030F0702030302020204" pitchFamily="66" charset="0"/>
              </a:rPr>
              <a:t>Figura 7. Un esquema de protección de falla a tierra de baja tensión de tercera armónica</a:t>
            </a:r>
            <a:endParaRPr lang="es-AR" sz="2000" b="1" dirty="0">
              <a:latin typeface="Comic Sans MS" panose="030F0702030302020204" pitchFamily="66" charset="0"/>
            </a:endParaRPr>
          </a:p>
        </p:txBody>
      </p:sp>
      <p:sp>
        <p:nvSpPr>
          <p:cNvPr id="5" name="Rectángulo 4">
            <a:extLst>
              <a:ext uri="{FF2B5EF4-FFF2-40B4-BE49-F238E27FC236}">
                <a16:creationId xmlns:a16="http://schemas.microsoft.com/office/drawing/2014/main" xmlns="" id="{918F9811-7490-45AE-92AB-4DE209757E09}"/>
              </a:ext>
            </a:extLst>
          </p:cNvPr>
          <p:cNvSpPr/>
          <p:nvPr/>
        </p:nvSpPr>
        <p:spPr>
          <a:xfrm>
            <a:off x="12576563" y="7155051"/>
            <a:ext cx="1008112" cy="707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Rectángulo 13">
            <a:extLst>
              <a:ext uri="{FF2B5EF4-FFF2-40B4-BE49-F238E27FC236}">
                <a16:creationId xmlns:a16="http://schemas.microsoft.com/office/drawing/2014/main" xmlns="" id="{B4832F86-9BF1-4332-AFB8-F7CC7F52B98A}"/>
              </a:ext>
            </a:extLst>
          </p:cNvPr>
          <p:cNvSpPr/>
          <p:nvPr/>
        </p:nvSpPr>
        <p:spPr>
          <a:xfrm>
            <a:off x="16429632" y="5749280"/>
            <a:ext cx="1155166" cy="707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1" name="Imagen 20">
            <a:extLst>
              <a:ext uri="{FF2B5EF4-FFF2-40B4-BE49-F238E27FC236}">
                <a16:creationId xmlns:a16="http://schemas.microsoft.com/office/drawing/2014/main" xmlns="" id="{3D1FD0BF-FE76-435F-9F8B-C66B54F6B86B}"/>
              </a:ext>
            </a:extLst>
          </p:cNvPr>
          <p:cNvPicPr>
            <a:picLocks noChangeAspect="1"/>
          </p:cNvPicPr>
          <p:nvPr/>
        </p:nvPicPr>
        <p:blipFill>
          <a:blip r:embed="rId2"/>
          <a:stretch>
            <a:fillRect/>
          </a:stretch>
        </p:blipFill>
        <p:spPr>
          <a:xfrm>
            <a:off x="8046895" y="1841520"/>
            <a:ext cx="9462593" cy="5664283"/>
          </a:xfrm>
          <a:prstGeom prst="rect">
            <a:avLst/>
          </a:prstGeom>
        </p:spPr>
      </p:pic>
      <p:sp>
        <p:nvSpPr>
          <p:cNvPr id="22" name="Rectángulo 21">
            <a:extLst>
              <a:ext uri="{FF2B5EF4-FFF2-40B4-BE49-F238E27FC236}">
                <a16:creationId xmlns:a16="http://schemas.microsoft.com/office/drawing/2014/main" xmlns="" id="{8F69F042-AA43-4D7C-B138-DD27BA161D6C}"/>
              </a:ext>
            </a:extLst>
          </p:cNvPr>
          <p:cNvSpPr/>
          <p:nvPr/>
        </p:nvSpPr>
        <p:spPr>
          <a:xfrm>
            <a:off x="13981360" y="1571738"/>
            <a:ext cx="1368152" cy="505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3" name="object 9">
            <a:extLst>
              <a:ext uri="{FF2B5EF4-FFF2-40B4-BE49-F238E27FC236}">
                <a16:creationId xmlns:a16="http://schemas.microsoft.com/office/drawing/2014/main" xmlns="" id="{F4A3AD69-2133-4CDF-AFFF-AA5533B34919}"/>
              </a:ext>
            </a:extLst>
          </p:cNvPr>
          <p:cNvPicPr/>
          <p:nvPr/>
        </p:nvPicPr>
        <p:blipFill rotWithShape="1">
          <a:blip r:embed="rId3" cstate="print"/>
          <a:srcRect b="88342"/>
          <a:stretch/>
        </p:blipFill>
        <p:spPr>
          <a:xfrm>
            <a:off x="8261948" y="1487577"/>
            <a:ext cx="7715304" cy="707886"/>
          </a:xfrm>
          <a:prstGeom prst="rect">
            <a:avLst/>
          </a:prstGeom>
        </p:spPr>
      </p:pic>
      <p:sp>
        <p:nvSpPr>
          <p:cNvPr id="24" name="Rectángulo 23">
            <a:extLst>
              <a:ext uri="{FF2B5EF4-FFF2-40B4-BE49-F238E27FC236}">
                <a16:creationId xmlns:a16="http://schemas.microsoft.com/office/drawing/2014/main" xmlns="" id="{4B199D23-F888-423C-A3A4-03C4BCF7D70F}"/>
              </a:ext>
            </a:extLst>
          </p:cNvPr>
          <p:cNvSpPr/>
          <p:nvPr/>
        </p:nvSpPr>
        <p:spPr>
          <a:xfrm>
            <a:off x="16429632" y="5605264"/>
            <a:ext cx="1109665" cy="5767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5" name="object 9">
            <a:extLst>
              <a:ext uri="{FF2B5EF4-FFF2-40B4-BE49-F238E27FC236}">
                <a16:creationId xmlns:a16="http://schemas.microsoft.com/office/drawing/2014/main" xmlns="" id="{00E1993B-1718-4EE9-B6C4-34A62B4FFEC0}"/>
              </a:ext>
            </a:extLst>
          </p:cNvPr>
          <p:cNvPicPr/>
          <p:nvPr/>
        </p:nvPicPr>
        <p:blipFill rotWithShape="1">
          <a:blip r:embed="rId3" cstate="print"/>
          <a:srcRect l="77455" t="75796" r="1" b="3159"/>
          <a:stretch/>
        </p:blipFill>
        <p:spPr>
          <a:xfrm>
            <a:off x="16342528" y="5375094"/>
            <a:ext cx="1329373" cy="1037092"/>
          </a:xfrm>
          <a:prstGeom prst="rect">
            <a:avLst/>
          </a:prstGeom>
        </p:spPr>
      </p:pic>
    </p:spTree>
    <p:extLst>
      <p:ext uri="{BB962C8B-B14F-4D97-AF65-F5344CB8AC3E}">
        <p14:creationId xmlns:p14="http://schemas.microsoft.com/office/powerpoint/2010/main" xmlns="" val="25500965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txBox="1"/>
          <p:nvPr/>
        </p:nvSpPr>
        <p:spPr>
          <a:xfrm>
            <a:off x="318731" y="191623"/>
            <a:ext cx="7571988" cy="8520281"/>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Los ajustes para el elemento de </a:t>
            </a:r>
            <a:r>
              <a:rPr lang="es-MX" sz="2400" dirty="0" err="1">
                <a:latin typeface="Comic Sans MS" panose="030F0702030302020204" pitchFamily="66" charset="0"/>
              </a:rPr>
              <a:t>subtensión</a:t>
            </a:r>
            <a:r>
              <a:rPr lang="es-MX" sz="2400" dirty="0">
                <a:latin typeface="Comic Sans MS" panose="030F0702030302020204" pitchFamily="66" charset="0"/>
              </a:rPr>
              <a:t> del tercer armónico y el elemento de sobretensión y/o </a:t>
            </a:r>
            <a:r>
              <a:rPr lang="es-MX" sz="2400" dirty="0" err="1">
                <a:latin typeface="Comic Sans MS" panose="030F0702030302020204" pitchFamily="66" charset="0"/>
              </a:rPr>
              <a:t>sobrecorriente</a:t>
            </a:r>
            <a:r>
              <a:rPr lang="es-MX" sz="2400" dirty="0">
                <a:latin typeface="Comic Sans MS" panose="030F0702030302020204" pitchFamily="66" charset="0"/>
              </a:rPr>
              <a:t> fundamental se derivan para superponer la cobertura, de modo que se logra una cobertura de falla a tierra del devanado del estator del 100 %.</a:t>
            </a:r>
          </a:p>
          <a:p>
            <a:pPr marL="12700" marR="5080" algn="just">
              <a:spcBef>
                <a:spcPts val="100"/>
              </a:spcBef>
            </a:pPr>
            <a:r>
              <a:rPr lang="es-MX" sz="2400" dirty="0">
                <a:latin typeface="Comic Sans MS" panose="030F0702030302020204" pitchFamily="66" charset="0"/>
              </a:rPr>
              <a:t>El relé de mínima tensión del tercer armónico debe bloquearse para evitar disparos falsos durante el apagado o arranque del generador. Un relé de sobretensión de supervisión (59C) puede proporcionar esta protección. Normalmente, la protección contra </a:t>
            </a:r>
            <a:r>
              <a:rPr lang="es-MX" sz="2400" dirty="0" err="1">
                <a:latin typeface="Comic Sans MS" panose="030F0702030302020204" pitchFamily="66" charset="0"/>
              </a:rPr>
              <a:t>subtensión</a:t>
            </a:r>
            <a:r>
              <a:rPr lang="es-MX" sz="2400" dirty="0">
                <a:latin typeface="Comic Sans MS" panose="030F0702030302020204" pitchFamily="66" charset="0"/>
              </a:rPr>
              <a:t> del tercer armónico puede proporcionar una protección adecuada del 0 al 30 % del devanado del estator medido </a:t>
            </a:r>
            <a:r>
              <a:rPr lang="es-MX" sz="2400" dirty="0" err="1">
                <a:latin typeface="Comic Sans MS" panose="030F0702030302020204" pitchFamily="66" charset="0"/>
              </a:rPr>
              <a:t>desdel</a:t>
            </a:r>
            <a:r>
              <a:rPr lang="es-MX" sz="2400" dirty="0">
                <a:latin typeface="Comic Sans MS" panose="030F0702030302020204" pitchFamily="66" charset="0"/>
              </a:rPr>
              <a:t> del neutro hacia el terminal de la máquina. El ajuste del relé de </a:t>
            </a:r>
            <a:r>
              <a:rPr lang="es-MX" sz="2400" dirty="0" err="1">
                <a:latin typeface="Comic Sans MS" panose="030F0702030302020204" pitchFamily="66" charset="0"/>
              </a:rPr>
              <a:t>subtensión</a:t>
            </a:r>
            <a:r>
              <a:rPr lang="es-MX" sz="2400" dirty="0">
                <a:latin typeface="Comic Sans MS" panose="030F0702030302020204" pitchFamily="66" charset="0"/>
              </a:rPr>
              <a:t> debe estar muy por debajo de la tensión mínimo del tercer armónico presente en el del neutro durante la carga de potencia activa y reactiva esperada de la máquina. En algunos casos, el generador no desarrolla un tensión significativo del tercer armónico hasta que se carga. En este caso, se puede proporcionar supervisión mediante un relé de </a:t>
            </a:r>
            <a:r>
              <a:rPr lang="es-MX" sz="2400" dirty="0" err="1">
                <a:latin typeface="Comic Sans MS" panose="030F0702030302020204" pitchFamily="66" charset="0"/>
              </a:rPr>
              <a:t>sobrecorriente</a:t>
            </a:r>
            <a:r>
              <a:rPr lang="es-MX" sz="2400" dirty="0">
                <a:latin typeface="Comic Sans MS" panose="030F0702030302020204" pitchFamily="66" charset="0"/>
              </a:rPr>
              <a:t>. </a:t>
            </a:r>
            <a:endParaRPr sz="900" dirty="0">
              <a:latin typeface="Comic Sans MS"/>
              <a:cs typeface="Comic Sans MS"/>
            </a:endParaRPr>
          </a:p>
        </p:txBody>
      </p:sp>
      <p:sp>
        <p:nvSpPr>
          <p:cNvPr id="20" name="CuadroTexto 19">
            <a:extLst>
              <a:ext uri="{FF2B5EF4-FFF2-40B4-BE49-F238E27FC236}">
                <a16:creationId xmlns:a16="http://schemas.microsoft.com/office/drawing/2014/main" xmlns="" id="{32D601EB-C50D-4F33-887D-7721CA6542E6}"/>
              </a:ext>
            </a:extLst>
          </p:cNvPr>
          <p:cNvSpPr txBox="1"/>
          <p:nvPr/>
        </p:nvSpPr>
        <p:spPr>
          <a:xfrm>
            <a:off x="8830058" y="8132719"/>
            <a:ext cx="8501122" cy="707886"/>
          </a:xfrm>
          <a:prstGeom prst="rect">
            <a:avLst/>
          </a:prstGeom>
          <a:noFill/>
        </p:spPr>
        <p:txBody>
          <a:bodyPr wrap="square">
            <a:spAutoFit/>
          </a:bodyPr>
          <a:lstStyle/>
          <a:p>
            <a:pPr algn="ctr"/>
            <a:r>
              <a:rPr lang="es-MX" sz="2000" b="1" dirty="0">
                <a:latin typeface="Comic Sans MS" panose="030F0702030302020204" pitchFamily="66" charset="0"/>
              </a:rPr>
              <a:t>Figura 7. Un esquema de protección de falla a tierra de baja tensión de tercera armónica</a:t>
            </a:r>
            <a:endParaRPr lang="es-AR" sz="2000" b="1" dirty="0">
              <a:latin typeface="Comic Sans MS" panose="030F0702030302020204" pitchFamily="66" charset="0"/>
            </a:endParaRPr>
          </a:p>
        </p:txBody>
      </p:sp>
      <p:sp>
        <p:nvSpPr>
          <p:cNvPr id="21" name="Rectángulo 20">
            <a:extLst>
              <a:ext uri="{FF2B5EF4-FFF2-40B4-BE49-F238E27FC236}">
                <a16:creationId xmlns:a16="http://schemas.microsoft.com/office/drawing/2014/main" xmlns="" id="{B1C71EBB-4FC2-4098-8567-60BC06D23BF5}"/>
              </a:ext>
            </a:extLst>
          </p:cNvPr>
          <p:cNvSpPr/>
          <p:nvPr/>
        </p:nvSpPr>
        <p:spPr>
          <a:xfrm>
            <a:off x="12576563" y="7155051"/>
            <a:ext cx="1008112" cy="707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2" name="Rectángulo 21">
            <a:extLst>
              <a:ext uri="{FF2B5EF4-FFF2-40B4-BE49-F238E27FC236}">
                <a16:creationId xmlns:a16="http://schemas.microsoft.com/office/drawing/2014/main" xmlns="" id="{0CD72D1D-E886-459B-9CE7-B94FC6EBE356}"/>
              </a:ext>
            </a:extLst>
          </p:cNvPr>
          <p:cNvSpPr/>
          <p:nvPr/>
        </p:nvSpPr>
        <p:spPr>
          <a:xfrm>
            <a:off x="16429632" y="5749280"/>
            <a:ext cx="1155166" cy="707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3" name="Imagen 22">
            <a:extLst>
              <a:ext uri="{FF2B5EF4-FFF2-40B4-BE49-F238E27FC236}">
                <a16:creationId xmlns:a16="http://schemas.microsoft.com/office/drawing/2014/main" xmlns="" id="{99A65A27-D48A-4BBD-8A5D-3CF4D0E68705}"/>
              </a:ext>
            </a:extLst>
          </p:cNvPr>
          <p:cNvPicPr>
            <a:picLocks noChangeAspect="1"/>
          </p:cNvPicPr>
          <p:nvPr/>
        </p:nvPicPr>
        <p:blipFill>
          <a:blip r:embed="rId2"/>
          <a:stretch>
            <a:fillRect/>
          </a:stretch>
        </p:blipFill>
        <p:spPr>
          <a:xfrm>
            <a:off x="8046895" y="1841520"/>
            <a:ext cx="9462593" cy="5664283"/>
          </a:xfrm>
          <a:prstGeom prst="rect">
            <a:avLst/>
          </a:prstGeom>
        </p:spPr>
      </p:pic>
      <p:sp>
        <p:nvSpPr>
          <p:cNvPr id="24" name="Rectángulo 23">
            <a:extLst>
              <a:ext uri="{FF2B5EF4-FFF2-40B4-BE49-F238E27FC236}">
                <a16:creationId xmlns:a16="http://schemas.microsoft.com/office/drawing/2014/main" xmlns="" id="{38599C28-CB2E-49DB-9E92-373CF865F971}"/>
              </a:ext>
            </a:extLst>
          </p:cNvPr>
          <p:cNvSpPr/>
          <p:nvPr/>
        </p:nvSpPr>
        <p:spPr>
          <a:xfrm>
            <a:off x="13981360" y="1571738"/>
            <a:ext cx="1368152" cy="505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5" name="object 9">
            <a:extLst>
              <a:ext uri="{FF2B5EF4-FFF2-40B4-BE49-F238E27FC236}">
                <a16:creationId xmlns:a16="http://schemas.microsoft.com/office/drawing/2014/main" xmlns="" id="{7C4DA117-C53D-4208-8001-B033EE61868C}"/>
              </a:ext>
            </a:extLst>
          </p:cNvPr>
          <p:cNvPicPr/>
          <p:nvPr/>
        </p:nvPicPr>
        <p:blipFill rotWithShape="1">
          <a:blip r:embed="rId3" cstate="print"/>
          <a:srcRect b="88342"/>
          <a:stretch/>
        </p:blipFill>
        <p:spPr>
          <a:xfrm>
            <a:off x="8261948" y="1487577"/>
            <a:ext cx="7715304" cy="707886"/>
          </a:xfrm>
          <a:prstGeom prst="rect">
            <a:avLst/>
          </a:prstGeom>
        </p:spPr>
      </p:pic>
      <p:sp>
        <p:nvSpPr>
          <p:cNvPr id="26" name="Rectángulo 25">
            <a:extLst>
              <a:ext uri="{FF2B5EF4-FFF2-40B4-BE49-F238E27FC236}">
                <a16:creationId xmlns:a16="http://schemas.microsoft.com/office/drawing/2014/main" xmlns="" id="{A933AA85-4AC3-4D3F-9E4F-4F3D452CC8AA}"/>
              </a:ext>
            </a:extLst>
          </p:cNvPr>
          <p:cNvSpPr/>
          <p:nvPr/>
        </p:nvSpPr>
        <p:spPr>
          <a:xfrm>
            <a:off x="16429632" y="5605264"/>
            <a:ext cx="1109665" cy="5767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7" name="object 9">
            <a:extLst>
              <a:ext uri="{FF2B5EF4-FFF2-40B4-BE49-F238E27FC236}">
                <a16:creationId xmlns:a16="http://schemas.microsoft.com/office/drawing/2014/main" xmlns="" id="{9406480C-6FDC-4D01-9239-3C7DB79FEBE6}"/>
              </a:ext>
            </a:extLst>
          </p:cNvPr>
          <p:cNvPicPr/>
          <p:nvPr/>
        </p:nvPicPr>
        <p:blipFill rotWithShape="1">
          <a:blip r:embed="rId3" cstate="print"/>
          <a:srcRect l="77455" t="75796" r="1" b="3159"/>
          <a:stretch/>
        </p:blipFill>
        <p:spPr>
          <a:xfrm>
            <a:off x="16342528" y="5375094"/>
            <a:ext cx="1329373" cy="1037092"/>
          </a:xfrm>
          <a:prstGeom prst="rect">
            <a:avLst/>
          </a:prstGeom>
        </p:spPr>
      </p:pic>
    </p:spTree>
    <p:extLst>
      <p:ext uri="{BB962C8B-B14F-4D97-AF65-F5344CB8AC3E}">
        <p14:creationId xmlns:p14="http://schemas.microsoft.com/office/powerpoint/2010/main" xmlns="" val="10261792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txBox="1"/>
          <p:nvPr/>
        </p:nvSpPr>
        <p:spPr>
          <a:xfrm>
            <a:off x="342303" y="381000"/>
            <a:ext cx="7291905" cy="5716950"/>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El relé de </a:t>
            </a:r>
            <a:r>
              <a:rPr lang="es-MX" sz="2400" dirty="0" err="1">
                <a:latin typeface="Comic Sans MS" panose="030F0702030302020204" pitchFamily="66" charset="0"/>
              </a:rPr>
              <a:t>sobrecorriente</a:t>
            </a:r>
            <a:r>
              <a:rPr lang="es-MX" sz="2400" dirty="0">
                <a:latin typeface="Comic Sans MS" panose="030F0702030302020204" pitchFamily="66" charset="0"/>
              </a:rPr>
              <a:t> funciona cuando la corriente excede su valor de activación; por lo tanto, en condiciones de carga ligera y cuando el interruptor principal está abierto, el relé de </a:t>
            </a:r>
            <a:r>
              <a:rPr lang="es-MX" sz="2400" dirty="0" err="1">
                <a:latin typeface="Comic Sans MS" panose="030F0702030302020204" pitchFamily="66" charset="0"/>
              </a:rPr>
              <a:t>subtensión</a:t>
            </a:r>
            <a:r>
              <a:rPr lang="es-MX" sz="2400" dirty="0">
                <a:latin typeface="Comic Sans MS" panose="030F0702030302020204" pitchFamily="66" charset="0"/>
              </a:rPr>
              <a:t> del tercer armónico queda bloqueado y no funciona. </a:t>
            </a:r>
          </a:p>
          <a:p>
            <a:pPr marL="12700" marR="5080" algn="just">
              <a:spcBef>
                <a:spcPts val="100"/>
              </a:spcBef>
            </a:pPr>
            <a:r>
              <a:rPr lang="es-MX" sz="2400" dirty="0">
                <a:latin typeface="Comic Sans MS" panose="030F0702030302020204" pitchFamily="66" charset="0"/>
              </a:rPr>
              <a:t>También se pueden emplear otros tipos de supervisión, como potencia activa, potencia reactiva y contacto del interruptor. La protección contra </a:t>
            </a:r>
            <a:r>
              <a:rPr lang="es-MX" sz="2400" dirty="0" err="1">
                <a:latin typeface="Comic Sans MS" panose="030F0702030302020204" pitchFamily="66" charset="0"/>
              </a:rPr>
              <a:t>subtensión</a:t>
            </a:r>
            <a:r>
              <a:rPr lang="es-MX" sz="2400" dirty="0">
                <a:latin typeface="Comic Sans MS" panose="030F0702030302020204" pitchFamily="66" charset="0"/>
              </a:rPr>
              <a:t> sintonizada por tercer armónico funciona para circuitos abiertos y cortocircuitos de los devanados primarios o secundarios del transformador de puesta a tierra del neutro, pero no es capaz de detectar un circuito abierto en la resistencia de puesta a tierra secundaria</a:t>
            </a:r>
            <a:endParaRPr lang="es-MX" sz="2400" dirty="0">
              <a:latin typeface="Comic Sans MS" panose="030F0702030302020204" pitchFamily="66" charset="0"/>
              <a:cs typeface="Comic Sans MS"/>
            </a:endParaRPr>
          </a:p>
          <a:p>
            <a:pPr marL="12700" marR="5080" algn="just">
              <a:spcBef>
                <a:spcPts val="100"/>
              </a:spcBef>
            </a:pPr>
            <a:endParaRPr sz="900" dirty="0">
              <a:latin typeface="Comic Sans MS"/>
              <a:cs typeface="Comic Sans MS"/>
            </a:endParaRPr>
          </a:p>
        </p:txBody>
      </p:sp>
      <p:sp>
        <p:nvSpPr>
          <p:cNvPr id="9" name="CuadroTexto 8">
            <a:extLst>
              <a:ext uri="{FF2B5EF4-FFF2-40B4-BE49-F238E27FC236}">
                <a16:creationId xmlns:a16="http://schemas.microsoft.com/office/drawing/2014/main" xmlns="" id="{DDE73D3F-8C24-45E8-8F9B-F012BDE79531}"/>
              </a:ext>
            </a:extLst>
          </p:cNvPr>
          <p:cNvSpPr txBox="1"/>
          <p:nvPr/>
        </p:nvSpPr>
        <p:spPr>
          <a:xfrm>
            <a:off x="8830058" y="8132719"/>
            <a:ext cx="8501122" cy="707886"/>
          </a:xfrm>
          <a:prstGeom prst="rect">
            <a:avLst/>
          </a:prstGeom>
          <a:noFill/>
        </p:spPr>
        <p:txBody>
          <a:bodyPr wrap="square">
            <a:spAutoFit/>
          </a:bodyPr>
          <a:lstStyle/>
          <a:p>
            <a:pPr algn="ctr"/>
            <a:r>
              <a:rPr lang="es-MX" sz="2000" b="1" dirty="0">
                <a:latin typeface="Comic Sans MS" panose="030F0702030302020204" pitchFamily="66" charset="0"/>
              </a:rPr>
              <a:t>Figura 7. Un esquema de protección de falla a tierra de baja tensión de tercera armónica</a:t>
            </a:r>
            <a:endParaRPr lang="es-AR" sz="2000" b="1" dirty="0">
              <a:latin typeface="Comic Sans MS" panose="030F0702030302020204" pitchFamily="66" charset="0"/>
            </a:endParaRPr>
          </a:p>
        </p:txBody>
      </p:sp>
      <p:sp>
        <p:nvSpPr>
          <p:cNvPr id="10" name="Rectángulo 9">
            <a:extLst>
              <a:ext uri="{FF2B5EF4-FFF2-40B4-BE49-F238E27FC236}">
                <a16:creationId xmlns:a16="http://schemas.microsoft.com/office/drawing/2014/main" xmlns="" id="{F1944E00-E292-4275-9DCE-0EADDA16A3F8}"/>
              </a:ext>
            </a:extLst>
          </p:cNvPr>
          <p:cNvSpPr/>
          <p:nvPr/>
        </p:nvSpPr>
        <p:spPr>
          <a:xfrm>
            <a:off x="12576563" y="7155051"/>
            <a:ext cx="1008112" cy="707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Rectángulo 11">
            <a:extLst>
              <a:ext uri="{FF2B5EF4-FFF2-40B4-BE49-F238E27FC236}">
                <a16:creationId xmlns:a16="http://schemas.microsoft.com/office/drawing/2014/main" xmlns="" id="{1A68BE97-19A0-4BC9-9E36-55E08CE075E0}"/>
              </a:ext>
            </a:extLst>
          </p:cNvPr>
          <p:cNvSpPr/>
          <p:nvPr/>
        </p:nvSpPr>
        <p:spPr>
          <a:xfrm>
            <a:off x="16429632" y="5749280"/>
            <a:ext cx="1155166" cy="707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4" name="Imagen 13">
            <a:extLst>
              <a:ext uri="{FF2B5EF4-FFF2-40B4-BE49-F238E27FC236}">
                <a16:creationId xmlns:a16="http://schemas.microsoft.com/office/drawing/2014/main" xmlns="" id="{5FAE980B-3BE9-46C6-B6C6-ACD1FA9C864F}"/>
              </a:ext>
            </a:extLst>
          </p:cNvPr>
          <p:cNvPicPr>
            <a:picLocks noChangeAspect="1"/>
          </p:cNvPicPr>
          <p:nvPr/>
        </p:nvPicPr>
        <p:blipFill>
          <a:blip r:embed="rId2"/>
          <a:stretch>
            <a:fillRect/>
          </a:stretch>
        </p:blipFill>
        <p:spPr>
          <a:xfrm>
            <a:off x="8063345" y="1841520"/>
            <a:ext cx="9446143" cy="5664283"/>
          </a:xfrm>
          <a:prstGeom prst="rect">
            <a:avLst/>
          </a:prstGeom>
        </p:spPr>
      </p:pic>
      <p:sp>
        <p:nvSpPr>
          <p:cNvPr id="15" name="Rectángulo 14">
            <a:extLst>
              <a:ext uri="{FF2B5EF4-FFF2-40B4-BE49-F238E27FC236}">
                <a16:creationId xmlns:a16="http://schemas.microsoft.com/office/drawing/2014/main" xmlns="" id="{A6B8F739-D797-47E2-9CF1-BE688C87C234}"/>
              </a:ext>
            </a:extLst>
          </p:cNvPr>
          <p:cNvSpPr/>
          <p:nvPr/>
        </p:nvSpPr>
        <p:spPr>
          <a:xfrm>
            <a:off x="13981360" y="1571738"/>
            <a:ext cx="1368152" cy="505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6" name="object 9">
            <a:extLst>
              <a:ext uri="{FF2B5EF4-FFF2-40B4-BE49-F238E27FC236}">
                <a16:creationId xmlns:a16="http://schemas.microsoft.com/office/drawing/2014/main" xmlns="" id="{912B6DE7-1247-419C-8AD9-DF2E1E57DD1B}"/>
              </a:ext>
            </a:extLst>
          </p:cNvPr>
          <p:cNvPicPr/>
          <p:nvPr/>
        </p:nvPicPr>
        <p:blipFill rotWithShape="1">
          <a:blip r:embed="rId3" cstate="print"/>
          <a:srcRect b="88342"/>
          <a:stretch/>
        </p:blipFill>
        <p:spPr>
          <a:xfrm>
            <a:off x="8261948" y="1487577"/>
            <a:ext cx="7715304" cy="707886"/>
          </a:xfrm>
          <a:prstGeom prst="rect">
            <a:avLst/>
          </a:prstGeom>
        </p:spPr>
      </p:pic>
      <p:sp>
        <p:nvSpPr>
          <p:cNvPr id="18" name="Rectángulo 17">
            <a:extLst>
              <a:ext uri="{FF2B5EF4-FFF2-40B4-BE49-F238E27FC236}">
                <a16:creationId xmlns:a16="http://schemas.microsoft.com/office/drawing/2014/main" xmlns="" id="{62A9D61D-2A42-4E21-B6EB-2A2E574181BA}"/>
              </a:ext>
            </a:extLst>
          </p:cNvPr>
          <p:cNvSpPr/>
          <p:nvPr/>
        </p:nvSpPr>
        <p:spPr>
          <a:xfrm>
            <a:off x="16429632" y="5605264"/>
            <a:ext cx="1109665" cy="5767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0" name="object 9">
            <a:extLst>
              <a:ext uri="{FF2B5EF4-FFF2-40B4-BE49-F238E27FC236}">
                <a16:creationId xmlns:a16="http://schemas.microsoft.com/office/drawing/2014/main" xmlns="" id="{8E64FA05-9874-4D61-8F8F-39F67B529E74}"/>
              </a:ext>
            </a:extLst>
          </p:cNvPr>
          <p:cNvPicPr/>
          <p:nvPr/>
        </p:nvPicPr>
        <p:blipFill rotWithShape="1">
          <a:blip r:embed="rId3" cstate="print"/>
          <a:srcRect l="77455" t="75796" r="1" b="3159"/>
          <a:stretch/>
        </p:blipFill>
        <p:spPr>
          <a:xfrm>
            <a:off x="16342528" y="5375094"/>
            <a:ext cx="1329373" cy="1037092"/>
          </a:xfrm>
          <a:prstGeom prst="rect">
            <a:avLst/>
          </a:prstGeom>
        </p:spPr>
      </p:pic>
    </p:spTree>
    <p:extLst>
      <p:ext uri="{BB962C8B-B14F-4D97-AF65-F5344CB8AC3E}">
        <p14:creationId xmlns:p14="http://schemas.microsoft.com/office/powerpoint/2010/main" xmlns="" val="17555533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330200" y="398699"/>
            <a:ext cx="7674496" cy="8902437"/>
          </a:xfrm>
          <a:prstGeom prst="rect">
            <a:avLst/>
          </a:prstGeom>
        </p:spPr>
        <p:txBody>
          <a:bodyPr vert="horz" wrap="square" lIns="0" tIns="12700" rIns="0" bIns="0" rtlCol="0">
            <a:spAutoFit/>
          </a:bodyPr>
          <a:lstStyle/>
          <a:p>
            <a:pPr marL="12700" marR="5080" algn="just">
              <a:spcBef>
                <a:spcPts val="100"/>
              </a:spcBef>
            </a:pPr>
            <a:r>
              <a:rPr lang="es-MX" sz="2400" b="1" dirty="0">
                <a:latin typeface="Comic Sans MS" panose="030F0702030302020204" pitchFamily="66" charset="0"/>
              </a:rPr>
              <a:t>2) Técnica de tensión residual del terminal del tercer armónico </a:t>
            </a:r>
          </a:p>
          <a:p>
            <a:pPr marL="12700" marR="5080" algn="just">
              <a:spcBef>
                <a:spcPts val="100"/>
              </a:spcBef>
            </a:pPr>
            <a:endParaRPr lang="es-MX" sz="2400" dirty="0">
              <a:latin typeface="Comic Sans MS" panose="030F0702030302020204" pitchFamily="66" charset="0"/>
            </a:endParaRPr>
          </a:p>
          <a:p>
            <a:pPr marL="12700" marR="5080" algn="just">
              <a:spcBef>
                <a:spcPts val="100"/>
              </a:spcBef>
            </a:pPr>
            <a:r>
              <a:rPr lang="es-MX" sz="2400" dirty="0">
                <a:latin typeface="Comic Sans MS" panose="030F0702030302020204" pitchFamily="66" charset="0"/>
              </a:rPr>
              <a:t>Esta técnica se basa en el hecho de que ante una falla cerca del neutro, aumenta el nivel de sobretensión del tercer armónico (59T) en los terminales del generador. Por lo tanto, se puede utilizar un relé de sobretensión que utiliza tensión del tercer armónico (59T) en los terminales de un generador para detectar fallas cerca del neutro. Como antes, las fallas a tierra en la porción restante de los devanados pueden detectarse mediante la protección convencional del 95 %, por ejemplo, un relé de sobretensión (59G) que opera con tensión del neutro de 60 Hz. El uso de ambos relés (59G y 59T) proporcionaría una protección del 100 % de los devanados del estator al cubrir diferentes partes de los devanados. En la </a:t>
            </a:r>
            <a:r>
              <a:rPr lang="es-MX" sz="2400" b="1" dirty="0">
                <a:latin typeface="Comic Sans MS" panose="030F0702030302020204" pitchFamily="66" charset="0"/>
              </a:rPr>
              <a:t>Fig. 8 </a:t>
            </a:r>
            <a:r>
              <a:rPr lang="es-MX" sz="2400" dirty="0">
                <a:latin typeface="Comic Sans MS" panose="030F0702030302020204" pitchFamily="66" charset="0"/>
              </a:rPr>
              <a:t>se muestra un esquema de protección simplificado que utiliza esta técnica. La tensión residual en los terminales de la máquina es suministrada por el transformador delta </a:t>
            </a:r>
            <a:r>
              <a:rPr lang="es-MX" sz="2400" dirty="0" smtClean="0">
                <a:latin typeface="Comic Sans MS" panose="030F0702030302020204" pitchFamily="66" charset="0"/>
              </a:rPr>
              <a:t>abierto conectado </a:t>
            </a:r>
            <a:r>
              <a:rPr lang="es-MX" sz="2400" dirty="0">
                <a:latin typeface="Comic Sans MS" panose="030F0702030302020204" pitchFamily="66" charset="0"/>
              </a:rPr>
              <a:t>a tierra. Los 180Hz El componente (tercer armónico) es utilizado por un detector de sobretensión (59T). </a:t>
            </a:r>
            <a:endParaRPr lang="es-MX" sz="2400" spc="-5" dirty="0">
              <a:latin typeface="Comic Sans MS" panose="030F0702030302020204" pitchFamily="66" charset="0"/>
              <a:cs typeface="Comic Sans MS"/>
            </a:endParaRPr>
          </a:p>
        </p:txBody>
      </p:sp>
      <p:sp>
        <p:nvSpPr>
          <p:cNvPr id="20" name="CuadroTexto 19">
            <a:extLst>
              <a:ext uri="{FF2B5EF4-FFF2-40B4-BE49-F238E27FC236}">
                <a16:creationId xmlns:a16="http://schemas.microsoft.com/office/drawing/2014/main" xmlns="" id="{F6844BF9-7BE1-43F9-8364-5E1676E66F5B}"/>
              </a:ext>
            </a:extLst>
          </p:cNvPr>
          <p:cNvSpPr txBox="1"/>
          <p:nvPr/>
        </p:nvSpPr>
        <p:spPr>
          <a:xfrm>
            <a:off x="8940800" y="8298976"/>
            <a:ext cx="8039096" cy="707886"/>
          </a:xfrm>
          <a:prstGeom prst="rect">
            <a:avLst/>
          </a:prstGeom>
          <a:noFill/>
        </p:spPr>
        <p:txBody>
          <a:bodyPr wrap="square">
            <a:spAutoFit/>
          </a:bodyPr>
          <a:lstStyle/>
          <a:p>
            <a:pPr algn="ctr"/>
            <a:r>
              <a:rPr lang="es-MX" sz="2000" b="1" dirty="0">
                <a:latin typeface="Comic Sans MS" panose="030F0702030302020204" pitchFamily="66" charset="0"/>
              </a:rPr>
              <a:t>Figura 8. Esquema de protección de falla a tierra basado en la tensión residual en terminales de tercera armónica</a:t>
            </a:r>
            <a:endParaRPr lang="es-AR" sz="2000" b="1" dirty="0">
              <a:latin typeface="Comic Sans MS" panose="030F0702030302020204" pitchFamily="66" charset="0"/>
            </a:endParaRPr>
          </a:p>
        </p:txBody>
      </p:sp>
      <p:pic>
        <p:nvPicPr>
          <p:cNvPr id="3" name="Imagen 2">
            <a:extLst>
              <a:ext uri="{FF2B5EF4-FFF2-40B4-BE49-F238E27FC236}">
                <a16:creationId xmlns:a16="http://schemas.microsoft.com/office/drawing/2014/main" xmlns="" id="{88F0005D-59FA-4409-9D4A-B3C108D8D986}"/>
              </a:ext>
            </a:extLst>
          </p:cNvPr>
          <p:cNvPicPr>
            <a:picLocks noChangeAspect="1"/>
          </p:cNvPicPr>
          <p:nvPr/>
        </p:nvPicPr>
        <p:blipFill>
          <a:blip r:embed="rId2"/>
          <a:stretch>
            <a:fillRect/>
          </a:stretch>
        </p:blipFill>
        <p:spPr>
          <a:xfrm>
            <a:off x="8004696" y="1500808"/>
            <a:ext cx="9546704" cy="6264696"/>
          </a:xfrm>
          <a:prstGeom prst="rect">
            <a:avLst/>
          </a:prstGeom>
        </p:spPr>
      </p:pic>
      <p:pic>
        <p:nvPicPr>
          <p:cNvPr id="13" name="object 9">
            <a:extLst>
              <a:ext uri="{FF2B5EF4-FFF2-40B4-BE49-F238E27FC236}">
                <a16:creationId xmlns:a16="http://schemas.microsoft.com/office/drawing/2014/main" xmlns="" id="{57177C52-2662-4815-9F70-A68DE7688281}"/>
              </a:ext>
            </a:extLst>
          </p:cNvPr>
          <p:cNvPicPr/>
          <p:nvPr/>
        </p:nvPicPr>
        <p:blipFill rotWithShape="1">
          <a:blip r:embed="rId3" cstate="print"/>
          <a:srcRect b="88342"/>
          <a:stretch/>
        </p:blipFill>
        <p:spPr>
          <a:xfrm>
            <a:off x="9264592" y="1146865"/>
            <a:ext cx="7715304" cy="707886"/>
          </a:xfrm>
          <a:prstGeom prst="rect">
            <a:avLst/>
          </a:prstGeom>
        </p:spPr>
      </p:pic>
      <p:sp>
        <p:nvSpPr>
          <p:cNvPr id="5" name="Rectángulo 4">
            <a:extLst>
              <a:ext uri="{FF2B5EF4-FFF2-40B4-BE49-F238E27FC236}">
                <a16:creationId xmlns:a16="http://schemas.microsoft.com/office/drawing/2014/main" xmlns="" id="{4092783A-81DC-45E7-A05E-FDC4FFFA49F0}"/>
              </a:ext>
            </a:extLst>
          </p:cNvPr>
          <p:cNvSpPr/>
          <p:nvPr/>
        </p:nvSpPr>
        <p:spPr>
          <a:xfrm>
            <a:off x="15853568" y="6829400"/>
            <a:ext cx="1296144" cy="707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5" name="object 9">
            <a:extLst>
              <a:ext uri="{FF2B5EF4-FFF2-40B4-BE49-F238E27FC236}">
                <a16:creationId xmlns:a16="http://schemas.microsoft.com/office/drawing/2014/main" xmlns="" id="{B884AC76-E768-4B57-87C3-EA411951F8CB}"/>
              </a:ext>
            </a:extLst>
          </p:cNvPr>
          <p:cNvPicPr/>
          <p:nvPr/>
        </p:nvPicPr>
        <p:blipFill rotWithShape="1">
          <a:blip r:embed="rId3" cstate="print"/>
          <a:srcRect l="77455" t="75796" r="1" b="3159"/>
          <a:stretch/>
        </p:blipFill>
        <p:spPr>
          <a:xfrm>
            <a:off x="15877301" y="6664797"/>
            <a:ext cx="1329373" cy="1037092"/>
          </a:xfrm>
          <a:prstGeom prst="rect">
            <a:avLst/>
          </a:prstGeom>
        </p:spPr>
      </p:pic>
    </p:spTree>
    <p:extLst>
      <p:ext uri="{BB962C8B-B14F-4D97-AF65-F5344CB8AC3E}">
        <p14:creationId xmlns:p14="http://schemas.microsoft.com/office/powerpoint/2010/main" xmlns="" val="10265991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330200" y="398699"/>
            <a:ext cx="7674496" cy="6291466"/>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En el extremo del neutro, la señal de releo pasa a través de la resistencia del neutro. El componente de 60 Hz (fundamental) lo utiliza un detector de nivel de sobretensión (59G). Los relés digitales permiten calcular internamente la tensión residual en los terminales sin necesidad de VT auxiliares. Para una falla a tierra cerca del neutro, el nivel de tensión del tercer armónico en los terminales del generador se eleva y el relé de sobretensión del tercer armónico funciona. Este relé debe ajustarse de tal manera que no responda al tensión máximo del tercer armónico presente durante el funcionamiento normal de la máquina. Además, los ajustes de los relés de sobretensión en el extremo del neutro y en los terminales del generador deben ser tales que garanticen la detección de fallas en todos los devanados del estator.</a:t>
            </a:r>
            <a:endParaRPr lang="es-MX" sz="2400" spc="-5" dirty="0">
              <a:latin typeface="Comic Sans MS" panose="030F0702030302020204" pitchFamily="66" charset="0"/>
              <a:cs typeface="Comic Sans MS"/>
            </a:endParaRPr>
          </a:p>
        </p:txBody>
      </p:sp>
      <p:sp>
        <p:nvSpPr>
          <p:cNvPr id="20" name="CuadroTexto 19">
            <a:extLst>
              <a:ext uri="{FF2B5EF4-FFF2-40B4-BE49-F238E27FC236}">
                <a16:creationId xmlns:a16="http://schemas.microsoft.com/office/drawing/2014/main" xmlns="" id="{F6844BF9-7BE1-43F9-8364-5E1676E66F5B}"/>
              </a:ext>
            </a:extLst>
          </p:cNvPr>
          <p:cNvSpPr txBox="1"/>
          <p:nvPr/>
        </p:nvSpPr>
        <p:spPr>
          <a:xfrm>
            <a:off x="8940800" y="8298976"/>
            <a:ext cx="8039096" cy="707886"/>
          </a:xfrm>
          <a:prstGeom prst="rect">
            <a:avLst/>
          </a:prstGeom>
          <a:noFill/>
        </p:spPr>
        <p:txBody>
          <a:bodyPr wrap="square">
            <a:spAutoFit/>
          </a:bodyPr>
          <a:lstStyle/>
          <a:p>
            <a:pPr algn="ctr"/>
            <a:r>
              <a:rPr lang="es-MX" sz="2000" b="1" dirty="0">
                <a:latin typeface="Comic Sans MS" panose="030F0702030302020204" pitchFamily="66" charset="0"/>
              </a:rPr>
              <a:t>Figura 8. Esquema de protección de falla a tierra basado en la tensión residual en terminales de tercera armónica</a:t>
            </a:r>
            <a:endParaRPr lang="es-AR" sz="2000" b="1" dirty="0">
              <a:latin typeface="Comic Sans MS" panose="030F0702030302020204" pitchFamily="66" charset="0"/>
            </a:endParaRPr>
          </a:p>
        </p:txBody>
      </p:sp>
      <p:pic>
        <p:nvPicPr>
          <p:cNvPr id="3" name="Imagen 2">
            <a:extLst>
              <a:ext uri="{FF2B5EF4-FFF2-40B4-BE49-F238E27FC236}">
                <a16:creationId xmlns:a16="http://schemas.microsoft.com/office/drawing/2014/main" xmlns="" id="{88F0005D-59FA-4409-9D4A-B3C108D8D986}"/>
              </a:ext>
            </a:extLst>
          </p:cNvPr>
          <p:cNvPicPr>
            <a:picLocks noChangeAspect="1"/>
          </p:cNvPicPr>
          <p:nvPr/>
        </p:nvPicPr>
        <p:blipFill>
          <a:blip r:embed="rId2"/>
          <a:stretch>
            <a:fillRect/>
          </a:stretch>
        </p:blipFill>
        <p:spPr>
          <a:xfrm>
            <a:off x="8004696" y="1500808"/>
            <a:ext cx="9546704" cy="6264696"/>
          </a:xfrm>
          <a:prstGeom prst="rect">
            <a:avLst/>
          </a:prstGeom>
        </p:spPr>
      </p:pic>
      <p:pic>
        <p:nvPicPr>
          <p:cNvPr id="13" name="object 9">
            <a:extLst>
              <a:ext uri="{FF2B5EF4-FFF2-40B4-BE49-F238E27FC236}">
                <a16:creationId xmlns:a16="http://schemas.microsoft.com/office/drawing/2014/main" xmlns="" id="{57177C52-2662-4815-9F70-A68DE7688281}"/>
              </a:ext>
            </a:extLst>
          </p:cNvPr>
          <p:cNvPicPr/>
          <p:nvPr/>
        </p:nvPicPr>
        <p:blipFill rotWithShape="1">
          <a:blip r:embed="rId3" cstate="print"/>
          <a:srcRect b="88342"/>
          <a:stretch/>
        </p:blipFill>
        <p:spPr>
          <a:xfrm>
            <a:off x="9264592" y="1146865"/>
            <a:ext cx="7715304" cy="707886"/>
          </a:xfrm>
          <a:prstGeom prst="rect">
            <a:avLst/>
          </a:prstGeom>
        </p:spPr>
      </p:pic>
      <p:sp>
        <p:nvSpPr>
          <p:cNvPr id="5" name="Rectángulo 4">
            <a:extLst>
              <a:ext uri="{FF2B5EF4-FFF2-40B4-BE49-F238E27FC236}">
                <a16:creationId xmlns:a16="http://schemas.microsoft.com/office/drawing/2014/main" xmlns="" id="{4092783A-81DC-45E7-A05E-FDC4FFFA49F0}"/>
              </a:ext>
            </a:extLst>
          </p:cNvPr>
          <p:cNvSpPr/>
          <p:nvPr/>
        </p:nvSpPr>
        <p:spPr>
          <a:xfrm>
            <a:off x="15853568" y="6829400"/>
            <a:ext cx="1296144" cy="707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5" name="object 9">
            <a:extLst>
              <a:ext uri="{FF2B5EF4-FFF2-40B4-BE49-F238E27FC236}">
                <a16:creationId xmlns:a16="http://schemas.microsoft.com/office/drawing/2014/main" xmlns="" id="{B884AC76-E768-4B57-87C3-EA411951F8CB}"/>
              </a:ext>
            </a:extLst>
          </p:cNvPr>
          <p:cNvPicPr/>
          <p:nvPr/>
        </p:nvPicPr>
        <p:blipFill rotWithShape="1">
          <a:blip r:embed="rId3" cstate="print"/>
          <a:srcRect l="77455" t="75796" r="1" b="3159"/>
          <a:stretch/>
        </p:blipFill>
        <p:spPr>
          <a:xfrm>
            <a:off x="15877301" y="6664797"/>
            <a:ext cx="1329373" cy="1037092"/>
          </a:xfrm>
          <a:prstGeom prst="rect">
            <a:avLst/>
          </a:prstGeom>
        </p:spPr>
      </p:pic>
    </p:spTree>
    <p:extLst>
      <p:ext uri="{BB962C8B-B14F-4D97-AF65-F5344CB8AC3E}">
        <p14:creationId xmlns:p14="http://schemas.microsoft.com/office/powerpoint/2010/main" xmlns="" val="32998133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p:nvPr/>
        </p:nvSpPr>
        <p:spPr>
          <a:xfrm>
            <a:off x="330200" y="457200"/>
            <a:ext cx="7098432" cy="9653925"/>
          </a:xfrm>
          <a:prstGeom prst="rect">
            <a:avLst/>
          </a:prstGeom>
        </p:spPr>
        <p:txBody>
          <a:bodyPr vert="horz" wrap="square" lIns="0" tIns="12700" rIns="0" bIns="0" rtlCol="0">
            <a:spAutoFit/>
          </a:bodyPr>
          <a:lstStyle/>
          <a:p>
            <a:pPr marL="12700" marR="5080" algn="just">
              <a:spcBef>
                <a:spcPts val="100"/>
              </a:spcBef>
            </a:pPr>
            <a:r>
              <a:rPr lang="es-MX" sz="2400" b="1" dirty="0">
                <a:latin typeface="Comic Sans MS" panose="030F0702030302020204" pitchFamily="66" charset="0"/>
              </a:rPr>
              <a:t>3) Técnica del comparador de tercer armónico </a:t>
            </a:r>
          </a:p>
          <a:p>
            <a:pPr marL="12700" marR="5080" algn="just">
              <a:spcBef>
                <a:spcPts val="100"/>
              </a:spcBef>
            </a:pPr>
            <a:endParaRPr lang="es-MX" sz="2400" dirty="0">
              <a:latin typeface="Comic Sans MS" panose="030F0702030302020204" pitchFamily="66" charset="0"/>
            </a:endParaRPr>
          </a:p>
          <a:p>
            <a:pPr marL="12700" marR="5080" algn="just">
              <a:spcBef>
                <a:spcPts val="100"/>
              </a:spcBef>
            </a:pPr>
            <a:r>
              <a:rPr lang="es-MX" sz="2400" dirty="0">
                <a:latin typeface="Comic Sans MS" panose="030F0702030302020204" pitchFamily="66" charset="0"/>
              </a:rPr>
              <a:t>Esta técnica compara la magnitud de la tensión del tercer armónico en el neutro del generador con el de los terminales del generador. El esquema se basa en la premisa de que la relación entre la tensión del tercer armónico en los terminales del generador y el neutro del generador es casi constante durante el funcionamiento normal del generador. Esta relación se altera en el caso de fallas a tierra cerca del extremo neutro o terminal de los devanados del estator. La </a:t>
            </a:r>
            <a:r>
              <a:rPr lang="es-MX" sz="2400" b="1" dirty="0">
                <a:latin typeface="Comic Sans MS" panose="030F0702030302020204" pitchFamily="66" charset="0"/>
              </a:rPr>
              <a:t>Fig. 9 </a:t>
            </a:r>
            <a:r>
              <a:rPr lang="es-MX" sz="2400" dirty="0">
                <a:latin typeface="Comic Sans MS" panose="030F0702030302020204" pitchFamily="66" charset="0"/>
              </a:rPr>
              <a:t>muestra un diagrama simplificado del esquema comparador. </a:t>
            </a:r>
          </a:p>
          <a:p>
            <a:pPr marL="12700" marR="5080" algn="just">
              <a:spcBef>
                <a:spcPts val="100"/>
              </a:spcBef>
            </a:pPr>
            <a:r>
              <a:rPr lang="es-MX" sz="2400" dirty="0">
                <a:latin typeface="Comic Sans MS" panose="030F0702030302020204" pitchFamily="66" charset="0"/>
              </a:rPr>
              <a:t>El principio operativo básico de este esquema es el principio diferencial que emplea tensiones de 180 Hz (tercer armónico) obtenidos en los extremos neutro y terminal del devanado del estator. Cualquier diferencia de tensión provocará el funcionamiento del elemento diferencial. Este esquema supone que la relación entre la tensión del tercer armónico en los terminales del generador y la tensión del tercer armónico en los terminales neutros del generador permanece aproximadamente constante durante condiciones normales. </a:t>
            </a:r>
            <a:endParaRPr sz="2400" dirty="0">
              <a:latin typeface="Comic Sans MS" panose="030F0702030302020204" pitchFamily="66" charset="0"/>
              <a:cs typeface="Comic Sans MS"/>
            </a:endParaRPr>
          </a:p>
        </p:txBody>
      </p:sp>
      <p:sp>
        <p:nvSpPr>
          <p:cNvPr id="8" name="CuadroTexto 7">
            <a:extLst>
              <a:ext uri="{FF2B5EF4-FFF2-40B4-BE49-F238E27FC236}">
                <a16:creationId xmlns:a16="http://schemas.microsoft.com/office/drawing/2014/main" xmlns="" id="{1C61D482-91D7-48F1-9D24-9AA8A2AE2993}"/>
              </a:ext>
            </a:extLst>
          </p:cNvPr>
          <p:cNvSpPr txBox="1"/>
          <p:nvPr/>
        </p:nvSpPr>
        <p:spPr>
          <a:xfrm>
            <a:off x="7788672" y="6973416"/>
            <a:ext cx="9571262" cy="1015663"/>
          </a:xfrm>
          <a:prstGeom prst="rect">
            <a:avLst/>
          </a:prstGeom>
          <a:noFill/>
        </p:spPr>
        <p:txBody>
          <a:bodyPr wrap="square">
            <a:spAutoFit/>
          </a:bodyPr>
          <a:lstStyle/>
          <a:p>
            <a:r>
              <a:rPr lang="es-MX" sz="2000" b="1" dirty="0">
                <a:latin typeface="Comic Sans MS" panose="030F0702030302020204" pitchFamily="66" charset="0"/>
              </a:rPr>
              <a:t>59GN Relé de sobretensión convencional sintonizado a la frecuencia fundamental. </a:t>
            </a:r>
          </a:p>
          <a:p>
            <a:r>
              <a:rPr lang="es-MX" sz="2000" b="1" dirty="0">
                <a:latin typeface="Comic Sans MS" panose="030F0702030302020204" pitchFamily="66" charset="0"/>
              </a:rPr>
              <a:t>59D Relé diferencial de tensión de tercera armónica. </a:t>
            </a:r>
            <a:endParaRPr lang="es-AR" sz="2000" b="1" dirty="0">
              <a:latin typeface="Comic Sans MS" panose="030F0702030302020204" pitchFamily="66" charset="0"/>
            </a:endParaRPr>
          </a:p>
        </p:txBody>
      </p:sp>
      <p:sp>
        <p:nvSpPr>
          <p:cNvPr id="10" name="CuadroTexto 9">
            <a:extLst>
              <a:ext uri="{FF2B5EF4-FFF2-40B4-BE49-F238E27FC236}">
                <a16:creationId xmlns:a16="http://schemas.microsoft.com/office/drawing/2014/main" xmlns="" id="{88089790-0397-455B-83A7-DA9E142631B6}"/>
              </a:ext>
            </a:extLst>
          </p:cNvPr>
          <p:cNvSpPr txBox="1"/>
          <p:nvPr/>
        </p:nvSpPr>
        <p:spPr>
          <a:xfrm>
            <a:off x="8058538" y="8476053"/>
            <a:ext cx="9217024" cy="707886"/>
          </a:xfrm>
          <a:prstGeom prst="rect">
            <a:avLst/>
          </a:prstGeom>
          <a:noFill/>
        </p:spPr>
        <p:txBody>
          <a:bodyPr wrap="square">
            <a:spAutoFit/>
          </a:bodyPr>
          <a:lstStyle/>
          <a:p>
            <a:pPr algn="ctr"/>
            <a:r>
              <a:rPr lang="es-MX" sz="2000" b="1" dirty="0">
                <a:latin typeface="Comic Sans MS" panose="030F0702030302020204" pitchFamily="66" charset="0"/>
              </a:rPr>
              <a:t>Figura 9. Esquema de protección de falla a tierra basado en un comparador de tercera armónica</a:t>
            </a:r>
            <a:endParaRPr lang="es-AR" sz="2000" b="1" dirty="0">
              <a:latin typeface="Comic Sans MS" panose="030F0702030302020204" pitchFamily="66" charset="0"/>
            </a:endParaRPr>
          </a:p>
        </p:txBody>
      </p:sp>
      <p:pic>
        <p:nvPicPr>
          <p:cNvPr id="3" name="Imagen 2">
            <a:extLst>
              <a:ext uri="{FF2B5EF4-FFF2-40B4-BE49-F238E27FC236}">
                <a16:creationId xmlns:a16="http://schemas.microsoft.com/office/drawing/2014/main" xmlns="" id="{772BFA28-E62B-4954-9994-B439EF4FC796}"/>
              </a:ext>
            </a:extLst>
          </p:cNvPr>
          <p:cNvPicPr>
            <a:picLocks noChangeAspect="1"/>
          </p:cNvPicPr>
          <p:nvPr/>
        </p:nvPicPr>
        <p:blipFill rotWithShape="1">
          <a:blip r:embed="rId2"/>
          <a:srcRect b="7558"/>
          <a:stretch/>
        </p:blipFill>
        <p:spPr>
          <a:xfrm>
            <a:off x="7788672" y="1524419"/>
            <a:ext cx="9756757" cy="5472607"/>
          </a:xfrm>
          <a:prstGeom prst="rect">
            <a:avLst/>
          </a:prstGeom>
        </p:spPr>
      </p:pic>
    </p:spTree>
    <p:extLst>
      <p:ext uri="{BB962C8B-B14F-4D97-AF65-F5344CB8AC3E}">
        <p14:creationId xmlns:p14="http://schemas.microsoft.com/office/powerpoint/2010/main" xmlns="" val="35528430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p:nvPr/>
        </p:nvSpPr>
        <p:spPr>
          <a:xfrm>
            <a:off x="330200" y="457200"/>
            <a:ext cx="7098432" cy="9615453"/>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Si la relación entre la tensión del terminal del tercer armónico y la tensión neutro del tercer armónico cambia, aparece una diferencia de tensión y el relé diferencial funciona a menos que se haya empleado una ajuste menos sensible para adaptarse a los cambios de relación. Además, ligeras variaciones en esta relación durante el funcionamiento normal pueden requerir una reducción de la sensibilidad del relé. Los ajustes del relé de protección convencional del 95 % (59G) y los del relé diferencial de tercer armónico (59D) deben elegirse de tal manera que se asegure la cobertura de detección de fallas para todo el devanado del estator. El relé diferencial de tercer armónico también detecta fallas a tierra cerca del neutro. como en las terminales. El relé de falla a tierra del 95 % convencional detecta fallas en la parte superior de los devanados y se superpone a gran parte de los devanados protegidos por el relé diferencial del tercer armónico. La sensibilidad del relé diferencial del tercer armónico es mínima para una falla cerca de la mitad del devanado. En este punto, la diferencia entre las tensiones del tercer armónico en el neutro y en los terminales es casi igual a el ajuste del relé. </a:t>
            </a:r>
            <a:endParaRPr sz="2400" dirty="0">
              <a:latin typeface="Comic Sans MS" panose="030F0702030302020204" pitchFamily="66" charset="0"/>
              <a:cs typeface="Comic Sans MS"/>
            </a:endParaRPr>
          </a:p>
        </p:txBody>
      </p:sp>
      <p:sp>
        <p:nvSpPr>
          <p:cNvPr id="8" name="CuadroTexto 7">
            <a:extLst>
              <a:ext uri="{FF2B5EF4-FFF2-40B4-BE49-F238E27FC236}">
                <a16:creationId xmlns:a16="http://schemas.microsoft.com/office/drawing/2014/main" xmlns="" id="{1C61D482-91D7-48F1-9D24-9AA8A2AE2993}"/>
              </a:ext>
            </a:extLst>
          </p:cNvPr>
          <p:cNvSpPr txBox="1"/>
          <p:nvPr/>
        </p:nvSpPr>
        <p:spPr>
          <a:xfrm>
            <a:off x="7788672" y="6973416"/>
            <a:ext cx="9571262" cy="1015663"/>
          </a:xfrm>
          <a:prstGeom prst="rect">
            <a:avLst/>
          </a:prstGeom>
          <a:noFill/>
        </p:spPr>
        <p:txBody>
          <a:bodyPr wrap="square">
            <a:spAutoFit/>
          </a:bodyPr>
          <a:lstStyle/>
          <a:p>
            <a:r>
              <a:rPr lang="es-MX" sz="2000" b="1" dirty="0">
                <a:latin typeface="Comic Sans MS" panose="030F0702030302020204" pitchFamily="66" charset="0"/>
              </a:rPr>
              <a:t>59GN Relé de sobretensión convencional sintonizado a la frecuencia fundamental. </a:t>
            </a:r>
          </a:p>
          <a:p>
            <a:r>
              <a:rPr lang="es-MX" sz="2000" b="1" dirty="0">
                <a:latin typeface="Comic Sans MS" panose="030F0702030302020204" pitchFamily="66" charset="0"/>
              </a:rPr>
              <a:t>59D Relé diferencial de tensión de tercera armónica. </a:t>
            </a:r>
            <a:endParaRPr lang="es-AR" sz="2000" b="1" dirty="0">
              <a:latin typeface="Comic Sans MS" panose="030F0702030302020204" pitchFamily="66" charset="0"/>
            </a:endParaRPr>
          </a:p>
        </p:txBody>
      </p:sp>
      <p:sp>
        <p:nvSpPr>
          <p:cNvPr id="10" name="CuadroTexto 9">
            <a:extLst>
              <a:ext uri="{FF2B5EF4-FFF2-40B4-BE49-F238E27FC236}">
                <a16:creationId xmlns:a16="http://schemas.microsoft.com/office/drawing/2014/main" xmlns="" id="{88089790-0397-455B-83A7-DA9E142631B6}"/>
              </a:ext>
            </a:extLst>
          </p:cNvPr>
          <p:cNvSpPr txBox="1"/>
          <p:nvPr/>
        </p:nvSpPr>
        <p:spPr>
          <a:xfrm>
            <a:off x="8058538" y="8476053"/>
            <a:ext cx="9217024" cy="707886"/>
          </a:xfrm>
          <a:prstGeom prst="rect">
            <a:avLst/>
          </a:prstGeom>
          <a:noFill/>
        </p:spPr>
        <p:txBody>
          <a:bodyPr wrap="square">
            <a:spAutoFit/>
          </a:bodyPr>
          <a:lstStyle/>
          <a:p>
            <a:pPr algn="ctr"/>
            <a:r>
              <a:rPr lang="es-MX" sz="2000" b="1" dirty="0">
                <a:latin typeface="Comic Sans MS" panose="030F0702030302020204" pitchFamily="66" charset="0"/>
              </a:rPr>
              <a:t>Figura 9. Esquema de protección de falla a tierra basado en un comparador de tercera armónica</a:t>
            </a:r>
            <a:endParaRPr lang="es-AR" sz="2000" b="1" dirty="0">
              <a:latin typeface="Comic Sans MS" panose="030F0702030302020204" pitchFamily="66" charset="0"/>
            </a:endParaRPr>
          </a:p>
        </p:txBody>
      </p:sp>
      <p:pic>
        <p:nvPicPr>
          <p:cNvPr id="3" name="Imagen 2">
            <a:extLst>
              <a:ext uri="{FF2B5EF4-FFF2-40B4-BE49-F238E27FC236}">
                <a16:creationId xmlns:a16="http://schemas.microsoft.com/office/drawing/2014/main" xmlns="" id="{772BFA28-E62B-4954-9994-B439EF4FC796}"/>
              </a:ext>
            </a:extLst>
          </p:cNvPr>
          <p:cNvPicPr>
            <a:picLocks noChangeAspect="1"/>
          </p:cNvPicPr>
          <p:nvPr/>
        </p:nvPicPr>
        <p:blipFill rotWithShape="1">
          <a:blip r:embed="rId2"/>
          <a:srcRect b="7558"/>
          <a:stretch/>
        </p:blipFill>
        <p:spPr>
          <a:xfrm>
            <a:off x="7788672" y="1524419"/>
            <a:ext cx="9756757" cy="5472607"/>
          </a:xfrm>
          <a:prstGeom prst="rect">
            <a:avLst/>
          </a:prstGeom>
        </p:spPr>
      </p:pic>
    </p:spTree>
    <p:extLst>
      <p:ext uri="{BB962C8B-B14F-4D97-AF65-F5344CB8AC3E}">
        <p14:creationId xmlns:p14="http://schemas.microsoft.com/office/powerpoint/2010/main" xmlns="" val="11567787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p:nvPr/>
        </p:nvSpPr>
        <p:spPr>
          <a:xfrm>
            <a:off x="330200" y="457200"/>
            <a:ext cx="7458472" cy="4075475"/>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El ajuste del relé debe determinarse a partir de pruebas de campo durante la puesta en servicio. Como ejemplo, la </a:t>
            </a:r>
            <a:r>
              <a:rPr lang="es-MX" sz="2400" b="1" dirty="0">
                <a:latin typeface="Comic Sans MS" panose="030F0702030302020204" pitchFamily="66" charset="0"/>
              </a:rPr>
              <a:t>Tabla I</a:t>
            </a:r>
            <a:r>
              <a:rPr lang="es-MX" sz="2400" dirty="0">
                <a:latin typeface="Comic Sans MS" panose="030F0702030302020204" pitchFamily="66" charset="0"/>
              </a:rPr>
              <a:t> muestra la magnitud de la tensión del tercer armónico en el neutro y en los terminales y su relación para diferentes condiciones de operación para un generador típico. La necesidad de múltiples VT y la necesidad de pruebas de campo para determinar el ajuste de los relés son los puntos débiles de este esquema. Sin embargo, este esquema proporciona una cobertura óptima de fallas del 100 %.</a:t>
            </a:r>
            <a:endParaRPr sz="2400" dirty="0">
              <a:latin typeface="Comic Sans MS" panose="030F0702030302020204" pitchFamily="66" charset="0"/>
              <a:cs typeface="Comic Sans MS"/>
            </a:endParaRPr>
          </a:p>
        </p:txBody>
      </p:sp>
      <p:sp>
        <p:nvSpPr>
          <p:cNvPr id="8" name="CuadroTexto 7">
            <a:extLst>
              <a:ext uri="{FF2B5EF4-FFF2-40B4-BE49-F238E27FC236}">
                <a16:creationId xmlns:a16="http://schemas.microsoft.com/office/drawing/2014/main" xmlns="" id="{1C61D482-91D7-48F1-9D24-9AA8A2AE2993}"/>
              </a:ext>
            </a:extLst>
          </p:cNvPr>
          <p:cNvSpPr txBox="1"/>
          <p:nvPr/>
        </p:nvSpPr>
        <p:spPr>
          <a:xfrm>
            <a:off x="7788672" y="6973416"/>
            <a:ext cx="9571262" cy="1015663"/>
          </a:xfrm>
          <a:prstGeom prst="rect">
            <a:avLst/>
          </a:prstGeom>
          <a:noFill/>
        </p:spPr>
        <p:txBody>
          <a:bodyPr wrap="square">
            <a:spAutoFit/>
          </a:bodyPr>
          <a:lstStyle/>
          <a:p>
            <a:r>
              <a:rPr lang="es-MX" sz="2000" b="1" dirty="0">
                <a:latin typeface="Comic Sans MS" panose="030F0702030302020204" pitchFamily="66" charset="0"/>
              </a:rPr>
              <a:t>59GN Relé de sobretensión convencional sintonizado a la frecuencia fundamental. </a:t>
            </a:r>
          </a:p>
          <a:p>
            <a:r>
              <a:rPr lang="es-MX" sz="2000" b="1" dirty="0">
                <a:latin typeface="Comic Sans MS" panose="030F0702030302020204" pitchFamily="66" charset="0"/>
              </a:rPr>
              <a:t>59D Relé diferencial de tensión de tercera armónica. </a:t>
            </a:r>
            <a:endParaRPr lang="es-AR" sz="2000" b="1" dirty="0">
              <a:latin typeface="Comic Sans MS" panose="030F0702030302020204" pitchFamily="66" charset="0"/>
            </a:endParaRPr>
          </a:p>
        </p:txBody>
      </p:sp>
      <p:sp>
        <p:nvSpPr>
          <p:cNvPr id="10" name="CuadroTexto 9">
            <a:extLst>
              <a:ext uri="{FF2B5EF4-FFF2-40B4-BE49-F238E27FC236}">
                <a16:creationId xmlns:a16="http://schemas.microsoft.com/office/drawing/2014/main" xmlns="" id="{88089790-0397-455B-83A7-DA9E142631B6}"/>
              </a:ext>
            </a:extLst>
          </p:cNvPr>
          <p:cNvSpPr txBox="1"/>
          <p:nvPr/>
        </p:nvSpPr>
        <p:spPr>
          <a:xfrm>
            <a:off x="8058538" y="8476053"/>
            <a:ext cx="9217024" cy="707886"/>
          </a:xfrm>
          <a:prstGeom prst="rect">
            <a:avLst/>
          </a:prstGeom>
          <a:noFill/>
        </p:spPr>
        <p:txBody>
          <a:bodyPr wrap="square">
            <a:spAutoFit/>
          </a:bodyPr>
          <a:lstStyle/>
          <a:p>
            <a:pPr algn="ctr"/>
            <a:r>
              <a:rPr lang="es-MX" sz="2000" b="1" dirty="0">
                <a:latin typeface="Comic Sans MS" panose="030F0702030302020204" pitchFamily="66" charset="0"/>
              </a:rPr>
              <a:t>Figura 9. Esquema de protección de falla a tierra basado en un comparador de tercera armónica</a:t>
            </a:r>
            <a:endParaRPr lang="es-AR" sz="2000" b="1" dirty="0">
              <a:latin typeface="Comic Sans MS" panose="030F0702030302020204" pitchFamily="66" charset="0"/>
            </a:endParaRPr>
          </a:p>
        </p:txBody>
      </p:sp>
      <p:pic>
        <p:nvPicPr>
          <p:cNvPr id="3" name="Imagen 2">
            <a:extLst>
              <a:ext uri="{FF2B5EF4-FFF2-40B4-BE49-F238E27FC236}">
                <a16:creationId xmlns:a16="http://schemas.microsoft.com/office/drawing/2014/main" xmlns="" id="{772BFA28-E62B-4954-9994-B439EF4FC796}"/>
              </a:ext>
            </a:extLst>
          </p:cNvPr>
          <p:cNvPicPr>
            <a:picLocks noChangeAspect="1"/>
          </p:cNvPicPr>
          <p:nvPr/>
        </p:nvPicPr>
        <p:blipFill rotWithShape="1">
          <a:blip r:embed="rId2"/>
          <a:srcRect b="7558"/>
          <a:stretch/>
        </p:blipFill>
        <p:spPr>
          <a:xfrm>
            <a:off x="7788672" y="1524419"/>
            <a:ext cx="9756757" cy="5472607"/>
          </a:xfrm>
          <a:prstGeom prst="rect">
            <a:avLst/>
          </a:prstGeom>
        </p:spPr>
      </p:pic>
      <p:sp>
        <p:nvSpPr>
          <p:cNvPr id="9" name="object 19">
            <a:extLst>
              <a:ext uri="{FF2B5EF4-FFF2-40B4-BE49-F238E27FC236}">
                <a16:creationId xmlns:a16="http://schemas.microsoft.com/office/drawing/2014/main" xmlns="" id="{55E6D269-7983-4F55-A9E5-907CDAD1ABDB}"/>
              </a:ext>
            </a:extLst>
          </p:cNvPr>
          <p:cNvSpPr txBox="1">
            <a:spLocks noGrp="1"/>
          </p:cNvSpPr>
          <p:nvPr>
            <p:ph type="sldNum" sz="quarter" idx="7"/>
          </p:nvPr>
        </p:nvSpPr>
        <p:spPr>
          <a:xfrm>
            <a:off x="11465262" y="11822255"/>
            <a:ext cx="377412" cy="153888"/>
          </a:xfrm>
          <a:prstGeom prst="rect">
            <a:avLst/>
          </a:prstGeom>
        </p:spPr>
        <p:txBody>
          <a:bodyPr vert="horz" wrap="square" lIns="0" tIns="0" rIns="0" bIns="0" rtlCol="0">
            <a:spAutoFit/>
          </a:bodyPr>
          <a:lstStyle/>
          <a:p>
            <a:pPr marL="38100">
              <a:lnSpc>
                <a:spcPts val="1195"/>
              </a:lnSpc>
            </a:pPr>
            <a:r>
              <a:rPr spc="-5" dirty="0"/>
              <a:t>22</a:t>
            </a:r>
          </a:p>
        </p:txBody>
      </p:sp>
      <p:pic>
        <p:nvPicPr>
          <p:cNvPr id="11" name="Imagen 10">
            <a:extLst>
              <a:ext uri="{FF2B5EF4-FFF2-40B4-BE49-F238E27FC236}">
                <a16:creationId xmlns:a16="http://schemas.microsoft.com/office/drawing/2014/main" xmlns="" id="{26394E09-3CC0-4355-804F-1578159E8883}"/>
              </a:ext>
            </a:extLst>
          </p:cNvPr>
          <p:cNvPicPr>
            <a:picLocks noChangeAspect="1"/>
          </p:cNvPicPr>
          <p:nvPr/>
        </p:nvPicPr>
        <p:blipFill>
          <a:blip r:embed="rId3"/>
          <a:stretch>
            <a:fillRect/>
          </a:stretch>
        </p:blipFill>
        <p:spPr>
          <a:xfrm>
            <a:off x="330200" y="5120885"/>
            <a:ext cx="7458472" cy="2943360"/>
          </a:xfrm>
          <a:prstGeom prst="rect">
            <a:avLst/>
          </a:prstGeom>
        </p:spPr>
      </p:pic>
      <p:sp>
        <p:nvSpPr>
          <p:cNvPr id="12" name="object 3">
            <a:extLst>
              <a:ext uri="{FF2B5EF4-FFF2-40B4-BE49-F238E27FC236}">
                <a16:creationId xmlns:a16="http://schemas.microsoft.com/office/drawing/2014/main" xmlns="" id="{D21A2E72-7C99-43EE-A60A-34688BFEBDEF}"/>
              </a:ext>
            </a:extLst>
          </p:cNvPr>
          <p:cNvSpPr txBox="1"/>
          <p:nvPr/>
        </p:nvSpPr>
        <p:spPr>
          <a:xfrm>
            <a:off x="421902" y="8202260"/>
            <a:ext cx="7275067" cy="627736"/>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Tabla</a:t>
            </a:r>
            <a:r>
              <a:rPr sz="2000" b="1" spc="5" dirty="0">
                <a:latin typeface="Comic Sans MS"/>
                <a:cs typeface="Comic Sans MS"/>
              </a:rPr>
              <a:t> </a:t>
            </a:r>
            <a:r>
              <a:rPr sz="2000" b="1" spc="-5" dirty="0">
                <a:latin typeface="Comic Sans MS"/>
                <a:cs typeface="Comic Sans MS"/>
              </a:rPr>
              <a:t>1.</a:t>
            </a:r>
            <a:r>
              <a:rPr sz="2000" b="1" spc="-100" dirty="0">
                <a:latin typeface="Comic Sans MS"/>
                <a:cs typeface="Comic Sans MS"/>
              </a:rPr>
              <a:t> </a:t>
            </a:r>
            <a:r>
              <a:rPr sz="2000" b="1" spc="-5" dirty="0">
                <a:latin typeface="Comic Sans MS"/>
                <a:cs typeface="Comic Sans MS"/>
              </a:rPr>
              <a:t>Magnitudes</a:t>
            </a:r>
            <a:r>
              <a:rPr sz="2000" b="1" spc="5"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tensiones</a:t>
            </a:r>
            <a:r>
              <a:rPr sz="2000" b="1" spc="10"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tercera</a:t>
            </a:r>
            <a:r>
              <a:rPr sz="2000" b="1" spc="10" dirty="0">
                <a:latin typeface="Comic Sans MS"/>
                <a:cs typeface="Comic Sans MS"/>
              </a:rPr>
              <a:t> </a:t>
            </a:r>
            <a:r>
              <a:rPr sz="2000" b="1" spc="-5" dirty="0">
                <a:latin typeface="Comic Sans MS"/>
                <a:cs typeface="Comic Sans MS"/>
              </a:rPr>
              <a:t>armónica</a:t>
            </a:r>
            <a:r>
              <a:rPr sz="2000" b="1" spc="5" dirty="0">
                <a:latin typeface="Comic Sans MS"/>
                <a:cs typeface="Comic Sans MS"/>
              </a:rPr>
              <a:t> </a:t>
            </a:r>
            <a:r>
              <a:rPr sz="2000" b="1" spc="-5" dirty="0">
                <a:latin typeface="Comic Sans MS"/>
                <a:cs typeface="Comic Sans MS"/>
              </a:rPr>
              <a:t>para</a:t>
            </a:r>
            <a:r>
              <a:rPr sz="2000" b="1" spc="10" dirty="0">
                <a:latin typeface="Comic Sans MS"/>
                <a:cs typeface="Comic Sans MS"/>
              </a:rPr>
              <a:t> </a:t>
            </a:r>
            <a:r>
              <a:rPr sz="2000" b="1" spc="-5" dirty="0">
                <a:latin typeface="Comic Sans MS"/>
                <a:cs typeface="Comic Sans MS"/>
              </a:rPr>
              <a:t>un</a:t>
            </a:r>
            <a:r>
              <a:rPr sz="2000" b="1" spc="5" dirty="0">
                <a:latin typeface="Comic Sans MS"/>
                <a:cs typeface="Comic Sans MS"/>
              </a:rPr>
              <a:t> </a:t>
            </a:r>
            <a:r>
              <a:rPr sz="2000" b="1" spc="-5" dirty="0">
                <a:latin typeface="Comic Sans MS"/>
                <a:cs typeface="Comic Sans MS"/>
              </a:rPr>
              <a:t>Generador</a:t>
            </a:r>
            <a:r>
              <a:rPr sz="2000" b="1" spc="10" dirty="0">
                <a:latin typeface="Comic Sans MS"/>
                <a:cs typeface="Comic Sans MS"/>
              </a:rPr>
              <a:t> </a:t>
            </a:r>
            <a:r>
              <a:rPr sz="2000" b="1" spc="-5" dirty="0">
                <a:latin typeface="Comic Sans MS"/>
                <a:cs typeface="Comic Sans MS"/>
              </a:rPr>
              <a:t>típico.</a:t>
            </a:r>
            <a:endParaRPr sz="2000" b="1" dirty="0">
              <a:latin typeface="Comic Sans MS"/>
              <a:cs typeface="Comic Sans MS"/>
            </a:endParaRPr>
          </a:p>
        </p:txBody>
      </p:sp>
    </p:spTree>
    <p:extLst>
      <p:ext uri="{BB962C8B-B14F-4D97-AF65-F5344CB8AC3E}">
        <p14:creationId xmlns:p14="http://schemas.microsoft.com/office/powerpoint/2010/main" xmlns="" val="6513568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txBox="1"/>
          <p:nvPr/>
        </p:nvSpPr>
        <p:spPr>
          <a:xfrm>
            <a:off x="254000" y="381000"/>
            <a:ext cx="7668904" cy="8532464"/>
          </a:xfrm>
          <a:prstGeom prst="rect">
            <a:avLst/>
          </a:prstGeom>
        </p:spPr>
        <p:txBody>
          <a:bodyPr vert="horz" wrap="square" lIns="0" tIns="12065" rIns="0" bIns="0" rtlCol="0">
            <a:spAutoFit/>
          </a:bodyPr>
          <a:lstStyle/>
          <a:p>
            <a:pPr marL="12700" marR="5080" algn="just">
              <a:spcBef>
                <a:spcPts val="95"/>
              </a:spcBef>
            </a:pPr>
            <a:r>
              <a:rPr lang="es-MX" sz="2400" b="1" dirty="0">
                <a:latin typeface="Comic Sans MS" panose="030F0702030302020204" pitchFamily="66" charset="0"/>
              </a:rPr>
              <a:t>B. Dos tipos de esquemas de inyección </a:t>
            </a:r>
            <a:r>
              <a:rPr lang="es-MX" sz="2400" b="1" dirty="0" err="1">
                <a:latin typeface="Comic Sans MS" panose="030F0702030302020204" pitchFamily="66" charset="0"/>
              </a:rPr>
              <a:t>subarmónica</a:t>
            </a:r>
            <a:r>
              <a:rPr lang="es-MX" sz="2400" b="1" dirty="0">
                <a:latin typeface="Comic Sans MS" panose="030F0702030302020204" pitchFamily="66" charset="0"/>
              </a:rPr>
              <a:t> </a:t>
            </a:r>
          </a:p>
          <a:p>
            <a:pPr marL="12700" marR="5080" algn="just">
              <a:spcBef>
                <a:spcPts val="95"/>
              </a:spcBef>
            </a:pPr>
            <a:endParaRPr lang="es-AR" sz="2400" spc="-5" dirty="0">
              <a:latin typeface="Comic Sans MS"/>
              <a:cs typeface="Comic Sans MS"/>
            </a:endParaRPr>
          </a:p>
          <a:p>
            <a:pPr marL="12700" marR="5080" algn="just">
              <a:spcBef>
                <a:spcPts val="95"/>
              </a:spcBef>
            </a:pPr>
            <a:r>
              <a:rPr lang="es-MX" sz="2400" dirty="0">
                <a:latin typeface="Comic Sans MS" panose="030F0702030302020204" pitchFamily="66" charset="0"/>
              </a:rPr>
              <a:t>Debido a variaciones de diseño, es posible que ciertas unidades generadoras no produzcan suficientes tensiones de tercer armónico para aplicar los esquemas de protección de falla a tierra basados en señales de tercer armónico. En estas situaciones se necesitan técnicas alternativas de detección de fallas. Los esquemas de inyección de tensión detectan fallas a tierra inyectando tensión en el neutro o residualmente en un secundario del VT en triángulo abierto en los terminales. La protección completa contra falla a tierra está disponible cuando el generador está parado, en marcha o durante el arranque, siempre que la fuente de tensión inyectada no obtenga energía de los VT del generador. El esquema de inyección de tensión sinusoidal </a:t>
            </a:r>
            <a:r>
              <a:rPr lang="es-MX" sz="2400" dirty="0" err="1">
                <a:latin typeface="Comic Sans MS" panose="030F0702030302020204" pitchFamily="66" charset="0"/>
              </a:rPr>
              <a:t>subarmónico</a:t>
            </a:r>
            <a:r>
              <a:rPr lang="es-MX" sz="2400" dirty="0">
                <a:latin typeface="Comic Sans MS" panose="030F0702030302020204" pitchFamily="66" charset="0"/>
              </a:rPr>
              <a:t> inyecta continuamente una señal de 20 Hz a través de un generador de señal en el neutro del generador (</a:t>
            </a:r>
            <a:r>
              <a:rPr lang="es-MX" sz="2400" b="1" dirty="0">
                <a:latin typeface="Comic Sans MS" panose="030F0702030302020204" pitchFamily="66" charset="0"/>
              </a:rPr>
              <a:t>Fig. 10</a:t>
            </a:r>
            <a:r>
              <a:rPr lang="es-MX" sz="2400" dirty="0">
                <a:latin typeface="Comic Sans MS" panose="030F0702030302020204" pitchFamily="66" charset="0"/>
              </a:rPr>
              <a:t>). Se mide la corriente resultante de </a:t>
            </a:r>
            <a:r>
              <a:rPr lang="es-MX" sz="2400" b="1" dirty="0">
                <a:latin typeface="Comic Sans MS" panose="030F0702030302020204" pitchFamily="66" charset="0"/>
              </a:rPr>
              <a:t>20 Hz</a:t>
            </a:r>
            <a:r>
              <a:rPr lang="es-MX" sz="2400" dirty="0">
                <a:latin typeface="Comic Sans MS" panose="030F0702030302020204" pitchFamily="66" charset="0"/>
              </a:rPr>
              <a:t>. Cuando ocurre una falla a tierra, la corriente de </a:t>
            </a:r>
            <a:r>
              <a:rPr lang="es-MX" sz="2400" b="1" dirty="0">
                <a:latin typeface="Comic Sans MS" panose="030F0702030302020204" pitchFamily="66" charset="0"/>
              </a:rPr>
              <a:t>20 Hz </a:t>
            </a:r>
            <a:r>
              <a:rPr lang="es-MX" sz="2400" dirty="0">
                <a:latin typeface="Comic Sans MS" panose="030F0702030302020204" pitchFamily="66" charset="0"/>
              </a:rPr>
              <a:t>aumenta y hace que el relé funcione. </a:t>
            </a:r>
          </a:p>
        </p:txBody>
      </p:sp>
      <p:sp>
        <p:nvSpPr>
          <p:cNvPr id="10" name="CuadroTexto 9">
            <a:extLst>
              <a:ext uri="{FF2B5EF4-FFF2-40B4-BE49-F238E27FC236}">
                <a16:creationId xmlns:a16="http://schemas.microsoft.com/office/drawing/2014/main" xmlns="" id="{E0D7D5E8-175E-4E80-99E1-A200B0B85316}"/>
              </a:ext>
            </a:extLst>
          </p:cNvPr>
          <p:cNvSpPr txBox="1"/>
          <p:nvPr/>
        </p:nvSpPr>
        <p:spPr>
          <a:xfrm>
            <a:off x="8364736" y="7743844"/>
            <a:ext cx="9068116" cy="400110"/>
          </a:xfrm>
          <a:prstGeom prst="rect">
            <a:avLst/>
          </a:prstGeom>
          <a:noFill/>
        </p:spPr>
        <p:txBody>
          <a:bodyPr wrap="square">
            <a:spAutoFit/>
          </a:bodyPr>
          <a:lstStyle/>
          <a:p>
            <a:pPr algn="ctr"/>
            <a:r>
              <a:rPr lang="es-MX" sz="2000" b="1" dirty="0">
                <a:latin typeface="Comic Sans MS" panose="030F0702030302020204" pitchFamily="66" charset="0"/>
              </a:rPr>
              <a:t>Figura 10. Esquema de inyección de tensión sinusoidal </a:t>
            </a:r>
            <a:r>
              <a:rPr lang="es-MX" sz="2000" b="1" dirty="0" err="1">
                <a:latin typeface="Comic Sans MS" panose="030F0702030302020204" pitchFamily="66" charset="0"/>
              </a:rPr>
              <a:t>subarmónica</a:t>
            </a:r>
            <a:r>
              <a:rPr lang="es-MX" sz="2000" b="1" dirty="0">
                <a:latin typeface="Comic Sans MS" panose="030F0702030302020204" pitchFamily="66" charset="0"/>
              </a:rPr>
              <a:t> [1]</a:t>
            </a:r>
            <a:endParaRPr lang="es-AR" sz="2000" b="1" dirty="0">
              <a:latin typeface="Comic Sans MS" panose="030F0702030302020204" pitchFamily="66" charset="0"/>
            </a:endParaRPr>
          </a:p>
        </p:txBody>
      </p:sp>
      <p:pic>
        <p:nvPicPr>
          <p:cNvPr id="3" name="Imagen 2">
            <a:extLst>
              <a:ext uri="{FF2B5EF4-FFF2-40B4-BE49-F238E27FC236}">
                <a16:creationId xmlns:a16="http://schemas.microsoft.com/office/drawing/2014/main" xmlns="" id="{5391750D-CC13-4A1E-892B-11F9D8E2850B}"/>
              </a:ext>
            </a:extLst>
          </p:cNvPr>
          <p:cNvPicPr>
            <a:picLocks noChangeAspect="1"/>
          </p:cNvPicPr>
          <p:nvPr/>
        </p:nvPicPr>
        <p:blipFill>
          <a:blip r:embed="rId2"/>
          <a:stretch>
            <a:fillRect/>
          </a:stretch>
        </p:blipFill>
        <p:spPr>
          <a:xfrm>
            <a:off x="8076704" y="1725283"/>
            <a:ext cx="9550896" cy="5469147"/>
          </a:xfrm>
          <a:prstGeom prst="rect">
            <a:avLst/>
          </a:prstGeom>
        </p:spPr>
      </p:pic>
      <p:pic>
        <p:nvPicPr>
          <p:cNvPr id="8" name="object 4">
            <a:extLst>
              <a:ext uri="{FF2B5EF4-FFF2-40B4-BE49-F238E27FC236}">
                <a16:creationId xmlns:a16="http://schemas.microsoft.com/office/drawing/2014/main" xmlns="" id="{7AFB9602-4BD9-41DB-B7C5-1E792B1D60DD}"/>
              </a:ext>
            </a:extLst>
          </p:cNvPr>
          <p:cNvPicPr/>
          <p:nvPr/>
        </p:nvPicPr>
        <p:blipFill rotWithShape="1">
          <a:blip r:embed="rId3" cstate="print"/>
          <a:srcRect l="73810" r="2126" b="88664"/>
          <a:stretch/>
        </p:blipFill>
        <p:spPr>
          <a:xfrm>
            <a:off x="15205496" y="1224393"/>
            <a:ext cx="2062976" cy="690053"/>
          </a:xfrm>
          <a:prstGeom prst="rect">
            <a:avLst/>
          </a:prstGeom>
        </p:spPr>
      </p:pic>
      <p:pic>
        <p:nvPicPr>
          <p:cNvPr id="9" name="object 4">
            <a:extLst>
              <a:ext uri="{FF2B5EF4-FFF2-40B4-BE49-F238E27FC236}">
                <a16:creationId xmlns:a16="http://schemas.microsoft.com/office/drawing/2014/main" xmlns="" id="{72738618-7151-4C16-986F-EE4788062CB1}"/>
              </a:ext>
            </a:extLst>
          </p:cNvPr>
          <p:cNvPicPr/>
          <p:nvPr/>
        </p:nvPicPr>
        <p:blipFill rotWithShape="1">
          <a:blip r:embed="rId3" cstate="print"/>
          <a:srcRect l="-900" t="65765" r="79567" b="18481"/>
          <a:stretch/>
        </p:blipFill>
        <p:spPr>
          <a:xfrm>
            <a:off x="7450335" y="4674126"/>
            <a:ext cx="1828801" cy="959005"/>
          </a:xfrm>
          <a:prstGeom prst="rect">
            <a:avLst/>
          </a:prstGeom>
        </p:spPr>
      </p:pic>
      <p:pic>
        <p:nvPicPr>
          <p:cNvPr id="11" name="object 4">
            <a:extLst>
              <a:ext uri="{FF2B5EF4-FFF2-40B4-BE49-F238E27FC236}">
                <a16:creationId xmlns:a16="http://schemas.microsoft.com/office/drawing/2014/main" xmlns="" id="{8CE7A744-B19D-4307-BBDF-B90DA5A7B636}"/>
              </a:ext>
            </a:extLst>
          </p:cNvPr>
          <p:cNvPicPr/>
          <p:nvPr/>
        </p:nvPicPr>
        <p:blipFill rotWithShape="1">
          <a:blip r:embed="rId3" cstate="print"/>
          <a:srcRect l="30247" t="46004" r="47487" b="41228"/>
          <a:stretch/>
        </p:blipFill>
        <p:spPr>
          <a:xfrm>
            <a:off x="8715186" y="5338682"/>
            <a:ext cx="1908811" cy="777241"/>
          </a:xfrm>
          <a:prstGeom prst="rect">
            <a:avLst/>
          </a:prstGeom>
        </p:spPr>
      </p:pic>
      <p:pic>
        <p:nvPicPr>
          <p:cNvPr id="12" name="object 4">
            <a:extLst>
              <a:ext uri="{FF2B5EF4-FFF2-40B4-BE49-F238E27FC236}">
                <a16:creationId xmlns:a16="http://schemas.microsoft.com/office/drawing/2014/main" xmlns="" id="{FEBFF176-722E-4EB0-905D-EE6307998293}"/>
              </a:ext>
            </a:extLst>
          </p:cNvPr>
          <p:cNvPicPr/>
          <p:nvPr/>
        </p:nvPicPr>
        <p:blipFill rotWithShape="1">
          <a:blip r:embed="rId3" cstate="print"/>
          <a:srcRect l="67980" t="73455" b="12128"/>
          <a:stretch/>
        </p:blipFill>
        <p:spPr>
          <a:xfrm>
            <a:off x="12253168" y="5821288"/>
            <a:ext cx="2744902" cy="877602"/>
          </a:xfrm>
          <a:prstGeom prst="rect">
            <a:avLst/>
          </a:prstGeom>
        </p:spPr>
      </p:pic>
    </p:spTree>
    <p:extLst>
      <p:ext uri="{BB962C8B-B14F-4D97-AF65-F5344CB8AC3E}">
        <p14:creationId xmlns:p14="http://schemas.microsoft.com/office/powerpoint/2010/main" xmlns="" val="42108658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txBox="1"/>
          <p:nvPr/>
        </p:nvSpPr>
        <p:spPr>
          <a:xfrm>
            <a:off x="254000" y="381000"/>
            <a:ext cx="7606680" cy="5182829"/>
          </a:xfrm>
          <a:prstGeom prst="rect">
            <a:avLst/>
          </a:prstGeom>
        </p:spPr>
        <p:txBody>
          <a:bodyPr vert="horz" wrap="square" lIns="0" tIns="12065" rIns="0" bIns="0" rtlCol="0">
            <a:spAutoFit/>
          </a:bodyPr>
          <a:lstStyle/>
          <a:p>
            <a:pPr marL="12700" marR="5080" algn="just">
              <a:spcBef>
                <a:spcPts val="95"/>
              </a:spcBef>
            </a:pPr>
            <a:r>
              <a:rPr lang="es-MX" sz="2400" dirty="0">
                <a:latin typeface="Comic Sans MS" panose="030F0702030302020204" pitchFamily="66" charset="0"/>
              </a:rPr>
              <a:t>El esquema de inyección de tensión codificado </a:t>
            </a:r>
            <a:r>
              <a:rPr lang="es-MX" sz="2400" dirty="0" err="1">
                <a:latin typeface="Comic Sans MS" panose="030F0702030302020204" pitchFamily="66" charset="0"/>
              </a:rPr>
              <a:t>subarmónico</a:t>
            </a:r>
            <a:r>
              <a:rPr lang="es-MX" sz="2400" dirty="0">
                <a:latin typeface="Comic Sans MS" panose="030F0702030302020204" pitchFamily="66" charset="0"/>
              </a:rPr>
              <a:t> inyecta una señal codificada (+/– ondas coseno) a una frecuencia </a:t>
            </a:r>
            <a:r>
              <a:rPr lang="es-MX" sz="2400" dirty="0" err="1">
                <a:latin typeface="Comic Sans MS" panose="030F0702030302020204" pitchFamily="66" charset="0"/>
              </a:rPr>
              <a:t>subarmónica</a:t>
            </a:r>
            <a:r>
              <a:rPr lang="es-MX" sz="2400" dirty="0">
                <a:latin typeface="Comic Sans MS" panose="030F0702030302020204" pitchFamily="66" charset="0"/>
              </a:rPr>
              <a:t> (</a:t>
            </a:r>
            <a:r>
              <a:rPr lang="es-MX" sz="2400" b="1" dirty="0">
                <a:latin typeface="Comic Sans MS" panose="030F0702030302020204" pitchFamily="66" charset="0"/>
              </a:rPr>
              <a:t>Fig. 11</a:t>
            </a:r>
            <a:r>
              <a:rPr lang="es-MX" sz="2400" dirty="0">
                <a:latin typeface="Comic Sans MS" panose="030F0702030302020204" pitchFamily="66" charset="0"/>
              </a:rPr>
              <a:t>), que se puede sincronizar con la frecuencia del sistema. Uno de esos esquemas inyecta una frecuencia de 15 Hz (una cuarta parte de la frecuencia fundamental en sistemas de 60 Hz) en el neutro del generador (</a:t>
            </a:r>
            <a:r>
              <a:rPr lang="es-MX" sz="2400" b="1" dirty="0">
                <a:latin typeface="Comic Sans MS" panose="030F0702030302020204" pitchFamily="66" charset="0"/>
              </a:rPr>
              <a:t>Fig. 11)</a:t>
            </a:r>
            <a:r>
              <a:rPr lang="es-MX" sz="2400" dirty="0">
                <a:latin typeface="Comic Sans MS" panose="030F0702030302020204" pitchFamily="66" charset="0"/>
              </a:rPr>
              <a:t>. Se mide la corriente resultante de 15 Hz. Cuando ocurre una falla a tierra, las señales de referencia de inyección de 15 Hz (Y) y los valores de medición (X) se compensarán, lo que provocará que el relé funcione. La señal de inyección de 15 Hz está sincronizada con la tensión del terminal del generador de 60 Hz. </a:t>
            </a:r>
          </a:p>
        </p:txBody>
      </p:sp>
      <p:sp>
        <p:nvSpPr>
          <p:cNvPr id="10" name="CuadroTexto 9">
            <a:extLst>
              <a:ext uri="{FF2B5EF4-FFF2-40B4-BE49-F238E27FC236}">
                <a16:creationId xmlns:a16="http://schemas.microsoft.com/office/drawing/2014/main" xmlns="" id="{E0D7D5E8-175E-4E80-99E1-A200B0B85316}"/>
              </a:ext>
            </a:extLst>
          </p:cNvPr>
          <p:cNvSpPr txBox="1"/>
          <p:nvPr/>
        </p:nvSpPr>
        <p:spPr>
          <a:xfrm>
            <a:off x="8220720" y="7897531"/>
            <a:ext cx="9406880" cy="400110"/>
          </a:xfrm>
          <a:prstGeom prst="rect">
            <a:avLst/>
          </a:prstGeom>
          <a:noFill/>
        </p:spPr>
        <p:txBody>
          <a:bodyPr wrap="square">
            <a:spAutoFit/>
          </a:bodyPr>
          <a:lstStyle/>
          <a:p>
            <a:pPr algn="ctr"/>
            <a:r>
              <a:rPr lang="es-MX" sz="2000" b="1" dirty="0">
                <a:latin typeface="Comic Sans MS" panose="030F0702030302020204" pitchFamily="66" charset="0"/>
              </a:rPr>
              <a:t>Fig. 11.- Esquema de inyección de tensión codificada </a:t>
            </a:r>
            <a:r>
              <a:rPr lang="es-MX" sz="2000" b="1" dirty="0" err="1">
                <a:latin typeface="Comic Sans MS" panose="030F0702030302020204" pitchFamily="66" charset="0"/>
              </a:rPr>
              <a:t>subarmónica</a:t>
            </a:r>
            <a:r>
              <a:rPr lang="es-MX" sz="2000" b="1" dirty="0">
                <a:latin typeface="Comic Sans MS" panose="030F0702030302020204" pitchFamily="66" charset="0"/>
              </a:rPr>
              <a:t> [1] </a:t>
            </a:r>
            <a:endParaRPr lang="es-AR" sz="2000" b="1" dirty="0">
              <a:latin typeface="Comic Sans MS" panose="030F0702030302020204" pitchFamily="66" charset="0"/>
            </a:endParaRPr>
          </a:p>
        </p:txBody>
      </p:sp>
      <p:pic>
        <p:nvPicPr>
          <p:cNvPr id="3" name="Imagen 2">
            <a:extLst>
              <a:ext uri="{FF2B5EF4-FFF2-40B4-BE49-F238E27FC236}">
                <a16:creationId xmlns:a16="http://schemas.microsoft.com/office/drawing/2014/main" xmlns="" id="{B5B4CCA8-DE35-4375-86BF-27F3891F2A02}"/>
              </a:ext>
            </a:extLst>
          </p:cNvPr>
          <p:cNvPicPr>
            <a:picLocks noChangeAspect="1"/>
          </p:cNvPicPr>
          <p:nvPr/>
        </p:nvPicPr>
        <p:blipFill>
          <a:blip r:embed="rId2"/>
          <a:stretch>
            <a:fillRect/>
          </a:stretch>
        </p:blipFill>
        <p:spPr>
          <a:xfrm>
            <a:off x="8076704" y="1760760"/>
            <a:ext cx="9512049" cy="5382884"/>
          </a:xfrm>
          <a:prstGeom prst="rect">
            <a:avLst/>
          </a:prstGeom>
        </p:spPr>
      </p:pic>
      <p:pic>
        <p:nvPicPr>
          <p:cNvPr id="9" name="object 4">
            <a:extLst>
              <a:ext uri="{FF2B5EF4-FFF2-40B4-BE49-F238E27FC236}">
                <a16:creationId xmlns:a16="http://schemas.microsoft.com/office/drawing/2014/main" xmlns="" id="{1836DB2E-C22B-41AA-92AC-0FE44B31ED77}"/>
              </a:ext>
            </a:extLst>
          </p:cNvPr>
          <p:cNvPicPr/>
          <p:nvPr/>
        </p:nvPicPr>
        <p:blipFill rotWithShape="1">
          <a:blip r:embed="rId3" cstate="print"/>
          <a:srcRect l="-900" t="65765" r="79567" b="18481"/>
          <a:stretch/>
        </p:blipFill>
        <p:spPr>
          <a:xfrm>
            <a:off x="7860680" y="4128442"/>
            <a:ext cx="1828801" cy="959005"/>
          </a:xfrm>
          <a:prstGeom prst="rect">
            <a:avLst/>
          </a:prstGeom>
        </p:spPr>
      </p:pic>
      <p:pic>
        <p:nvPicPr>
          <p:cNvPr id="11" name="object 4">
            <a:extLst>
              <a:ext uri="{FF2B5EF4-FFF2-40B4-BE49-F238E27FC236}">
                <a16:creationId xmlns:a16="http://schemas.microsoft.com/office/drawing/2014/main" xmlns="" id="{90CF1DF9-9CE9-4ADB-8CD6-169863EDE6C0}"/>
              </a:ext>
            </a:extLst>
          </p:cNvPr>
          <p:cNvPicPr/>
          <p:nvPr/>
        </p:nvPicPr>
        <p:blipFill rotWithShape="1">
          <a:blip r:embed="rId3" cstate="print"/>
          <a:srcRect l="30247" t="46004" r="47487" b="41228"/>
          <a:stretch/>
        </p:blipFill>
        <p:spPr>
          <a:xfrm>
            <a:off x="7436781" y="5929095"/>
            <a:ext cx="1908811" cy="777241"/>
          </a:xfrm>
          <a:prstGeom prst="rect">
            <a:avLst/>
          </a:prstGeom>
        </p:spPr>
      </p:pic>
      <p:pic>
        <p:nvPicPr>
          <p:cNvPr id="12" name="object 4">
            <a:extLst>
              <a:ext uri="{FF2B5EF4-FFF2-40B4-BE49-F238E27FC236}">
                <a16:creationId xmlns:a16="http://schemas.microsoft.com/office/drawing/2014/main" xmlns="" id="{A70048E0-2848-4697-BF5B-2916099A8C84}"/>
              </a:ext>
            </a:extLst>
          </p:cNvPr>
          <p:cNvPicPr/>
          <p:nvPr/>
        </p:nvPicPr>
        <p:blipFill rotWithShape="1">
          <a:blip r:embed="rId3" cstate="print"/>
          <a:srcRect l="67980" t="73455" b="12128"/>
          <a:stretch/>
        </p:blipFill>
        <p:spPr>
          <a:xfrm>
            <a:off x="13477304" y="5029200"/>
            <a:ext cx="2744902" cy="877602"/>
          </a:xfrm>
          <a:prstGeom prst="rect">
            <a:avLst/>
          </a:prstGeom>
        </p:spPr>
      </p:pic>
      <p:sp>
        <p:nvSpPr>
          <p:cNvPr id="4" name="Rectángulo 3">
            <a:extLst>
              <a:ext uri="{FF2B5EF4-FFF2-40B4-BE49-F238E27FC236}">
                <a16:creationId xmlns:a16="http://schemas.microsoft.com/office/drawing/2014/main" xmlns="" id="{416D63EC-A69C-4D48-8B99-45CA6D3076E5}"/>
              </a:ext>
            </a:extLst>
          </p:cNvPr>
          <p:cNvSpPr/>
          <p:nvPr/>
        </p:nvSpPr>
        <p:spPr>
          <a:xfrm>
            <a:off x="14341400" y="1572816"/>
            <a:ext cx="2520280" cy="259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5" name="object 4">
            <a:extLst>
              <a:ext uri="{FF2B5EF4-FFF2-40B4-BE49-F238E27FC236}">
                <a16:creationId xmlns:a16="http://schemas.microsoft.com/office/drawing/2014/main" xmlns="" id="{E8680FF2-DEDF-4C36-A8DE-4C46C9A964C2}"/>
              </a:ext>
            </a:extLst>
          </p:cNvPr>
          <p:cNvPicPr/>
          <p:nvPr/>
        </p:nvPicPr>
        <p:blipFill rotWithShape="1">
          <a:blip r:embed="rId3" cstate="print"/>
          <a:srcRect l="73810" r="2126" b="88664"/>
          <a:stretch/>
        </p:blipFill>
        <p:spPr>
          <a:xfrm>
            <a:off x="14570052" y="1383816"/>
            <a:ext cx="2062976" cy="690053"/>
          </a:xfrm>
          <a:prstGeom prst="rect">
            <a:avLst/>
          </a:prstGeom>
        </p:spPr>
      </p:pic>
    </p:spTree>
    <p:extLst>
      <p:ext uri="{BB962C8B-B14F-4D97-AF65-F5344CB8AC3E}">
        <p14:creationId xmlns:p14="http://schemas.microsoft.com/office/powerpoint/2010/main" xmlns="" val="38877411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txBox="1"/>
          <p:nvPr/>
        </p:nvSpPr>
        <p:spPr>
          <a:xfrm>
            <a:off x="254000" y="381000"/>
            <a:ext cx="17327760" cy="4444165"/>
          </a:xfrm>
          <a:prstGeom prst="rect">
            <a:avLst/>
          </a:prstGeom>
        </p:spPr>
        <p:txBody>
          <a:bodyPr vert="horz" wrap="square" lIns="0" tIns="12065" rIns="0" bIns="0" rtlCol="0">
            <a:spAutoFit/>
          </a:bodyPr>
          <a:lstStyle/>
          <a:p>
            <a:pPr marL="12700" marR="5080" algn="just">
              <a:spcBef>
                <a:spcPts val="95"/>
              </a:spcBef>
            </a:pPr>
            <a:r>
              <a:rPr lang="es-MX" sz="2400" dirty="0">
                <a:latin typeface="Comic Sans MS" panose="030F0702030302020204" pitchFamily="66" charset="0"/>
              </a:rPr>
              <a:t>Los esquemas de inyección de tensión operan con la misma sensibilidad para fallas en todo el rango de los devanados. Proporcionan una protección de falla a tierra del 100 % independientemente de los esquemas de falla a tierra del 95 %. Además, estos esquemas son autocontrolados y tienen una sensibilidad independiente de la tensión del sistema, la corriente de carga y la frecuencia. El uso de frecuencias </a:t>
            </a:r>
            <a:r>
              <a:rPr lang="es-MX" sz="2400" dirty="0" err="1">
                <a:latin typeface="Comic Sans MS" panose="030F0702030302020204" pitchFamily="66" charset="0"/>
              </a:rPr>
              <a:t>subarmónicas</a:t>
            </a:r>
            <a:r>
              <a:rPr lang="es-MX" sz="2400" dirty="0">
                <a:latin typeface="Comic Sans MS" panose="030F0702030302020204" pitchFamily="66" charset="0"/>
              </a:rPr>
              <a:t> ofrece una sensibilidad mejorada debido a la ruta de impedancia más alta de las capacitancias del generador en estas frecuencias. Además, las integraciones durante medio ciclo de la frecuencia </a:t>
            </a:r>
            <a:r>
              <a:rPr lang="es-MX" sz="2400" dirty="0" err="1">
                <a:latin typeface="Comic Sans MS" panose="030F0702030302020204" pitchFamily="66" charset="0"/>
              </a:rPr>
              <a:t>subarmónica</a:t>
            </a:r>
            <a:r>
              <a:rPr lang="es-MX" sz="2400" dirty="0">
                <a:latin typeface="Comic Sans MS" panose="030F0702030302020204" pitchFamily="66" charset="0"/>
              </a:rPr>
              <a:t> dan como resultado contribuciones cero de las señales de frecuencia del sistema y armónicos (es decir, 60 Hz, 120 Hz, 180 Hz, etc.) y, por lo tanto, no </a:t>
            </a:r>
            <a:r>
              <a:rPr lang="es-MX" sz="2400" dirty="0" err="1">
                <a:latin typeface="Comic Sans MS" panose="030F0702030302020204" pitchFamily="66" charset="0"/>
              </a:rPr>
              <a:t>incirculan</a:t>
            </a:r>
            <a:r>
              <a:rPr lang="es-MX" sz="2400" dirty="0">
                <a:latin typeface="Comic Sans MS" panose="030F0702030302020204" pitchFamily="66" charset="0"/>
              </a:rPr>
              <a:t> en las mediciones. El alto costo asociado con el suministro y mantenimiento de una fuente </a:t>
            </a:r>
            <a:r>
              <a:rPr lang="es-MX" sz="2400" dirty="0" err="1">
                <a:latin typeface="Comic Sans MS" panose="030F0702030302020204" pitchFamily="66" charset="0"/>
              </a:rPr>
              <a:t>subarmónica</a:t>
            </a:r>
            <a:r>
              <a:rPr lang="es-MX" sz="2400" dirty="0">
                <a:latin typeface="Comic Sans MS" panose="030F0702030302020204" pitchFamily="66" charset="0"/>
              </a:rPr>
              <a:t> confiable es una desventaja. Los esquemas de inyección de tensión </a:t>
            </a:r>
            <a:r>
              <a:rPr lang="es-MX" sz="2400" dirty="0" err="1">
                <a:latin typeface="Comic Sans MS" panose="030F0702030302020204" pitchFamily="66" charset="0"/>
              </a:rPr>
              <a:t>subarmónico</a:t>
            </a:r>
            <a:r>
              <a:rPr lang="es-MX" sz="2400" dirty="0">
                <a:latin typeface="Comic Sans MS" panose="030F0702030302020204" pitchFamily="66" charset="0"/>
              </a:rPr>
              <a:t> pueden detectar circuitos abiertos en el primario o secundario del transformador de puesta a tierra, ya que esto provoca una disminución en la corriente de 20 Hz y no un aumento como lo necesita este esquema para indicar una falla. Una condición de </a:t>
            </a:r>
            <a:r>
              <a:rPr lang="es-MX" sz="2400" dirty="0" err="1">
                <a:latin typeface="Comic Sans MS" panose="030F0702030302020204" pitchFamily="66" charset="0"/>
              </a:rPr>
              <a:t>subcorriente</a:t>
            </a:r>
            <a:r>
              <a:rPr lang="es-MX" sz="2400" dirty="0">
                <a:latin typeface="Comic Sans MS" panose="030F0702030302020204" pitchFamily="66" charset="0"/>
              </a:rPr>
              <a:t> se utiliza para dar una alarma que indique un problema en el sistema de puesta a tierra o una pérdida de una fuente de </a:t>
            </a:r>
            <a:r>
              <a:rPr lang="es-MX" sz="2400" dirty="0" err="1">
                <a:latin typeface="Comic Sans MS" panose="030F0702030302020204" pitchFamily="66" charset="0"/>
              </a:rPr>
              <a:t>subarmónicos</a:t>
            </a:r>
            <a:r>
              <a:rPr lang="es-MX" sz="2400" dirty="0">
                <a:latin typeface="Comic Sans MS" panose="030F0702030302020204" pitchFamily="66" charset="0"/>
              </a:rPr>
              <a:t>. </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10166620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688CAA77-A0A1-4683-B2E3-385DF2C4E81F}"/>
              </a:ext>
            </a:extLst>
          </p:cNvPr>
          <p:cNvSpPr txBox="1"/>
          <p:nvPr/>
        </p:nvSpPr>
        <p:spPr>
          <a:xfrm>
            <a:off x="227832" y="276672"/>
            <a:ext cx="9649072" cy="9694962"/>
          </a:xfrm>
          <a:prstGeom prst="rect">
            <a:avLst/>
          </a:prstGeom>
          <a:noFill/>
        </p:spPr>
        <p:txBody>
          <a:bodyPr wrap="square">
            <a:spAutoFit/>
          </a:bodyPr>
          <a:lstStyle/>
          <a:p>
            <a:pPr algn="just"/>
            <a:r>
              <a:rPr lang="es-MX" sz="2400" b="1" dirty="0">
                <a:latin typeface="Comic Sans MS" panose="030F0702030302020204" pitchFamily="66" charset="0"/>
              </a:rPr>
              <a:t>VI. MÉTODOS DE PROTECCIÓN DE FALLA A TIERRA DEL GENERADOR CON PUESTA A TIERRA HÍBRIDA</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Este esquema es una combinación de puesta a tierra de baja resistencia (funcionamiento normal, 3I0 = 200~400 A), y puesta a tierra de alta resistencia (3I0 = 3~25 A), como se muestra en la </a:t>
            </a:r>
            <a:r>
              <a:rPr lang="es-MX" sz="2400" b="1" dirty="0">
                <a:latin typeface="Comic Sans MS" panose="030F0702030302020204" pitchFamily="66" charset="0"/>
              </a:rPr>
              <a:t>Fig. 12</a:t>
            </a:r>
            <a:r>
              <a:rPr lang="es-MX" sz="2400" dirty="0">
                <a:latin typeface="Comic Sans MS" panose="030F0702030302020204" pitchFamily="66" charset="0"/>
              </a:rPr>
              <a:t>. La puesta a tierra híbrida se puede aplicar en aplicaciones industriales. aplicaciones con generadores conectados directamente a un bus que da servicio a cargas locales. Esta aplicación requiere una calificación cuidadosa de los componentes.</a:t>
            </a:r>
          </a:p>
          <a:p>
            <a:pPr algn="just"/>
            <a:r>
              <a:rPr lang="es-MX" sz="2400" dirty="0">
                <a:latin typeface="Comic Sans MS" panose="030F0702030302020204" pitchFamily="66" charset="0"/>
              </a:rPr>
              <a:t>El generador normalmente opera con tierra de baja impedancia en paralelo con tierra de alta impedancia. La máquina tiene tierras de alta y baja impedancia y proporciona una fuente de corriente a tierra para la operación del relé de tierra en los alimentadores suministrados </a:t>
            </a:r>
            <a:r>
              <a:rPr lang="es-MX" sz="2400" dirty="0" err="1">
                <a:latin typeface="Comic Sans MS" panose="030F0702030302020204" pitchFamily="66" charset="0"/>
              </a:rPr>
              <a:t>desdel</a:t>
            </a:r>
            <a:r>
              <a:rPr lang="es-MX" sz="2400" dirty="0">
                <a:latin typeface="Comic Sans MS" panose="030F0702030302020204" pitchFamily="66" charset="0"/>
              </a:rPr>
              <a:t> bus (predominantemente mediante una fuente de tierra de baja impedancia). Si ocurre una falla a tierra interna dentro de la máquina, el relé diferencial de tierra (87GN) y/ o el relé de </a:t>
            </a:r>
            <a:r>
              <a:rPr lang="es-MX" sz="2400" dirty="0" err="1">
                <a:latin typeface="Comic Sans MS" panose="030F0702030302020204" pitchFamily="66" charset="0"/>
              </a:rPr>
              <a:t>sobrecorriente</a:t>
            </a:r>
            <a:r>
              <a:rPr lang="es-MX" sz="2400" dirty="0">
                <a:latin typeface="Comic Sans MS" panose="030F0702030302020204" pitchFamily="66" charset="0"/>
              </a:rPr>
              <a:t> instantánea (51G) funcionan y emiten un comando para abrir el dispositivo de interrupción de tierra en serie con la ruta de conexión a tierra de baja impedancia del transformador GSU. Conexión y dispositivo de interrupción de vacío a tierra en el circuito neutro. Una vez que se abren los caminos de tierra de baja impedancia, solo queda el camino de tierra de alta impedancia, lo que limita la corriente de falla a tierra a niveles bajos (5~25 A) para mitigar el daño en el devanado del estator.</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73CC3FD8-EDAD-4C45-8406-C775E4F8697E}"/>
              </a:ext>
            </a:extLst>
          </p:cNvPr>
          <p:cNvPicPr>
            <a:picLocks noChangeAspect="1"/>
          </p:cNvPicPr>
          <p:nvPr/>
        </p:nvPicPr>
        <p:blipFill>
          <a:blip r:embed="rId2"/>
          <a:stretch>
            <a:fillRect/>
          </a:stretch>
        </p:blipFill>
        <p:spPr>
          <a:xfrm>
            <a:off x="9876904" y="852736"/>
            <a:ext cx="7632848" cy="8338976"/>
          </a:xfrm>
          <a:prstGeom prst="rect">
            <a:avLst/>
          </a:prstGeom>
        </p:spPr>
      </p:pic>
      <p:sp>
        <p:nvSpPr>
          <p:cNvPr id="7" name="CuadroTexto 6">
            <a:extLst>
              <a:ext uri="{FF2B5EF4-FFF2-40B4-BE49-F238E27FC236}">
                <a16:creationId xmlns:a16="http://schemas.microsoft.com/office/drawing/2014/main" xmlns="" id="{51875EBB-8FBF-4246-A6EB-538772FBBF8C}"/>
              </a:ext>
            </a:extLst>
          </p:cNvPr>
          <p:cNvSpPr txBox="1"/>
          <p:nvPr/>
        </p:nvSpPr>
        <p:spPr>
          <a:xfrm>
            <a:off x="9337433" y="9381618"/>
            <a:ext cx="8936966" cy="400110"/>
          </a:xfrm>
          <a:prstGeom prst="rect">
            <a:avLst/>
          </a:prstGeom>
          <a:noFill/>
        </p:spPr>
        <p:txBody>
          <a:bodyPr wrap="square">
            <a:spAutoFit/>
          </a:bodyPr>
          <a:lstStyle/>
          <a:p>
            <a:pPr algn="ctr"/>
            <a:r>
              <a:rPr lang="es-AR" sz="2000" b="1" dirty="0">
                <a:latin typeface="Comic Sans MS" panose="030F0702030302020204" pitchFamily="66" charset="0"/>
              </a:rPr>
              <a:t>Fig. 12.- Esquema de Puesta a Tierra Híbrido [1]</a:t>
            </a:r>
          </a:p>
        </p:txBody>
      </p:sp>
    </p:spTree>
    <p:extLst>
      <p:ext uri="{BB962C8B-B14F-4D97-AF65-F5344CB8AC3E}">
        <p14:creationId xmlns:p14="http://schemas.microsoft.com/office/powerpoint/2010/main" xmlns="" val="12026778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457200"/>
            <a:ext cx="17221200" cy="2623795"/>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panose="030F0702030302020204" pitchFamily="66" charset="0"/>
                <a:cs typeface="Comic Sans MS"/>
              </a:rPr>
              <a:t>MODO</a:t>
            </a:r>
            <a:r>
              <a:rPr lang="es-MX" sz="2400" b="1" spc="-25" dirty="0">
                <a:latin typeface="Comic Sans MS" panose="030F0702030302020204" pitchFamily="66" charset="0"/>
                <a:cs typeface="Comic Sans MS"/>
              </a:rPr>
              <a:t> </a:t>
            </a:r>
            <a:r>
              <a:rPr lang="es-MX" sz="2400" b="1" spc="-5" dirty="0">
                <a:latin typeface="Comic Sans MS" panose="030F0702030302020204" pitchFamily="66" charset="0"/>
                <a:cs typeface="Comic Sans MS"/>
              </a:rPr>
              <a:t>DE</a:t>
            </a:r>
            <a:r>
              <a:rPr lang="es-MX" sz="2400" b="1" spc="-25" dirty="0">
                <a:latin typeface="Comic Sans MS" panose="030F0702030302020204" pitchFamily="66" charset="0"/>
                <a:cs typeface="Comic Sans MS"/>
              </a:rPr>
              <a:t> </a:t>
            </a:r>
            <a:r>
              <a:rPr lang="es-MX" sz="2400" b="1" spc="-5" dirty="0">
                <a:latin typeface="Comic Sans MS" panose="030F0702030302020204" pitchFamily="66" charset="0"/>
                <a:cs typeface="Comic Sans MS"/>
              </a:rPr>
              <a:t>DISPARO</a:t>
            </a: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Todos los métodos de detección de tierra del estator en esta sección deben conectarse para disparar y desconectar el generador. En máquinas hidráulicas conectadas a tierra de alta impedancia, puede ser aceptable retardar el disparo del bloqueo por fallas a tierra del estator hasta que la máquina esté descargada (hasta que el control del gobernador reduzca la velocidad de la turbina al estado de giro sin carga). Además, otra consideración es que el disparo temporizado evita someter una máquina o su rodamiento a alta velocidad por un rechazo repentino de la carga.</a:t>
            </a:r>
            <a:endParaRPr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31369346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ABF10590-0408-41DE-ACEC-85DD0E342CD3}"/>
              </a:ext>
            </a:extLst>
          </p:cNvPr>
          <p:cNvSpPr txBox="1"/>
          <p:nvPr/>
        </p:nvSpPr>
        <p:spPr>
          <a:xfrm>
            <a:off x="299840" y="420688"/>
            <a:ext cx="17281920" cy="2677656"/>
          </a:xfrm>
          <a:prstGeom prst="rect">
            <a:avLst/>
          </a:prstGeom>
          <a:noFill/>
        </p:spPr>
        <p:txBody>
          <a:bodyPr wrap="square">
            <a:spAutoFit/>
          </a:bodyPr>
          <a:lstStyle/>
          <a:p>
            <a:pPr algn="just"/>
            <a:r>
              <a:rPr lang="es-AR" sz="2400" b="1" dirty="0">
                <a:latin typeface="Comic Sans MS" panose="030F0702030302020204" pitchFamily="66" charset="0"/>
              </a:rPr>
              <a:t>APÉNDICE</a:t>
            </a:r>
            <a:endParaRPr lang="es-MX" sz="2400" b="1"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El apéndice presenta un ejemplo de cómo calcular las magnitudes de falla de secuencia cero y cómo determinar el valor y los valores nominales de los elementos de conexión a tierra (resistencia y transformador) utilizados en el relé de sobretensión sintonizado a 60 Hz y 95 % convencional con una conexión a tierra de alta impedancia. esquema de protección. Un generador de 975 MVA y 22 kV está conectado en unidad a un sistema de transmisión de 345 kV y conectado a tierra a través de un transformador de distribución, como se muestra en la Fig. 13.</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B2D3626C-8F6A-4D3B-A2F4-7D298DCA1778}"/>
              </a:ext>
            </a:extLst>
          </p:cNvPr>
          <p:cNvPicPr>
            <a:picLocks noChangeAspect="1"/>
          </p:cNvPicPr>
          <p:nvPr/>
        </p:nvPicPr>
        <p:blipFill>
          <a:blip r:embed="rId2"/>
          <a:stretch>
            <a:fillRect/>
          </a:stretch>
        </p:blipFill>
        <p:spPr>
          <a:xfrm>
            <a:off x="6088472" y="3088903"/>
            <a:ext cx="5704656" cy="6755392"/>
          </a:xfrm>
          <a:prstGeom prst="rect">
            <a:avLst/>
          </a:prstGeom>
        </p:spPr>
      </p:pic>
      <p:sp>
        <p:nvSpPr>
          <p:cNvPr id="7" name="CuadroTexto 6">
            <a:extLst>
              <a:ext uri="{FF2B5EF4-FFF2-40B4-BE49-F238E27FC236}">
                <a16:creationId xmlns:a16="http://schemas.microsoft.com/office/drawing/2014/main" xmlns="" id="{3A00A762-A36A-4240-AADB-5CD8EF3ACA3F}"/>
              </a:ext>
            </a:extLst>
          </p:cNvPr>
          <p:cNvSpPr txBox="1"/>
          <p:nvPr/>
        </p:nvSpPr>
        <p:spPr>
          <a:xfrm>
            <a:off x="299840" y="5245224"/>
            <a:ext cx="8936966" cy="400110"/>
          </a:xfrm>
          <a:prstGeom prst="rect">
            <a:avLst/>
          </a:prstGeom>
          <a:noFill/>
        </p:spPr>
        <p:txBody>
          <a:bodyPr wrap="square">
            <a:spAutoFit/>
          </a:bodyPr>
          <a:lstStyle/>
          <a:p>
            <a:pPr algn="ctr"/>
            <a:r>
              <a:rPr lang="es-MX" sz="2000" b="1" dirty="0">
                <a:latin typeface="Comic Sans MS" panose="030F0702030302020204" pitchFamily="66" charset="0"/>
              </a:rPr>
              <a:t>Fig. 13.- Sistema de Ejemplo [1]</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23493620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3ED3E140-5605-4B3F-9029-1F6C3C20ED57}"/>
              </a:ext>
            </a:extLst>
          </p:cNvPr>
          <p:cNvSpPr txBox="1"/>
          <p:nvPr/>
        </p:nvSpPr>
        <p:spPr>
          <a:xfrm>
            <a:off x="227832" y="420688"/>
            <a:ext cx="17353928" cy="10064294"/>
          </a:xfrm>
          <a:prstGeom prst="rect">
            <a:avLst/>
          </a:prstGeom>
          <a:noFill/>
        </p:spPr>
        <p:txBody>
          <a:bodyPr wrap="square">
            <a:spAutoFit/>
          </a:bodyPr>
          <a:lstStyle/>
          <a:p>
            <a:pPr marL="342900" indent="-342900" algn="just">
              <a:buAutoNum type="alphaUcPeriod"/>
            </a:pPr>
            <a:r>
              <a:rPr lang="es-MX" sz="2400" b="1" dirty="0">
                <a:latin typeface="Comic Sans MS" panose="030F0702030302020204" pitchFamily="66" charset="0"/>
              </a:rPr>
              <a:t>Capacitancias distribuidas para resistencia de puesta a tierra y transformador de distribución </a:t>
            </a:r>
          </a:p>
          <a:p>
            <a:pPr marL="342900" indent="-342900" algn="just">
              <a:buAutoNum type="alphaUcPeriod"/>
            </a:pPr>
            <a:endParaRPr lang="es-MX" sz="2400" dirty="0">
              <a:latin typeface="Comic Sans MS" panose="030F0702030302020204" pitchFamily="66" charset="0"/>
            </a:endParaRPr>
          </a:p>
          <a:p>
            <a:pPr algn="just"/>
            <a:r>
              <a:rPr lang="es-MX" sz="2400" dirty="0">
                <a:latin typeface="Comic Sans MS" panose="030F0702030302020204" pitchFamily="66" charset="0"/>
              </a:rPr>
              <a:t>Debido a la conexión a tierra de alta resistencia, las capacitancias a tierra en el sistema generalmente no se tienen en cuenta para los cálculos de cortocircuito debido a sus altos valores de reactancia en relación con las reactancias inductivas en serie del sistema. En general, se trata de capacitancias distribuidas asociadas con los devanados del estator del generador, los condensadores de sobretensión y los descargadores del generador y los devanados de baja tensión del transformador GSU.</a:t>
            </a:r>
          </a:p>
          <a:p>
            <a:pPr algn="just"/>
            <a:r>
              <a:rPr lang="es-MX" sz="2400" dirty="0">
                <a:latin typeface="Comic Sans MS" panose="030F0702030302020204" pitchFamily="66" charset="0"/>
              </a:rPr>
              <a:t>Para determinar las capacidades nominales de la resistencia de puesta a tierra y del transformador de distribución, estas capacitancias se pueden combinar y modelar como un solo capacitor, como se muestra en la </a:t>
            </a:r>
            <a:r>
              <a:rPr lang="es-MX" sz="2400" b="1" dirty="0">
                <a:latin typeface="Comic Sans MS" panose="030F0702030302020204" pitchFamily="66" charset="0"/>
              </a:rPr>
              <a:t>Fig. 14. </a:t>
            </a:r>
            <a:r>
              <a:rPr lang="es-MX" sz="2400" dirty="0">
                <a:latin typeface="Comic Sans MS" panose="030F0702030302020204" pitchFamily="66" charset="0"/>
              </a:rPr>
              <a:t>Estas capacitancias generalmente representan más del 95 % de la capacitancia a tierra del sistema. Otras fuentes son los conductos de bus de fase aislada, los devanados de alta tensión del transformador auxiliar de la unidad y los devanados de alta tensión de cualquier transformador de instrumentos (es decir, VT del generador).</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ctr"/>
            <a:r>
              <a:rPr lang="es-AR" sz="2400" b="1" dirty="0">
                <a:latin typeface="Comic Sans MS" panose="030F0702030302020204" pitchFamily="66" charset="0"/>
              </a:rPr>
              <a:t>Fig. 14. Circuito equivalente de componentes simétricas aproximados reducidos</a:t>
            </a:r>
            <a:endParaRPr lang="es-MX" sz="2400" b="1" dirty="0">
              <a:latin typeface="Comic Sans MS" panose="030F0702030302020204" pitchFamily="66" charset="0"/>
            </a:endParaRPr>
          </a:p>
          <a:p>
            <a:pPr algn="just"/>
            <a:r>
              <a:rPr lang="es-MX" sz="2400" dirty="0">
                <a:latin typeface="Comic Sans MS" panose="030F0702030302020204" pitchFamily="66" charset="0"/>
              </a:rPr>
              <a:t>Generalmente, los valores de capacitancia deben obtenerse del fabricante del equipo; sin embargo, las pruebas de aislamiento o factor de potencia también son fuentes excelentes. Todos los valores de capacitancia utilizados para estos cálculos deben ser fase a tierra por fase. Tener en cuenta que será necesario convertir la capacitancia en faradios o microfaradios a reactancia capacitiva (ohmios) a 60 Hz. </a:t>
            </a:r>
          </a:p>
          <a:p>
            <a:pPr algn="just"/>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BE4A39E7-5387-45B8-984A-C5CD77F2CABF}"/>
              </a:ext>
            </a:extLst>
          </p:cNvPr>
          <p:cNvPicPr>
            <a:picLocks noChangeAspect="1"/>
          </p:cNvPicPr>
          <p:nvPr/>
        </p:nvPicPr>
        <p:blipFill>
          <a:blip r:embed="rId2"/>
          <a:stretch>
            <a:fillRect/>
          </a:stretch>
        </p:blipFill>
        <p:spPr>
          <a:xfrm>
            <a:off x="5193426" y="4813176"/>
            <a:ext cx="7422740" cy="3334399"/>
          </a:xfrm>
          <a:prstGeom prst="rect">
            <a:avLst/>
          </a:prstGeom>
        </p:spPr>
      </p:pic>
    </p:spTree>
    <p:extLst>
      <p:ext uri="{BB962C8B-B14F-4D97-AF65-F5344CB8AC3E}">
        <p14:creationId xmlns:p14="http://schemas.microsoft.com/office/powerpoint/2010/main" xmlns="" val="20193667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3ED3E140-5605-4B3F-9029-1F6C3C20ED57}"/>
              </a:ext>
            </a:extLst>
          </p:cNvPr>
          <p:cNvSpPr txBox="1"/>
          <p:nvPr/>
        </p:nvSpPr>
        <p:spPr>
          <a:xfrm>
            <a:off x="227832" y="420688"/>
            <a:ext cx="17353928" cy="6370975"/>
          </a:xfrm>
          <a:prstGeom prst="rect">
            <a:avLst/>
          </a:prstGeom>
          <a:noFill/>
        </p:spPr>
        <p:txBody>
          <a:bodyPr wrap="square">
            <a:spAutoFit/>
          </a:bodyPr>
          <a:lstStyle/>
          <a:p>
            <a:pPr algn="just"/>
            <a:r>
              <a:rPr lang="es-MX" sz="2400" dirty="0">
                <a:latin typeface="Comic Sans MS" panose="030F0702030302020204" pitchFamily="66" charset="0"/>
              </a:rPr>
              <a:t>Suponga que la reactancia capacitiva fase a tierra del generador, transformadores, cables y equipos asociados en el sistema que se muestra en la Fig. 13 es X0c= 6780Ω por fase. El valor óhmico de la resistencia secundaria se ha seleccionado de modo que cuando se refleje a través del transformador de distribución, la resistencia resultante, Rn es igual a 1/3 de X0c:</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A los efectos de esta discusión, se asumirá una falla SLG en los terminales del generador. En cuanto a las magnitudes de falla resultantes (tensión y corriente), este lugar representa el peor de los casos. Es decir, el cambio de neutro (o desarrollo de 3V0 a través del devanado secundario del transformador de distribución) y las magnitudes de la corriente de falla, son mayores. En términos de sensibilidad del relé, este es el mejor lugar para que ocurra una falla SLG precisamente porque las magnitudes son mayores; por lo tanto, la probabilidad de detección es mayor. A medida que la ubicación de la falla se mueve más profundamente en el devanado del generador hacia el neutro, la magnitud de la corriente de falla disminuye, lo que reduce la capacidad de los dispositivos de protección para detectarla.</a:t>
            </a:r>
            <a:endParaRPr lang="es-AR" sz="2400" dirty="0">
              <a:latin typeface="Comic Sans MS" panose="030F0702030302020204" pitchFamily="66" charset="0"/>
            </a:endParaRPr>
          </a:p>
        </p:txBody>
      </p:sp>
      <p:pic>
        <p:nvPicPr>
          <p:cNvPr id="4" name="Imagen 3">
            <a:extLst>
              <a:ext uri="{FF2B5EF4-FFF2-40B4-BE49-F238E27FC236}">
                <a16:creationId xmlns:a16="http://schemas.microsoft.com/office/drawing/2014/main" xmlns="" id="{CCB7C929-43E4-4457-A0A6-71A1BB3F7BCA}"/>
              </a:ext>
            </a:extLst>
          </p:cNvPr>
          <p:cNvPicPr>
            <a:picLocks noChangeAspect="1"/>
          </p:cNvPicPr>
          <p:nvPr/>
        </p:nvPicPr>
        <p:blipFill>
          <a:blip r:embed="rId2"/>
          <a:stretch>
            <a:fillRect/>
          </a:stretch>
        </p:blipFill>
        <p:spPr>
          <a:xfrm>
            <a:off x="6744556" y="1932856"/>
            <a:ext cx="4392488" cy="1931554"/>
          </a:xfrm>
          <a:prstGeom prst="rect">
            <a:avLst/>
          </a:prstGeom>
        </p:spPr>
      </p:pic>
    </p:spTree>
    <p:extLst>
      <p:ext uri="{BB962C8B-B14F-4D97-AF65-F5344CB8AC3E}">
        <p14:creationId xmlns:p14="http://schemas.microsoft.com/office/powerpoint/2010/main" xmlns="" val="27380931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03C7FDEB-77F8-464C-9887-BA92342D34D3}"/>
              </a:ext>
            </a:extLst>
          </p:cNvPr>
          <p:cNvSpPr txBox="1"/>
          <p:nvPr/>
        </p:nvSpPr>
        <p:spPr>
          <a:xfrm>
            <a:off x="227832" y="420688"/>
            <a:ext cx="10873208" cy="8586966"/>
          </a:xfrm>
          <a:prstGeom prst="rect">
            <a:avLst/>
          </a:prstGeom>
          <a:noFill/>
        </p:spPr>
        <p:txBody>
          <a:bodyPr wrap="square">
            <a:spAutoFit/>
          </a:bodyPr>
          <a:lstStyle/>
          <a:p>
            <a:pPr algn="just"/>
            <a:r>
              <a:rPr lang="es-AR" sz="2400" b="1" dirty="0">
                <a:latin typeface="Comic Sans MS" panose="030F0702030302020204" pitchFamily="66" charset="0"/>
              </a:rPr>
              <a:t>B. Cálculo de la corriente de secuencia cero (3I0) mediante el método de las componentes simétricas</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Con componentes simétricas, las fallas SLG se calculan conectando las redes de secuencia positiva, negativa y cero en serie, como se muestra en la </a:t>
            </a:r>
            <a:r>
              <a:rPr lang="es-MX" sz="2400" b="1" dirty="0">
                <a:latin typeface="Comic Sans MS" panose="030F0702030302020204" pitchFamily="66" charset="0"/>
              </a:rPr>
              <a:t>Fig. 15</a:t>
            </a:r>
            <a:r>
              <a:rPr lang="es-MX" sz="2400" dirty="0">
                <a:latin typeface="Comic Sans MS" panose="030F0702030302020204" pitchFamily="66" charset="0"/>
              </a:rPr>
              <a:t>, y resolviendo para I0.</a:t>
            </a:r>
          </a:p>
          <a:p>
            <a:pPr algn="just"/>
            <a:r>
              <a:rPr lang="es-MX" sz="2400" dirty="0">
                <a:latin typeface="Comic Sans MS" panose="030F0702030302020204" pitchFamily="66" charset="0"/>
              </a:rPr>
              <a:t> Las impedancias equivalentes de secuencia positiva y negativa del sistema y la impedancia de secuencia cero del generador pueden despreciarse porque son extremadamente pequeñas en comparación con el circuito equivalente formado por la resistencia del neutro y la capacitancia distribuida de secuencia cero. La red de secuencia cero está abierta en el devanado en triángulo del transformador GSU y consiste en la resistencia del neutro reflejada del generador en paralelo con la capacitancia fase a tierra de los devanados del generador y el equipo asociado (los capacitores y descargadores de sobretensiones del generador y el GSU). devanados de baja tensión del transformador). El circuito equivalente aproximado se muestra en la </a:t>
            </a:r>
            <a:r>
              <a:rPr lang="es-MX" sz="2400" b="1" dirty="0">
                <a:latin typeface="Comic Sans MS" panose="030F0702030302020204" pitchFamily="66" charset="0"/>
              </a:rPr>
              <a:t>Fig. 14</a:t>
            </a:r>
            <a:r>
              <a:rPr lang="es-MX" sz="2400" dirty="0">
                <a:latin typeface="Comic Sans MS" panose="030F0702030302020204" pitchFamily="66" charset="0"/>
              </a:rPr>
              <a:t>, al que se aplican las siguientes definiciones:</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dónde: </a:t>
            </a:r>
          </a:p>
          <a:p>
            <a:pPr algn="just"/>
            <a:r>
              <a:rPr lang="es-MX" sz="2400" dirty="0">
                <a:latin typeface="Comic Sans MS" panose="030F0702030302020204" pitchFamily="66" charset="0"/>
              </a:rPr>
              <a:t>I0= Corriente de falla de secuencia cero total </a:t>
            </a:r>
          </a:p>
          <a:p>
            <a:pPr algn="just"/>
            <a:r>
              <a:rPr lang="es-MX" sz="2400" dirty="0">
                <a:latin typeface="Comic Sans MS" panose="030F0702030302020204" pitchFamily="66" charset="0"/>
              </a:rPr>
              <a:t>I0n= Corriente de secuencia cero que circula en la resistencia del neutro</a:t>
            </a:r>
          </a:p>
          <a:p>
            <a:pPr algn="just"/>
            <a:r>
              <a:rPr lang="es-MX" sz="2400" dirty="0">
                <a:latin typeface="Comic Sans MS" panose="030F0702030302020204" pitchFamily="66" charset="0"/>
              </a:rPr>
              <a:t>I0c= Corriente de secuencia cero que circula por la capacitancia equivalente</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86F74F81-1892-4E0F-8573-B5FA36CE266D}"/>
              </a:ext>
            </a:extLst>
          </p:cNvPr>
          <p:cNvPicPr>
            <a:picLocks noChangeAspect="1"/>
          </p:cNvPicPr>
          <p:nvPr/>
        </p:nvPicPr>
        <p:blipFill>
          <a:blip r:embed="rId2"/>
          <a:stretch>
            <a:fillRect/>
          </a:stretch>
        </p:blipFill>
        <p:spPr>
          <a:xfrm>
            <a:off x="11317064" y="402168"/>
            <a:ext cx="5688632" cy="8659479"/>
          </a:xfrm>
          <a:prstGeom prst="rect">
            <a:avLst/>
          </a:prstGeom>
        </p:spPr>
      </p:pic>
      <p:sp>
        <p:nvSpPr>
          <p:cNvPr id="7" name="CuadroTexto 6">
            <a:extLst>
              <a:ext uri="{FF2B5EF4-FFF2-40B4-BE49-F238E27FC236}">
                <a16:creationId xmlns:a16="http://schemas.microsoft.com/office/drawing/2014/main" xmlns="" id="{6BCF3B55-43AF-4AEB-B8DB-A373E29EA5A2}"/>
              </a:ext>
            </a:extLst>
          </p:cNvPr>
          <p:cNvSpPr txBox="1"/>
          <p:nvPr/>
        </p:nvSpPr>
        <p:spPr>
          <a:xfrm>
            <a:off x="10941249" y="9061648"/>
            <a:ext cx="6560702" cy="707886"/>
          </a:xfrm>
          <a:prstGeom prst="rect">
            <a:avLst/>
          </a:prstGeom>
          <a:noFill/>
        </p:spPr>
        <p:txBody>
          <a:bodyPr wrap="square">
            <a:spAutoFit/>
          </a:bodyPr>
          <a:lstStyle/>
          <a:p>
            <a:pPr algn="ctr"/>
            <a:r>
              <a:rPr lang="es-AR" sz="2000" b="1" dirty="0">
                <a:latin typeface="Comic Sans MS" panose="030F0702030302020204" pitchFamily="66" charset="0"/>
              </a:rPr>
              <a:t>Figura 15. Circuito equivalente de componentes simétricas para cálculos de un Fallo SLG [1] </a:t>
            </a:r>
          </a:p>
        </p:txBody>
      </p:sp>
      <p:pic>
        <p:nvPicPr>
          <p:cNvPr id="9" name="Imagen 8">
            <a:extLst>
              <a:ext uri="{FF2B5EF4-FFF2-40B4-BE49-F238E27FC236}">
                <a16:creationId xmlns:a16="http://schemas.microsoft.com/office/drawing/2014/main" xmlns="" id="{277E8C25-ADEB-4D7B-B96E-B5721447D85B}"/>
              </a:ext>
            </a:extLst>
          </p:cNvPr>
          <p:cNvPicPr>
            <a:picLocks noChangeAspect="1"/>
          </p:cNvPicPr>
          <p:nvPr/>
        </p:nvPicPr>
        <p:blipFill>
          <a:blip r:embed="rId3"/>
          <a:stretch>
            <a:fillRect/>
          </a:stretch>
        </p:blipFill>
        <p:spPr>
          <a:xfrm>
            <a:off x="5448412" y="6901408"/>
            <a:ext cx="3769221" cy="396771"/>
          </a:xfrm>
          <a:prstGeom prst="rect">
            <a:avLst/>
          </a:prstGeom>
        </p:spPr>
      </p:pic>
    </p:spTree>
    <p:extLst>
      <p:ext uri="{BB962C8B-B14F-4D97-AF65-F5344CB8AC3E}">
        <p14:creationId xmlns:p14="http://schemas.microsoft.com/office/powerpoint/2010/main" xmlns="" val="40453986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B45807FF-D1A7-4A49-982B-7A897247FF43}"/>
              </a:ext>
            </a:extLst>
          </p:cNvPr>
          <p:cNvSpPr txBox="1"/>
          <p:nvPr/>
        </p:nvSpPr>
        <p:spPr>
          <a:xfrm>
            <a:off x="227832" y="564704"/>
            <a:ext cx="17353928" cy="7848302"/>
          </a:xfrm>
          <a:prstGeom prst="rect">
            <a:avLst/>
          </a:prstGeom>
          <a:noFill/>
        </p:spPr>
        <p:txBody>
          <a:bodyPr wrap="square">
            <a:spAutoFit/>
          </a:bodyPr>
          <a:lstStyle/>
          <a:p>
            <a:pPr algn="just"/>
            <a:r>
              <a:rPr lang="es-MX" sz="2400" dirty="0">
                <a:latin typeface="Comic Sans MS" panose="030F0702030302020204" pitchFamily="66" charset="0"/>
              </a:rPr>
              <a:t>Sea Z0eq.ser la combinación paralela equivalente de 3Rnortey – jX0c:</a:t>
            </a:r>
          </a:p>
          <a:p>
            <a:pPr algn="just"/>
            <a:endParaRPr lang="es-MX" sz="2400" dirty="0">
              <a:latin typeface="Comic Sans MS" panose="030F0702030302020204" pitchFamily="66" charset="0"/>
            </a:endParaRPr>
          </a:p>
          <a:p>
            <a:pPr lvl="2" algn="just"/>
            <a:r>
              <a:rPr lang="es-MX" sz="2400" b="1" dirty="0">
                <a:latin typeface="Comic Sans MS" panose="030F0702030302020204" pitchFamily="66" charset="0"/>
              </a:rPr>
              <a:t>z0eq.= 0,5(6780-j6780)=3390 − j3390 Ω (4) </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 tensión de secuencia cero es aproximadamente igual a la tensión fase-tierra del generador</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Entonces I0n se puede calcular de la siguiente manera:</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 corriente total de secuencia cero es I0= 1,87 + j1,87 A, porque 3Rn (</a:t>
            </a:r>
            <a:r>
              <a:rPr lang="es-MX" sz="2400" dirty="0" err="1">
                <a:latin typeface="Comic Sans MS" panose="030F0702030302020204" pitchFamily="66" charset="0"/>
              </a:rPr>
              <a:t>pri</a:t>
            </a:r>
            <a:r>
              <a:rPr lang="es-MX" sz="2400" dirty="0">
                <a:latin typeface="Comic Sans MS" panose="030F0702030302020204" pitchFamily="66" charset="0"/>
              </a:rPr>
              <a:t>) es igual a x0c, porque:</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3I0n es la corriente que circula en el neutro del generador durante una falla de SLG en los terminales del generador. La corriente </a:t>
            </a:r>
            <a:r>
              <a:rPr lang="es-MX" sz="2400" dirty="0" err="1">
                <a:latin typeface="Comic Sans MS" panose="030F0702030302020204" pitchFamily="66" charset="0"/>
              </a:rPr>
              <a:t>Isec</a:t>
            </a:r>
            <a:r>
              <a:rPr lang="es-MX" sz="2400" dirty="0">
                <a:latin typeface="Comic Sans MS" panose="030F0702030302020204" pitchFamily="66" charset="0"/>
              </a:rPr>
              <a:t> circulando en el cableado secundario del transformador de distribución y a través de la resistencia de puesta a tierra se puede obtener de la siguiente manera: </a:t>
            </a:r>
          </a:p>
        </p:txBody>
      </p:sp>
      <p:pic>
        <p:nvPicPr>
          <p:cNvPr id="5" name="Imagen 4">
            <a:extLst>
              <a:ext uri="{FF2B5EF4-FFF2-40B4-BE49-F238E27FC236}">
                <a16:creationId xmlns:a16="http://schemas.microsoft.com/office/drawing/2014/main" xmlns="" id="{3E856BAD-E834-4D74-AC0A-08CE20F465AD}"/>
              </a:ext>
            </a:extLst>
          </p:cNvPr>
          <p:cNvPicPr>
            <a:picLocks noChangeAspect="1"/>
          </p:cNvPicPr>
          <p:nvPr/>
        </p:nvPicPr>
        <p:blipFill>
          <a:blip r:embed="rId2"/>
          <a:stretch>
            <a:fillRect/>
          </a:stretch>
        </p:blipFill>
        <p:spPr>
          <a:xfrm>
            <a:off x="1235944" y="2508920"/>
            <a:ext cx="7056784" cy="641526"/>
          </a:xfrm>
          <a:prstGeom prst="rect">
            <a:avLst/>
          </a:prstGeom>
        </p:spPr>
      </p:pic>
      <p:pic>
        <p:nvPicPr>
          <p:cNvPr id="7" name="Imagen 6">
            <a:extLst>
              <a:ext uri="{FF2B5EF4-FFF2-40B4-BE49-F238E27FC236}">
                <a16:creationId xmlns:a16="http://schemas.microsoft.com/office/drawing/2014/main" xmlns="" id="{0016EE33-6367-4517-AF6D-866D923C7B69}"/>
              </a:ext>
            </a:extLst>
          </p:cNvPr>
          <p:cNvPicPr>
            <a:picLocks noChangeAspect="1"/>
          </p:cNvPicPr>
          <p:nvPr/>
        </p:nvPicPr>
        <p:blipFill>
          <a:blip r:embed="rId3"/>
          <a:stretch>
            <a:fillRect/>
          </a:stretch>
        </p:blipFill>
        <p:spPr>
          <a:xfrm>
            <a:off x="1259174" y="3589040"/>
            <a:ext cx="7033553" cy="1061997"/>
          </a:xfrm>
          <a:prstGeom prst="rect">
            <a:avLst/>
          </a:prstGeom>
        </p:spPr>
      </p:pic>
      <p:pic>
        <p:nvPicPr>
          <p:cNvPr id="9" name="Imagen 8">
            <a:extLst>
              <a:ext uri="{FF2B5EF4-FFF2-40B4-BE49-F238E27FC236}">
                <a16:creationId xmlns:a16="http://schemas.microsoft.com/office/drawing/2014/main" xmlns="" id="{C6AC9967-EA80-4BDF-89AE-4A819BE9583E}"/>
              </a:ext>
            </a:extLst>
          </p:cNvPr>
          <p:cNvPicPr>
            <a:picLocks noChangeAspect="1"/>
          </p:cNvPicPr>
          <p:nvPr/>
        </p:nvPicPr>
        <p:blipFill>
          <a:blip r:embed="rId4"/>
          <a:stretch>
            <a:fillRect/>
          </a:stretch>
        </p:blipFill>
        <p:spPr>
          <a:xfrm>
            <a:off x="1357745" y="5402495"/>
            <a:ext cx="6934983" cy="1671683"/>
          </a:xfrm>
          <a:prstGeom prst="rect">
            <a:avLst/>
          </a:prstGeom>
        </p:spPr>
      </p:pic>
      <p:pic>
        <p:nvPicPr>
          <p:cNvPr id="11" name="Imagen 10">
            <a:extLst>
              <a:ext uri="{FF2B5EF4-FFF2-40B4-BE49-F238E27FC236}">
                <a16:creationId xmlns:a16="http://schemas.microsoft.com/office/drawing/2014/main" xmlns="" id="{027CAC1E-005C-4625-A73F-D6C9C6765D42}"/>
              </a:ext>
            </a:extLst>
          </p:cNvPr>
          <p:cNvPicPr>
            <a:picLocks noChangeAspect="1"/>
          </p:cNvPicPr>
          <p:nvPr/>
        </p:nvPicPr>
        <p:blipFill>
          <a:blip r:embed="rId5"/>
          <a:stretch>
            <a:fillRect/>
          </a:stretch>
        </p:blipFill>
        <p:spPr>
          <a:xfrm>
            <a:off x="1375526" y="8298960"/>
            <a:ext cx="6917201" cy="1335704"/>
          </a:xfrm>
          <a:prstGeom prst="rect">
            <a:avLst/>
          </a:prstGeom>
        </p:spPr>
      </p:pic>
    </p:spTree>
    <p:extLst>
      <p:ext uri="{BB962C8B-B14F-4D97-AF65-F5344CB8AC3E}">
        <p14:creationId xmlns:p14="http://schemas.microsoft.com/office/powerpoint/2010/main" xmlns="" val="17169424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B45807FF-D1A7-4A49-982B-7A897247FF43}"/>
              </a:ext>
            </a:extLst>
          </p:cNvPr>
          <p:cNvSpPr txBox="1"/>
          <p:nvPr/>
        </p:nvSpPr>
        <p:spPr>
          <a:xfrm>
            <a:off x="227832" y="564704"/>
            <a:ext cx="17353928" cy="3416320"/>
          </a:xfrm>
          <a:prstGeom prst="rect">
            <a:avLst/>
          </a:prstGeom>
          <a:noFill/>
        </p:spPr>
        <p:txBody>
          <a:bodyPr wrap="square">
            <a:spAutoFit/>
          </a:bodyPr>
          <a:lstStyle/>
          <a:p>
            <a:pPr algn="just"/>
            <a:r>
              <a:rPr lang="es-MX" sz="2400" dirty="0">
                <a:latin typeface="Comic Sans MS" panose="030F0702030302020204" pitchFamily="66" charset="0"/>
              </a:rPr>
              <a:t>El tensión a través de la resistencia secundaria es el siguiente:</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Las magnitudes VR e </a:t>
            </a:r>
            <a:r>
              <a:rPr lang="es-MX" sz="2400" dirty="0" err="1">
                <a:latin typeface="Comic Sans MS" panose="030F0702030302020204" pitchFamily="66" charset="0"/>
              </a:rPr>
              <a:t>Isec</a:t>
            </a:r>
            <a:r>
              <a:rPr lang="es-MX" sz="2400" dirty="0">
                <a:latin typeface="Comic Sans MS" panose="030F0702030302020204" pitchFamily="66" charset="0"/>
              </a:rPr>
              <a:t> están disponibles para ajustar relés. Recordar que el valor de la resistencia de puesta a tierra se seleccionó en base a las capacitancias de secuencia cero del sistema. Los valores nominales continuas de la resistencia y del transformador de puesta a tierra se eligen suponiendo un cambio total de tensión en el neutro (debido a una falla de SLG en los terminales del generador). Como se mostró anteriormente, </a:t>
            </a:r>
            <a:r>
              <a:rPr lang="es-MX" sz="2400" dirty="0" err="1">
                <a:latin typeface="Comic Sans MS" panose="030F0702030302020204" pitchFamily="66" charset="0"/>
              </a:rPr>
              <a:t>VRen</a:t>
            </a:r>
            <a:r>
              <a:rPr lang="es-MX" sz="2400" dirty="0">
                <a:latin typeface="Comic Sans MS" panose="030F0702030302020204" pitchFamily="66" charset="0"/>
              </a:rPr>
              <a:t> este ejemplo es 229,5 V. Esto implica valores nominales continuas tanto para la resistencia como para el transformador de al menos 71,4 kW:</a:t>
            </a:r>
            <a:endParaRPr lang="es-AR" sz="2400" dirty="0">
              <a:latin typeface="Comic Sans MS" panose="030F0702030302020204" pitchFamily="66" charset="0"/>
            </a:endParaRPr>
          </a:p>
        </p:txBody>
      </p:sp>
      <p:pic>
        <p:nvPicPr>
          <p:cNvPr id="4" name="Imagen 3">
            <a:extLst>
              <a:ext uri="{FF2B5EF4-FFF2-40B4-BE49-F238E27FC236}">
                <a16:creationId xmlns:a16="http://schemas.microsoft.com/office/drawing/2014/main" xmlns="" id="{E562344F-3F02-48E5-A56D-7F4746E26F4C}"/>
              </a:ext>
            </a:extLst>
          </p:cNvPr>
          <p:cNvPicPr>
            <a:picLocks noChangeAspect="1"/>
          </p:cNvPicPr>
          <p:nvPr/>
        </p:nvPicPr>
        <p:blipFill>
          <a:blip r:embed="rId2"/>
          <a:stretch>
            <a:fillRect/>
          </a:stretch>
        </p:blipFill>
        <p:spPr>
          <a:xfrm>
            <a:off x="1163936" y="933926"/>
            <a:ext cx="5976664" cy="1201484"/>
          </a:xfrm>
          <a:prstGeom prst="rect">
            <a:avLst/>
          </a:prstGeom>
        </p:spPr>
      </p:pic>
      <p:pic>
        <p:nvPicPr>
          <p:cNvPr id="8" name="Imagen 7">
            <a:extLst>
              <a:ext uri="{FF2B5EF4-FFF2-40B4-BE49-F238E27FC236}">
                <a16:creationId xmlns:a16="http://schemas.microsoft.com/office/drawing/2014/main" xmlns="" id="{2DD5C5F6-91B5-449D-848C-A47544991E99}"/>
              </a:ext>
            </a:extLst>
          </p:cNvPr>
          <p:cNvPicPr>
            <a:picLocks noChangeAspect="1"/>
          </p:cNvPicPr>
          <p:nvPr/>
        </p:nvPicPr>
        <p:blipFill>
          <a:blip r:embed="rId3"/>
          <a:stretch>
            <a:fillRect/>
          </a:stretch>
        </p:blipFill>
        <p:spPr>
          <a:xfrm>
            <a:off x="1163936" y="4005819"/>
            <a:ext cx="5976664" cy="2071557"/>
          </a:xfrm>
          <a:prstGeom prst="rect">
            <a:avLst/>
          </a:prstGeom>
        </p:spPr>
      </p:pic>
    </p:spTree>
    <p:extLst>
      <p:ext uri="{BB962C8B-B14F-4D97-AF65-F5344CB8AC3E}">
        <p14:creationId xmlns:p14="http://schemas.microsoft.com/office/powerpoint/2010/main" xmlns="" val="33198906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457200"/>
            <a:ext cx="17221200" cy="4825167"/>
          </a:xfrm>
          <a:prstGeom prst="rect">
            <a:avLst/>
          </a:prstGeom>
        </p:spPr>
        <p:txBody>
          <a:bodyPr vert="horz" wrap="square" lIns="0" tIns="12700" rIns="0" bIns="0" rtlCol="0">
            <a:spAutoFit/>
          </a:bodyPr>
          <a:lstStyle/>
          <a:p>
            <a:pPr marL="12700" algn="just">
              <a:spcBef>
                <a:spcPts val="100"/>
              </a:spcBef>
            </a:pPr>
            <a:r>
              <a:rPr lang="es-AR" sz="2400" b="1" spc="-5" dirty="0">
                <a:latin typeface="Comic Sans MS" panose="030F0702030302020204" pitchFamily="66" charset="0"/>
                <a:cs typeface="Comic Sans MS"/>
              </a:rPr>
              <a:t>REFERENCIAS</a:t>
            </a:r>
          </a:p>
          <a:p>
            <a:pPr marL="12700" algn="just">
              <a:spcBef>
                <a:spcPts val="100"/>
              </a:spcBef>
            </a:pPr>
            <a:endParaRPr lang="es-AR" sz="2400" b="1" spc="-5" dirty="0">
              <a:latin typeface="Comic Sans MS" panose="030F0702030302020204" pitchFamily="66" charset="0"/>
              <a:cs typeface="Comic Sans MS"/>
            </a:endParaRPr>
          </a:p>
          <a:p>
            <a:pPr marL="469265" marR="5080" indent="-457200" algn="just">
              <a:spcBef>
                <a:spcPts val="165"/>
              </a:spcBef>
              <a:buAutoNum type="arabicPeriod"/>
              <a:tabLst>
                <a:tab pos="286385" algn="l"/>
              </a:tabLst>
            </a:pPr>
            <a:r>
              <a:rPr lang="en-US" sz="2400" dirty="0">
                <a:latin typeface="Comic Sans MS" panose="030F0702030302020204" pitchFamily="66" charset="0"/>
              </a:rPr>
              <a:t>IEEE Guide for Generator Ground Protection, IEEE Standard C37.101- 2006.</a:t>
            </a:r>
          </a:p>
          <a:p>
            <a:pPr marL="469265" marR="5080" indent="-457200" algn="just">
              <a:spcBef>
                <a:spcPts val="165"/>
              </a:spcBef>
              <a:buAutoNum type="arabicPeriod"/>
              <a:tabLst>
                <a:tab pos="286385" algn="l"/>
              </a:tabLst>
            </a:pPr>
            <a:endParaRPr lang="en-US" sz="2400" dirty="0">
              <a:latin typeface="Comic Sans MS" panose="030F0702030302020204" pitchFamily="66" charset="0"/>
            </a:endParaRPr>
          </a:p>
          <a:p>
            <a:pPr marL="469265" marR="5080" indent="-457200" algn="just">
              <a:spcBef>
                <a:spcPts val="165"/>
              </a:spcBef>
              <a:buAutoNum type="arabicPeriod"/>
              <a:tabLst>
                <a:tab pos="286385" algn="l"/>
              </a:tabLst>
            </a:pPr>
            <a:r>
              <a:rPr lang="en-US" sz="2400" dirty="0">
                <a:latin typeface="Comic Sans MS" panose="030F0702030302020204" pitchFamily="66" charset="0"/>
              </a:rPr>
              <a:t>W. A. Elmore, Protective Relaying Theory and Application. New York: Marcel Dekker, 2004.</a:t>
            </a:r>
          </a:p>
          <a:p>
            <a:pPr marL="469265" marR="5080" indent="-457200" algn="just">
              <a:spcBef>
                <a:spcPts val="165"/>
              </a:spcBef>
              <a:buAutoNum type="arabicPeriod"/>
              <a:tabLst>
                <a:tab pos="286385" algn="l"/>
              </a:tabLst>
            </a:pPr>
            <a:endParaRPr lang="en-US" sz="2400" dirty="0">
              <a:latin typeface="Comic Sans MS" panose="030F0702030302020204" pitchFamily="66" charset="0"/>
            </a:endParaRPr>
          </a:p>
          <a:p>
            <a:pPr marL="469265" marR="5080" indent="-457200" algn="just">
              <a:spcBef>
                <a:spcPts val="165"/>
              </a:spcBef>
              <a:buAutoNum type="arabicPeriod"/>
              <a:tabLst>
                <a:tab pos="286385" algn="l"/>
              </a:tabLst>
            </a:pPr>
            <a:r>
              <a:rPr lang="es-AR" sz="2400" dirty="0">
                <a:latin typeface="Comic Sans MS" panose="030F0702030302020204" pitchFamily="66" charset="0"/>
              </a:rPr>
              <a:t>C. H. Griffin and J. W. Pope,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Ground</a:t>
            </a:r>
            <a:r>
              <a:rPr lang="es-AR" sz="2400" dirty="0">
                <a:latin typeface="Comic Sans MS" panose="030F0702030302020204" pitchFamily="66" charset="0"/>
              </a:rPr>
              <a:t> </a:t>
            </a:r>
            <a:r>
              <a:rPr lang="es-AR" sz="2400" dirty="0" err="1">
                <a:latin typeface="Comic Sans MS" panose="030F0702030302020204" pitchFamily="66" charset="0"/>
              </a:rPr>
              <a:t>Fault</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a:t>
            </a:r>
            <a:r>
              <a:rPr lang="es-AR" sz="2400" dirty="0" err="1">
                <a:latin typeface="Comic Sans MS" panose="030F0702030302020204" pitchFamily="66" charset="0"/>
              </a:rPr>
              <a:t>Using</a:t>
            </a:r>
            <a:r>
              <a:rPr lang="es-AR" sz="2400" dirty="0">
                <a:latin typeface="Comic Sans MS" panose="030F0702030302020204" pitchFamily="66" charset="0"/>
              </a:rPr>
              <a:t> </a:t>
            </a:r>
            <a:r>
              <a:rPr lang="es-AR" sz="2400" dirty="0" err="1">
                <a:latin typeface="Comic Sans MS" panose="030F0702030302020204" pitchFamily="66" charset="0"/>
              </a:rPr>
              <a:t>Overcurrent</a:t>
            </a:r>
            <a:r>
              <a:rPr lang="es-AR" sz="2400" dirty="0">
                <a:latin typeface="Comic Sans MS" panose="030F0702030302020204" pitchFamily="66" charset="0"/>
              </a:rPr>
              <a:t>, </a:t>
            </a:r>
            <a:r>
              <a:rPr lang="es-AR" sz="2400" dirty="0" err="1">
                <a:latin typeface="Comic Sans MS" panose="030F0702030302020204" pitchFamily="66" charset="0"/>
              </a:rPr>
              <a:t>Overvoltage</a:t>
            </a:r>
            <a:r>
              <a:rPr lang="es-AR" sz="2400" dirty="0">
                <a:latin typeface="Comic Sans MS" panose="030F0702030302020204" pitchFamily="66" charset="0"/>
              </a:rPr>
              <a:t>, and </a:t>
            </a:r>
            <a:r>
              <a:rPr lang="es-AR" sz="2400" dirty="0" err="1">
                <a:latin typeface="Comic Sans MS" panose="030F0702030302020204" pitchFamily="66" charset="0"/>
              </a:rPr>
              <a:t>Undervoltage</a:t>
            </a:r>
            <a:r>
              <a:rPr lang="es-AR" sz="2400" dirty="0">
                <a:latin typeface="Comic Sans MS" panose="030F0702030302020204" pitchFamily="66" charset="0"/>
              </a:rPr>
              <a:t> </a:t>
            </a:r>
            <a:r>
              <a:rPr lang="es-AR" sz="2400" dirty="0" err="1">
                <a:latin typeface="Comic Sans MS" panose="030F0702030302020204" pitchFamily="66" charset="0"/>
              </a:rPr>
              <a:t>Relays</a:t>
            </a:r>
            <a:r>
              <a:rPr lang="es-AR" sz="2400" dirty="0">
                <a:latin typeface="Comic Sans MS" panose="030F0702030302020204" pitchFamily="66" charset="0"/>
              </a:rPr>
              <a:t>,” IEEE </a:t>
            </a:r>
            <a:r>
              <a:rPr lang="es-AR" sz="2400" dirty="0" err="1">
                <a:latin typeface="Comic Sans MS" panose="030F0702030302020204" pitchFamily="66" charset="0"/>
              </a:rPr>
              <a:t>Transactions</a:t>
            </a:r>
            <a:r>
              <a:rPr lang="es-AR" sz="2400" dirty="0">
                <a:latin typeface="Comic Sans MS" panose="030F0702030302020204" pitchFamily="66" charset="0"/>
              </a:rPr>
              <a:t> </a:t>
            </a:r>
            <a:r>
              <a:rPr lang="es-AR" sz="2400" dirty="0" err="1">
                <a:latin typeface="Comic Sans MS" panose="030F0702030302020204" pitchFamily="66" charset="0"/>
              </a:rPr>
              <a:t>on</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Apparatus</a:t>
            </a:r>
            <a:r>
              <a:rPr lang="es-AR" sz="2400" dirty="0">
                <a:latin typeface="Comic Sans MS" panose="030F0702030302020204" pitchFamily="66" charset="0"/>
              </a:rPr>
              <a:t> and </a:t>
            </a:r>
            <a:r>
              <a:rPr lang="es-AR" sz="2400" dirty="0" err="1">
                <a:latin typeface="Comic Sans MS" panose="030F0702030302020204" pitchFamily="66" charset="0"/>
              </a:rPr>
              <a:t>Systems</a:t>
            </a:r>
            <a:r>
              <a:rPr lang="es-AR" sz="2400" dirty="0">
                <a:latin typeface="Comic Sans MS" panose="030F0702030302020204" pitchFamily="66" charset="0"/>
              </a:rPr>
              <a:t>, vol. PAS-101, </a:t>
            </a:r>
            <a:r>
              <a:rPr lang="es-AR" sz="2400" dirty="0" err="1">
                <a:latin typeface="Comic Sans MS" panose="030F0702030302020204" pitchFamily="66" charset="0"/>
              </a:rPr>
              <a:t>issue</a:t>
            </a:r>
            <a:r>
              <a:rPr lang="es-AR" sz="2400" dirty="0">
                <a:latin typeface="Comic Sans MS" panose="030F0702030302020204" pitchFamily="66" charset="0"/>
              </a:rPr>
              <a:t> 12, pp. 4490–4501, </a:t>
            </a:r>
            <a:r>
              <a:rPr lang="es-AR" sz="2400" dirty="0" err="1">
                <a:latin typeface="Comic Sans MS" panose="030F0702030302020204" pitchFamily="66" charset="0"/>
              </a:rPr>
              <a:t>Dec</a:t>
            </a:r>
            <a:r>
              <a:rPr lang="es-AR" sz="2400" dirty="0">
                <a:latin typeface="Comic Sans MS" panose="030F0702030302020204" pitchFamily="66" charset="0"/>
              </a:rPr>
              <a:t>. 1982.</a:t>
            </a:r>
          </a:p>
          <a:p>
            <a:pPr marL="469265" marR="5080" indent="-457200" algn="just">
              <a:spcBef>
                <a:spcPts val="165"/>
              </a:spcBef>
              <a:buAutoNum type="arabicPeriod"/>
              <a:tabLst>
                <a:tab pos="286385" algn="l"/>
              </a:tabLst>
            </a:pPr>
            <a:endParaRPr lang="en-US" sz="2400" dirty="0">
              <a:latin typeface="Comic Sans MS" panose="030F0702030302020204" pitchFamily="66" charset="0"/>
            </a:endParaRPr>
          </a:p>
          <a:p>
            <a:pPr marL="469265" marR="5080" indent="-457200" algn="just">
              <a:spcBef>
                <a:spcPts val="165"/>
              </a:spcBef>
              <a:buAutoNum type="arabicPeriod"/>
              <a:tabLst>
                <a:tab pos="286385" algn="l"/>
              </a:tabLst>
            </a:pPr>
            <a:r>
              <a:rPr lang="en-US" sz="2400" dirty="0">
                <a:latin typeface="Comic Sans MS" panose="030F0702030302020204" pitchFamily="66" charset="0"/>
              </a:rPr>
              <a:t>J. W. Pope, “A Comparison of 100% Stator Ground Fault Protection Schemes for Generator Stator Windings,” IEEE Transactions on Power Apparatus and Systems, vol. PAS-103, issue 4, pp. 832–840, Apr. 1984.</a:t>
            </a:r>
          </a:p>
          <a:p>
            <a:pPr marL="469265" marR="5080" indent="-457200" algn="just">
              <a:spcBef>
                <a:spcPts val="165"/>
              </a:spcBef>
              <a:buAutoNum type="arabicPeriod"/>
              <a:tabLst>
                <a:tab pos="286385" algn="l"/>
              </a:tabLst>
            </a:pPr>
            <a:endParaRPr lang="en-US" sz="2400" spc="-10" dirty="0">
              <a:latin typeface="Comic Sans MS" panose="030F0702030302020204" pitchFamily="66" charset="0"/>
              <a:cs typeface="Arial MT"/>
            </a:endParaRPr>
          </a:p>
          <a:p>
            <a:pPr marL="12700" marR="5080" algn="just">
              <a:lnSpc>
                <a:spcPct val="116100"/>
              </a:lnSpc>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40151128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30200" y="424888"/>
            <a:ext cx="17221200" cy="1156727"/>
          </a:xfrm>
          <a:prstGeom prst="rect">
            <a:avLst/>
          </a:prstGeom>
        </p:spPr>
        <p:txBody>
          <a:bodyPr vert="horz" wrap="square" lIns="0" tIns="12700" rIns="0" bIns="0" rtlCol="0">
            <a:spAutoFit/>
          </a:bodyPr>
          <a:lstStyle/>
          <a:p>
            <a:pPr marR="1737360" algn="ctr">
              <a:spcBef>
                <a:spcPts val="100"/>
              </a:spcBef>
            </a:pPr>
            <a:r>
              <a:rPr sz="3200" b="1" spc="-5" dirty="0">
                <a:latin typeface="Comic Sans MS"/>
                <a:cs typeface="Comic Sans MS"/>
              </a:rPr>
              <a:t>SECCIÓN</a:t>
            </a:r>
            <a:r>
              <a:rPr sz="3200" b="1" spc="-70" dirty="0">
                <a:latin typeface="Comic Sans MS"/>
                <a:cs typeface="Comic Sans MS"/>
              </a:rPr>
              <a:t> </a:t>
            </a:r>
            <a:r>
              <a:rPr sz="3200" b="1" spc="-5" dirty="0">
                <a:latin typeface="Comic Sans MS"/>
                <a:cs typeface="Comic Sans MS"/>
              </a:rPr>
              <a:t>3</a:t>
            </a:r>
            <a:endParaRPr sz="3200" dirty="0">
              <a:latin typeface="Comic Sans MS"/>
              <a:cs typeface="Comic Sans MS"/>
            </a:endParaRPr>
          </a:p>
          <a:p>
            <a:pPr marR="1736089" algn="ctr">
              <a:spcBef>
                <a:spcPts val="5"/>
              </a:spcBef>
            </a:pPr>
            <a:r>
              <a:rPr sz="3200" b="1" spc="-5" dirty="0">
                <a:latin typeface="Comic Sans MS"/>
                <a:cs typeface="Comic Sans MS"/>
              </a:rPr>
              <a:t>PROTECCIÓN</a:t>
            </a:r>
            <a:r>
              <a:rPr sz="3200" b="1" dirty="0">
                <a:latin typeface="Comic Sans MS"/>
                <a:cs typeface="Comic Sans MS"/>
              </a:rPr>
              <a:t> </a:t>
            </a:r>
            <a:r>
              <a:rPr sz="3200" b="1" spc="-5" dirty="0">
                <a:latin typeface="Comic Sans MS"/>
                <a:cs typeface="Comic Sans MS"/>
              </a:rPr>
              <a:t>DE</a:t>
            </a:r>
            <a:r>
              <a:rPr sz="3200" b="1" dirty="0">
                <a:latin typeface="Comic Sans MS"/>
                <a:cs typeface="Comic Sans MS"/>
              </a:rPr>
              <a:t> </a:t>
            </a:r>
            <a:r>
              <a:rPr lang="en-US" sz="3200" b="1" spc="-5" dirty="0">
                <a:latin typeface="Comic Sans MS"/>
                <a:cs typeface="Comic Sans MS"/>
              </a:rPr>
              <a:t>FALLA</a:t>
            </a:r>
            <a:r>
              <a:rPr sz="3200" b="1" dirty="0">
                <a:latin typeface="Comic Sans MS"/>
                <a:cs typeface="Comic Sans MS"/>
              </a:rPr>
              <a:t> </a:t>
            </a:r>
            <a:r>
              <a:rPr sz="3200" b="1" spc="-5" dirty="0">
                <a:latin typeface="Comic Sans MS"/>
                <a:cs typeface="Comic Sans MS"/>
              </a:rPr>
              <a:t>EN</a:t>
            </a:r>
            <a:r>
              <a:rPr sz="3200" b="1" spc="5" dirty="0">
                <a:latin typeface="Comic Sans MS"/>
                <a:cs typeface="Comic Sans MS"/>
              </a:rPr>
              <a:t> </a:t>
            </a:r>
            <a:r>
              <a:rPr sz="3200" b="1" spc="-5" dirty="0">
                <a:latin typeface="Comic Sans MS"/>
                <a:cs typeface="Comic Sans MS"/>
              </a:rPr>
              <a:t>EL</a:t>
            </a:r>
            <a:r>
              <a:rPr sz="3200" b="1" spc="5" dirty="0">
                <a:latin typeface="Comic Sans MS"/>
                <a:cs typeface="Comic Sans MS"/>
              </a:rPr>
              <a:t> </a:t>
            </a:r>
            <a:r>
              <a:rPr sz="3200" b="1" spc="-5" dirty="0">
                <a:latin typeface="Comic Sans MS"/>
                <a:cs typeface="Comic Sans MS"/>
              </a:rPr>
              <a:t>CAMPO</a:t>
            </a:r>
            <a:endParaRPr sz="3200" dirty="0">
              <a:latin typeface="Comic Sans MS"/>
              <a:cs typeface="Comic Sans MS"/>
            </a:endParaRPr>
          </a:p>
          <a:p>
            <a:pPr>
              <a:spcBef>
                <a:spcPts val="55"/>
              </a:spcBef>
            </a:pPr>
            <a:endParaRPr sz="950" dirty="0">
              <a:latin typeface="Comic Sans MS"/>
              <a:cs typeface="Comic Sans MS"/>
            </a:endParaRPr>
          </a:p>
        </p:txBody>
      </p:sp>
      <p:sp>
        <p:nvSpPr>
          <p:cNvPr id="3" name="object 3"/>
          <p:cNvSpPr txBox="1"/>
          <p:nvPr/>
        </p:nvSpPr>
        <p:spPr>
          <a:xfrm>
            <a:off x="330200" y="1581615"/>
            <a:ext cx="17221200" cy="6981398"/>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n-US" sz="2400" b="1" spc="-5" dirty="0">
              <a:latin typeface="Comic Sans MS"/>
              <a:cs typeface="Comic Sans MS"/>
            </a:endParaRPr>
          </a:p>
          <a:p>
            <a:pPr marL="12700" algn="just">
              <a:spcBef>
                <a:spcPts val="270"/>
              </a:spcBef>
            </a:pPr>
            <a:r>
              <a:rPr lang="es-MX" sz="2400" spc="-5" dirty="0">
                <a:latin typeface="Comic Sans MS"/>
                <a:cs typeface="Comic Sans MS"/>
              </a:rPr>
              <a:t>Esta parte trata sobre la protección del campo del generador principalmente contra fallas a tierra e incluye estos temas:</a:t>
            </a:r>
          </a:p>
          <a:p>
            <a:pPr marL="12700" algn="just">
              <a:spcBef>
                <a:spcPts val="270"/>
              </a:spcBef>
            </a:pPr>
            <a:r>
              <a:rPr lang="es-MX" sz="2400" b="1" spc="-5" dirty="0">
                <a:latin typeface="Comic Sans MS"/>
                <a:cs typeface="Comic Sans MS"/>
              </a:rPr>
              <a:t>• Peligros de fallas de campo</a:t>
            </a:r>
          </a:p>
          <a:p>
            <a:pPr marL="12700" algn="just">
              <a:spcBef>
                <a:spcPts val="270"/>
              </a:spcBef>
            </a:pPr>
            <a:r>
              <a:rPr lang="es-MX" sz="2400" b="1" spc="-5" dirty="0">
                <a:latin typeface="Comic Sans MS"/>
                <a:cs typeface="Comic Sans MS"/>
              </a:rPr>
              <a:t>• Protección de tierra en el campo</a:t>
            </a:r>
          </a:p>
          <a:p>
            <a:pPr marL="12700" algn="just">
              <a:spcBef>
                <a:spcPts val="270"/>
              </a:spcBef>
            </a:pPr>
            <a:r>
              <a:rPr lang="es-MX" sz="2400" b="1" spc="-5" dirty="0">
                <a:latin typeface="Comic Sans MS"/>
                <a:cs typeface="Comic Sans MS"/>
              </a:rPr>
              <a:t>• Consideraciones de disparo</a:t>
            </a:r>
          </a:p>
          <a:p>
            <a:pPr marL="12700" algn="just">
              <a:spcBef>
                <a:spcPts val="270"/>
              </a:spcBef>
            </a:pPr>
            <a:r>
              <a:rPr lang="es-MX" sz="2400" b="1" spc="-5" dirty="0">
                <a:latin typeface="Comic Sans MS"/>
                <a:cs typeface="Comic Sans MS"/>
              </a:rPr>
              <a:t>• Selección y ajuste del relé de tierra de campo</a:t>
            </a:r>
          </a:p>
          <a:p>
            <a:pPr marL="12700" algn="just">
              <a:spcBef>
                <a:spcPts val="270"/>
              </a:spcBef>
            </a:pPr>
            <a:r>
              <a:rPr lang="es-MX" sz="2400" b="1" spc="-5" dirty="0">
                <a:latin typeface="Comic Sans MS"/>
                <a:cs typeface="Comic Sans MS"/>
              </a:rPr>
              <a:t>• </a:t>
            </a:r>
            <a:r>
              <a:rPr lang="es-MX" sz="2400" b="1" spc="-5" dirty="0" err="1">
                <a:latin typeface="Comic Sans MS"/>
                <a:cs typeface="Comic Sans MS"/>
              </a:rPr>
              <a:t>Sobrecorriente</a:t>
            </a:r>
            <a:r>
              <a:rPr lang="es-MX" sz="2400" b="1" spc="-5" dirty="0">
                <a:latin typeface="Comic Sans MS"/>
                <a:cs typeface="Comic Sans MS"/>
              </a:rPr>
              <a:t> de campo</a:t>
            </a:r>
          </a:p>
          <a:p>
            <a:pPr marL="12700" algn="just">
              <a:spcBef>
                <a:spcPts val="270"/>
              </a:spcBef>
            </a:pPr>
            <a:r>
              <a:rPr lang="es-MX" sz="2400" spc="-5" dirty="0">
                <a:latin typeface="Comic Sans MS"/>
                <a:cs typeface="Comic Sans MS"/>
              </a:rPr>
              <a:t>El circuito de campo de un generador es un sistema de CC sin conexión a tierra. Una sola falla a tierra generalmente no afectará el funcionamiento de un generador ni producirá efectos dañinos inmediatos.</a:t>
            </a:r>
          </a:p>
          <a:p>
            <a:pPr marL="12700" algn="just">
              <a:spcBef>
                <a:spcPts val="270"/>
              </a:spcBef>
            </a:pPr>
            <a:r>
              <a:rPr lang="es-MX" sz="2400" spc="-5" dirty="0">
                <a:latin typeface="Comic Sans MS"/>
                <a:cs typeface="Comic Sans MS"/>
              </a:rPr>
              <a:t>Sin embargo, la probabilidad de que ocurra la segunda falla a tierra es mayor después de que ha ocurrido la primera falla a tierra. Cuando ocurre una segunda falla a tierra, una parte del devanado de campo sufrirá un cortocircuito, lo que producirá flujos de entrehierro desequilibrados en la máquina. Los flujos desequilibrados producen fuerzas magnéticas desequilibradas que provocan vibraciones y daños en la máquina. Una tierra de campo también produce calentamiento del hierro del rotor debido a las corrientes desequilibradas, lo que resulta en temperaturas desequilibradas que pueden causar vibraciones dañinas. Las prácticas de disparo dentro de la industria para la protección a tierra de campo no están bien establecidas. Algunas empresas de servicios públicos se desconectan, mientras que otras prefieren activar la alarma, con lo que corren el riesgo de sufrir una segunda falla a tierra y daños importantes.</a:t>
            </a:r>
            <a:endParaRPr lang="es-MX" sz="900" dirty="0">
              <a:latin typeface="Comic Sans MS"/>
              <a:cs typeface="Comic Sans MS"/>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12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490134"/>
            <a:ext cx="17221200" cy="5729774"/>
          </a:xfrm>
          <a:prstGeom prst="rect">
            <a:avLst/>
          </a:prstGeom>
        </p:spPr>
        <p:txBody>
          <a:bodyPr vert="horz" wrap="square" lIns="0" tIns="12700" rIns="0" bIns="0" rtlCol="0">
            <a:spAutoFit/>
          </a:bodyPr>
          <a:lstStyle/>
          <a:p>
            <a:pPr marL="527050" indent="-514350" algn="just">
              <a:spcBef>
                <a:spcPts val="100"/>
              </a:spcBef>
              <a:buAutoNum type="romanUcPeriod"/>
            </a:pPr>
            <a:r>
              <a:rPr lang="es-MX" sz="2400" b="1" spc="-5" dirty="0">
                <a:latin typeface="Comic Sans MS"/>
                <a:cs typeface="Comic Sans MS"/>
              </a:rPr>
              <a:t>PELIGROS DE FALLAS DE CAMPO</a:t>
            </a:r>
          </a:p>
          <a:p>
            <a:pPr marL="527050" indent="-514350" algn="just">
              <a:spcBef>
                <a:spcPts val="100"/>
              </a:spcBef>
              <a:buAutoNum type="romanUcPeriod"/>
            </a:pPr>
            <a:endParaRPr lang="es-MX" sz="2400" b="1" spc="-5" dirty="0">
              <a:latin typeface="Comic Sans MS"/>
              <a:cs typeface="Comic Sans MS"/>
            </a:endParaRPr>
          </a:p>
          <a:p>
            <a:pPr marL="12700" marR="5080" algn="just">
              <a:spcBef>
                <a:spcPts val="95"/>
              </a:spcBef>
            </a:pPr>
            <a:r>
              <a:rPr lang="es-MX" sz="2400" dirty="0">
                <a:latin typeface="Comic Sans MS" panose="030F0702030302020204" pitchFamily="66" charset="0"/>
              </a:rPr>
              <a:t>El circuito de campo de un generador es un sistema de CC sin conexión a tierra. Como tal, una única falla a tierra generalmente no afecta las operaciones de un generador ni produce ningún efecto dañino inmediato. En una primera falla a tierra, no circula corriente de falla y no es evidente la necesidad de tomar medidas. Por tanto, esta condición por sí sola no es perjudicial. La preocupación con esta condición es que ocurriera una segunda falla. La segunda tierra pasará por alto una parte del devanado de campo y desequilibrará el flujo del entrehierro. El flujo desequilibrado producirá vibraciones. El grado de desequilibrio y la vibración resultante dependen de la ubicación y extensión del devanado ignorado por las dos masas. La vibración puede ser lo suficientemente grave como para causar daños masivos. Esta fuerza desequilibrada viaja con el rotor y puede producir vibraciones muy altas que pueden dañar los pedestales de los cojinetes o incluso desplazar el rotor en una magnitud que cause fricción con el estator. Si sólo se pasa por alto una pequeña parte del devanado, es posible que la vibración resultante pase desapercibida. Incluso si la segunda tierra no evita significativamente el devanado de campo, esta tierra aún puede causar daños. La corriente de campo se desvía, al menos en parte, de las espiras intermedias desviadas por las dos masas. Esta corriente en el hierro del rotor provoca un calentamiento local que puede crear una distorsión del rotor y eventualmente producir vibraciones dañinas.</a:t>
            </a:r>
          </a:p>
          <a:p>
            <a:pPr marL="12700" marR="5080" algn="just">
              <a:spcBef>
                <a:spcPts val="95"/>
              </a:spcBef>
            </a:pPr>
            <a:endParaRPr sz="900" dirty="0">
              <a:latin typeface="Comic Sans MS"/>
              <a:cs typeface="Comic Sans MS"/>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12</a:t>
            </a:r>
          </a:p>
        </p:txBody>
      </p:sp>
    </p:spTree>
    <p:extLst>
      <p:ext uri="{BB962C8B-B14F-4D97-AF65-F5344CB8AC3E}">
        <p14:creationId xmlns:p14="http://schemas.microsoft.com/office/powerpoint/2010/main" xmlns="" val="32458488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CA45B5C4-C9D4-49B6-BCF4-4B060E5C1CE3}"/>
              </a:ext>
            </a:extLst>
          </p:cNvPr>
          <p:cNvSpPr txBox="1"/>
          <p:nvPr/>
        </p:nvSpPr>
        <p:spPr>
          <a:xfrm>
            <a:off x="227832" y="420688"/>
            <a:ext cx="10009112" cy="9233297"/>
          </a:xfrm>
          <a:prstGeom prst="rect">
            <a:avLst/>
          </a:prstGeom>
          <a:noFill/>
        </p:spPr>
        <p:txBody>
          <a:bodyPr wrap="square">
            <a:spAutoFit/>
          </a:bodyPr>
          <a:lstStyle/>
          <a:p>
            <a:pPr algn="just"/>
            <a:r>
              <a:rPr lang="es-AR" sz="2400" b="1" dirty="0">
                <a:latin typeface="Comic Sans MS" panose="030F0702030302020204" pitchFamily="66" charset="0"/>
              </a:rPr>
              <a:t>II. PROTECCIÓN DE TIERRA DE CAMPO</a:t>
            </a:r>
          </a:p>
          <a:p>
            <a:pPr algn="just"/>
            <a:endParaRPr lang="es-AR" sz="2400" dirty="0">
              <a:latin typeface="Comic Sans MS" panose="030F0702030302020204" pitchFamily="66" charset="0"/>
            </a:endParaRPr>
          </a:p>
          <a:p>
            <a:pPr algn="just"/>
            <a:r>
              <a:rPr lang="es-MX" sz="2400" dirty="0">
                <a:latin typeface="Comic Sans MS" panose="030F0702030302020204" pitchFamily="66" charset="0"/>
              </a:rPr>
              <a:t>Varios métodos de protección pueden detectar las masas del campo del rotor. El método de protección depende del tipo de sistema de excitación utilizado. Esta sección analiza cinco métodos para la detección de tierra en el campo.</a:t>
            </a:r>
          </a:p>
          <a:p>
            <a:pPr algn="just"/>
            <a:endParaRPr lang="es-MX" sz="2400" dirty="0">
              <a:latin typeface="Comic Sans MS" panose="030F0702030302020204" pitchFamily="66" charset="0"/>
            </a:endParaRPr>
          </a:p>
          <a:p>
            <a:pPr marL="342900" indent="-342900" algn="just">
              <a:buAutoNum type="alphaUcPeriod"/>
            </a:pPr>
            <a:r>
              <a:rPr lang="es-MX" sz="2400" b="1" dirty="0">
                <a:latin typeface="Comic Sans MS" panose="030F0702030302020204" pitchFamily="66" charset="0"/>
              </a:rPr>
              <a:t>Usando una fuente de CC</a:t>
            </a:r>
          </a:p>
          <a:p>
            <a:pPr marL="342900" indent="-342900" algn="just">
              <a:buAutoNum type="alphaUcPeriod"/>
            </a:pPr>
            <a:endParaRPr lang="es-MX" sz="2400" dirty="0">
              <a:latin typeface="Comic Sans MS" panose="030F0702030302020204" pitchFamily="66" charset="0"/>
            </a:endParaRPr>
          </a:p>
          <a:p>
            <a:pPr algn="just"/>
            <a:r>
              <a:rPr lang="es-MX" sz="2400" dirty="0">
                <a:latin typeface="Comic Sans MS" panose="030F0702030302020204" pitchFamily="66" charset="0"/>
              </a:rPr>
              <a:t>El esquema que se muestra en la </a:t>
            </a:r>
            <a:r>
              <a:rPr lang="es-MX" sz="2400" b="1" dirty="0">
                <a:latin typeface="Comic Sans MS" panose="030F0702030302020204" pitchFamily="66" charset="0"/>
              </a:rPr>
              <a:t>Fig. 1 </a:t>
            </a:r>
            <a:r>
              <a:rPr lang="es-MX" sz="2400" dirty="0">
                <a:latin typeface="Comic Sans MS" panose="030F0702030302020204" pitchFamily="66" charset="0"/>
              </a:rPr>
              <a:t>emplea una fuente de CC en serie con una bobina de relé de sobretensión que está conectada entre el lado negativo del devanado de campo del generador y tierra. Este esquema se utiliza en generadores con escobillas. Una tierra en cualquier parte del campo provoca corriente a través del relé. Una escobilla pone a tierra el eje del rotor porque la película del cojinete puede insertar suficiente resistencia en el circuito para que el relé no funcione en caso de falla a tierra. La sensibilidad de detección de este esquema en términos de resistencia a tierra es muy variable. La corriente del relé depende de la resistencia de falla, la ubicación de la falla y la tensión de campo, que varía con la carga del generador. Un retardo de uno a tres s ayuda a evitar operaciones innecesarias por desequilibrios momentáneos del circuito de campo con respecto a tierra. </a:t>
            </a:r>
            <a:r>
              <a:rPr lang="es-MX" sz="2400" b="1" i="1" dirty="0">
                <a:latin typeface="Comic Sans MS" panose="030F0702030302020204" pitchFamily="66" charset="0"/>
              </a:rPr>
              <a:t>Estos desequilibrios momentáneos pueden ser causados por respuestas rápidas de los sistemas de excitación de tipo tiristor.</a:t>
            </a:r>
          </a:p>
          <a:p>
            <a:endParaRPr lang="es-AR" dirty="0"/>
          </a:p>
        </p:txBody>
      </p:sp>
      <p:sp>
        <p:nvSpPr>
          <p:cNvPr id="7" name="CuadroTexto 6">
            <a:extLst>
              <a:ext uri="{FF2B5EF4-FFF2-40B4-BE49-F238E27FC236}">
                <a16:creationId xmlns:a16="http://schemas.microsoft.com/office/drawing/2014/main" xmlns="" id="{0BFC335C-6340-4524-A70A-909CCE26838C}"/>
              </a:ext>
            </a:extLst>
          </p:cNvPr>
          <p:cNvSpPr txBox="1"/>
          <p:nvPr/>
        </p:nvSpPr>
        <p:spPr>
          <a:xfrm>
            <a:off x="12025182" y="7765504"/>
            <a:ext cx="5336566" cy="707886"/>
          </a:xfrm>
          <a:prstGeom prst="rect">
            <a:avLst/>
          </a:prstGeom>
          <a:noFill/>
        </p:spPr>
        <p:txBody>
          <a:bodyPr wrap="square">
            <a:spAutoFit/>
          </a:bodyPr>
          <a:lstStyle/>
          <a:p>
            <a:pPr algn="ctr"/>
            <a:r>
              <a:rPr lang="es-MX" sz="2000" b="1" dirty="0">
                <a:latin typeface="Comic Sans MS" panose="030F0702030302020204" pitchFamily="66" charset="0"/>
              </a:rPr>
              <a:t>Fig. 1. Detección de tierra en campo utilizando una fuente de CC</a:t>
            </a:r>
            <a:endParaRPr lang="es-AR" sz="2000" b="1" dirty="0">
              <a:latin typeface="Comic Sans MS" panose="030F0702030302020204" pitchFamily="66" charset="0"/>
            </a:endParaRPr>
          </a:p>
        </p:txBody>
      </p:sp>
      <p:pic>
        <p:nvPicPr>
          <p:cNvPr id="8" name="object 5">
            <a:extLst>
              <a:ext uri="{FF2B5EF4-FFF2-40B4-BE49-F238E27FC236}">
                <a16:creationId xmlns:a16="http://schemas.microsoft.com/office/drawing/2014/main" xmlns="" id="{1AD6F075-4A23-4592-BADD-1CE219692010}"/>
              </a:ext>
            </a:extLst>
          </p:cNvPr>
          <p:cNvPicPr/>
          <p:nvPr/>
        </p:nvPicPr>
        <p:blipFill>
          <a:blip r:embed="rId2" cstate="print"/>
          <a:stretch>
            <a:fillRect/>
          </a:stretch>
        </p:blipFill>
        <p:spPr>
          <a:xfrm>
            <a:off x="10376126" y="2716123"/>
            <a:ext cx="7006446" cy="4626153"/>
          </a:xfrm>
          <a:prstGeom prst="rect">
            <a:avLst/>
          </a:prstGeom>
        </p:spPr>
      </p:pic>
    </p:spTree>
    <p:extLst>
      <p:ext uri="{BB962C8B-B14F-4D97-AF65-F5344CB8AC3E}">
        <p14:creationId xmlns:p14="http://schemas.microsoft.com/office/powerpoint/2010/main" xmlns="" val="1262920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CA45B5C4-C9D4-49B6-BCF4-4B060E5C1CE3}"/>
              </a:ext>
            </a:extLst>
          </p:cNvPr>
          <p:cNvSpPr txBox="1"/>
          <p:nvPr/>
        </p:nvSpPr>
        <p:spPr>
          <a:xfrm>
            <a:off x="227832" y="420688"/>
            <a:ext cx="17353928" cy="9233297"/>
          </a:xfrm>
          <a:prstGeom prst="rect">
            <a:avLst/>
          </a:prstGeom>
          <a:noFill/>
        </p:spPr>
        <p:txBody>
          <a:bodyPr wrap="square">
            <a:spAutoFit/>
          </a:bodyPr>
          <a:lstStyle/>
          <a:p>
            <a:pPr algn="just"/>
            <a:r>
              <a:rPr lang="es-AR" sz="2400" b="1" dirty="0">
                <a:latin typeface="Comic Sans MS" panose="030F0702030302020204" pitchFamily="66" charset="0"/>
              </a:rPr>
              <a:t>B. Método del divisor de tensión no lineal</a:t>
            </a:r>
            <a:endParaRPr lang="es-MX" sz="2400" b="1"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 </a:t>
            </a:r>
            <a:r>
              <a:rPr lang="es-MX" sz="2400" b="1" dirty="0" smtClean="0">
                <a:latin typeface="Comic Sans MS" panose="030F0702030302020204" pitchFamily="66" charset="0"/>
              </a:rPr>
              <a:t>Fig. 2 </a:t>
            </a:r>
            <a:r>
              <a:rPr lang="es-MX" sz="2400" dirty="0">
                <a:latin typeface="Comic Sans MS" panose="030F0702030302020204" pitchFamily="66" charset="0"/>
              </a:rPr>
              <a:t>ilustra otro método utilizado para detectar tierras de circuitos de campo en generadores con escobillas. Este método utiliza un divisor de tensión y un relé de tensión sensible entre el punto medio del divisor y tierra. El divisor de tensión consta de dos resistencias estándar y una resistencia no lineal. Se aplica un tensión máximo al relé mediante una conexión a tierra en el lado positivo o negativo del circuito de campo. Sin embargo, en el punto nulo entre el positivo y el negativo, una falla a tierra no produce ningún tensión a través del relé. Esto se supera con una resistencia no lineal cuya resistencia varía con la tensión aplicado. También se puede utilizar un botón manual para desplazar el punto nulo.</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ctr"/>
            <a:r>
              <a:rPr lang="es-MX" sz="2000" b="1" dirty="0">
                <a:latin typeface="Comic Sans MS" panose="030F0702030302020204" pitchFamily="66" charset="0"/>
              </a:rPr>
              <a:t>Figura 2. Detección de tierra de campo mediante un divisor de tensión</a:t>
            </a:r>
          </a:p>
          <a:p>
            <a:endParaRPr lang="es-AR" dirty="0"/>
          </a:p>
        </p:txBody>
      </p:sp>
      <p:pic>
        <p:nvPicPr>
          <p:cNvPr id="6" name="Imagen 5">
            <a:extLst>
              <a:ext uri="{FF2B5EF4-FFF2-40B4-BE49-F238E27FC236}">
                <a16:creationId xmlns:a16="http://schemas.microsoft.com/office/drawing/2014/main" xmlns="" id="{914B13B9-2FBE-4520-9DAA-CFDEACFB540B}"/>
              </a:ext>
            </a:extLst>
          </p:cNvPr>
          <p:cNvPicPr>
            <a:picLocks noChangeAspect="1"/>
          </p:cNvPicPr>
          <p:nvPr/>
        </p:nvPicPr>
        <p:blipFill>
          <a:blip r:embed="rId2"/>
          <a:stretch>
            <a:fillRect/>
          </a:stretch>
        </p:blipFill>
        <p:spPr>
          <a:xfrm>
            <a:off x="4975991" y="3877072"/>
            <a:ext cx="7929618" cy="4500594"/>
          </a:xfrm>
          <a:prstGeom prst="rect">
            <a:avLst/>
          </a:prstGeom>
        </p:spPr>
      </p:pic>
    </p:spTree>
    <p:extLst>
      <p:ext uri="{BB962C8B-B14F-4D97-AF65-F5344CB8AC3E}">
        <p14:creationId xmlns:p14="http://schemas.microsoft.com/office/powerpoint/2010/main" xmlns="" val="20445018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CA45B5C4-C9D4-49B6-BCF4-4B060E5C1CE3}"/>
              </a:ext>
            </a:extLst>
          </p:cNvPr>
          <p:cNvSpPr txBox="1"/>
          <p:nvPr/>
        </p:nvSpPr>
        <p:spPr>
          <a:xfrm>
            <a:off x="227832" y="420688"/>
            <a:ext cx="17353928" cy="9541073"/>
          </a:xfrm>
          <a:prstGeom prst="rect">
            <a:avLst/>
          </a:prstGeom>
          <a:noFill/>
        </p:spPr>
        <p:txBody>
          <a:bodyPr wrap="square">
            <a:spAutoFit/>
          </a:bodyPr>
          <a:lstStyle/>
          <a:p>
            <a:pPr algn="just"/>
            <a:r>
              <a:rPr lang="es-MX" sz="2400" b="1" dirty="0">
                <a:latin typeface="Comic Sans MS" panose="030F0702030302020204" pitchFamily="66" charset="0"/>
              </a:rPr>
              <a:t>C. Detección del tierra en el campo utilizando escobillas piloto</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 </a:t>
            </a:r>
            <a:r>
              <a:rPr lang="es-MX" sz="2400" b="1" dirty="0">
                <a:latin typeface="Comic Sans MS" panose="030F0702030302020204" pitchFamily="66" charset="0"/>
              </a:rPr>
              <a:t>Fig. 3 </a:t>
            </a:r>
            <a:r>
              <a:rPr lang="es-MX" sz="2400" dirty="0">
                <a:latin typeface="Comic Sans MS" panose="030F0702030302020204" pitchFamily="66" charset="0"/>
              </a:rPr>
              <a:t>muestra la adición de un escobilla piloto para acceder a las partes del campo giratorio. Normalmente esto no se hace porque eliminar las escobillas es una ventaja de un sistema sin escobillas. Sin embargo, los sistemas de detección pueden detectar tierras en el campo si se proporciona un anillo colector en el eje giratorio junto con un escobilla piloto que se puede dejar caer periódicamente para monitorear el sistema. La verificación de tierra puede realizarse automáticamente mediante un temporizador y control de secuencia o por un operador. Una falla a tierra cortocircuita el devanado de campo a la capacitancia del rotor, CR, lo que desequilibra el circuito puente. Si se lee un tensión entre tierra y la escobilla, que está conectada a un lado del campo del generador, entonces existe una tierra.</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ctr"/>
            <a:r>
              <a:rPr lang="es-MX" sz="2000" b="1" dirty="0">
                <a:latin typeface="Comic Sans MS" panose="030F0702030302020204" pitchFamily="66" charset="0"/>
              </a:rPr>
              <a:t>Fig. 3. Detección de tierra de campo mediante escobillas piloto</a:t>
            </a:r>
          </a:p>
          <a:p>
            <a:endParaRPr lang="es-AR" dirty="0"/>
          </a:p>
        </p:txBody>
      </p:sp>
      <p:pic>
        <p:nvPicPr>
          <p:cNvPr id="5" name="object 2">
            <a:extLst>
              <a:ext uri="{FF2B5EF4-FFF2-40B4-BE49-F238E27FC236}">
                <a16:creationId xmlns:a16="http://schemas.microsoft.com/office/drawing/2014/main" xmlns="" id="{C5BAD1B5-8E73-472B-9E86-1DB47BFEBB57}"/>
              </a:ext>
            </a:extLst>
          </p:cNvPr>
          <p:cNvPicPr/>
          <p:nvPr/>
        </p:nvPicPr>
        <p:blipFill>
          <a:blip r:embed="rId2" cstate="print"/>
          <a:stretch>
            <a:fillRect/>
          </a:stretch>
        </p:blipFill>
        <p:spPr>
          <a:xfrm>
            <a:off x="5052368" y="4165104"/>
            <a:ext cx="7110441" cy="4653023"/>
          </a:xfrm>
          <a:prstGeom prst="rect">
            <a:avLst/>
          </a:prstGeom>
        </p:spPr>
      </p:pic>
    </p:spTree>
    <p:extLst>
      <p:ext uri="{BB962C8B-B14F-4D97-AF65-F5344CB8AC3E}">
        <p14:creationId xmlns:p14="http://schemas.microsoft.com/office/powerpoint/2010/main" xmlns="" val="42513924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CA45B5C4-C9D4-49B6-BCF4-4B060E5C1CE3}"/>
              </a:ext>
            </a:extLst>
          </p:cNvPr>
          <p:cNvSpPr txBox="1"/>
          <p:nvPr/>
        </p:nvSpPr>
        <p:spPr>
          <a:xfrm>
            <a:off x="227832" y="420688"/>
            <a:ext cx="17353928" cy="8863965"/>
          </a:xfrm>
          <a:prstGeom prst="rect">
            <a:avLst/>
          </a:prstGeom>
          <a:noFill/>
        </p:spPr>
        <p:txBody>
          <a:bodyPr wrap="square">
            <a:spAutoFit/>
          </a:bodyPr>
          <a:lstStyle/>
          <a:p>
            <a:pPr algn="just"/>
            <a:r>
              <a:rPr lang="es-MX" sz="2400" b="1" dirty="0">
                <a:latin typeface="Comic Sans MS" panose="030F0702030302020204" pitchFamily="66" charset="0"/>
              </a:rPr>
              <a:t>D. Detección de tierra de campo para máquinas sin escobillas</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Esta sección muestra un método para detectar tierras en el campo para máquinas sin escobillas. La </a:t>
            </a:r>
            <a:r>
              <a:rPr lang="es-MX" sz="2400" b="1" dirty="0" smtClean="0">
                <a:latin typeface="Comic Sans MS" panose="030F0702030302020204" pitchFamily="66" charset="0"/>
              </a:rPr>
              <a:t>Fig. 4</a:t>
            </a:r>
            <a:r>
              <a:rPr lang="es-MX" sz="2400" dirty="0" smtClean="0">
                <a:latin typeface="Comic Sans MS" panose="030F0702030302020204" pitchFamily="66" charset="0"/>
              </a:rPr>
              <a:t> </a:t>
            </a:r>
            <a:r>
              <a:rPr lang="es-MX" sz="2400" dirty="0">
                <a:latin typeface="Comic Sans MS" panose="030F0702030302020204" pitchFamily="66" charset="0"/>
              </a:rPr>
              <a:t>ilustra un método para el monitoreo continuo de tierras de campo sin usar escobillas piloto. El transmisor de relé está montado en la rueda de diodos de campo del generador. Su fuente de energía es el sistema excitatriz sin escobillas de CA. La corriente está determinada por la resistencia a tierra del campo y la ubicación de la falla con respecto al bus positivo y negativo. El transmisor detecta el cambio de resistencia entre el devanado de campo y el núcleo del rotor. El LED (diodo emisor de luz) del transmisor emite luz en condiciones normales. El receptor está montado en la carcasa de la excitatriz. Los detectores de infrarrojos del receptor detectan la señal luminosa del LED a través del espacio de aire. Al detectar una falla, el LED se apaga. La pérdida de luz LED en el receptor activa el relé de tierra e inicia un disparo o alarma. Para evitar un disparo o una alarma falsos, el relé tiene un retardo de tiempo configurable.</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endParaRPr lang="es-AR" dirty="0"/>
          </a:p>
        </p:txBody>
      </p:sp>
      <p:pic>
        <p:nvPicPr>
          <p:cNvPr id="5" name="object 5">
            <a:extLst>
              <a:ext uri="{FF2B5EF4-FFF2-40B4-BE49-F238E27FC236}">
                <a16:creationId xmlns:a16="http://schemas.microsoft.com/office/drawing/2014/main" xmlns="" id="{8E8FC49B-EA4C-49ED-9A32-23022D28FC87}"/>
              </a:ext>
            </a:extLst>
          </p:cNvPr>
          <p:cNvPicPr/>
          <p:nvPr/>
        </p:nvPicPr>
        <p:blipFill>
          <a:blip r:embed="rId2" cstate="print"/>
          <a:stretch>
            <a:fillRect/>
          </a:stretch>
        </p:blipFill>
        <p:spPr>
          <a:xfrm>
            <a:off x="4908352" y="4741168"/>
            <a:ext cx="9144064" cy="5072098"/>
          </a:xfrm>
          <a:prstGeom prst="rect">
            <a:avLst/>
          </a:prstGeom>
        </p:spPr>
      </p:pic>
      <p:sp>
        <p:nvSpPr>
          <p:cNvPr id="7" name="CuadroTexto 6">
            <a:extLst>
              <a:ext uri="{FF2B5EF4-FFF2-40B4-BE49-F238E27FC236}">
                <a16:creationId xmlns:a16="http://schemas.microsoft.com/office/drawing/2014/main" xmlns="" id="{392352CD-D18A-47DA-B7B2-A9FBA9BABF47}"/>
              </a:ext>
            </a:extLst>
          </p:cNvPr>
          <p:cNvSpPr txBox="1"/>
          <p:nvPr/>
        </p:nvSpPr>
        <p:spPr>
          <a:xfrm>
            <a:off x="1235944" y="6541368"/>
            <a:ext cx="3168352" cy="923330"/>
          </a:xfrm>
          <a:prstGeom prst="rect">
            <a:avLst/>
          </a:prstGeom>
          <a:noFill/>
        </p:spPr>
        <p:txBody>
          <a:bodyPr wrap="square">
            <a:spAutoFit/>
          </a:bodyPr>
          <a:lstStyle/>
          <a:p>
            <a:pPr algn="ctr"/>
            <a:r>
              <a:rPr lang="es-MX" sz="1800" b="1" dirty="0">
                <a:latin typeface="Comic Sans MS" panose="030F0702030302020204" pitchFamily="66" charset="0"/>
              </a:rPr>
              <a:t>Fig. 4. Detección de terreno en campo para máquinas sin escobillas</a:t>
            </a:r>
          </a:p>
        </p:txBody>
      </p:sp>
    </p:spTree>
    <p:extLst>
      <p:ext uri="{BB962C8B-B14F-4D97-AF65-F5344CB8AC3E}">
        <p14:creationId xmlns:p14="http://schemas.microsoft.com/office/powerpoint/2010/main" xmlns="" val="41807420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CA45B5C4-C9D4-49B6-BCF4-4B060E5C1CE3}"/>
              </a:ext>
            </a:extLst>
          </p:cNvPr>
          <p:cNvSpPr txBox="1"/>
          <p:nvPr/>
        </p:nvSpPr>
        <p:spPr>
          <a:xfrm>
            <a:off x="227832" y="420688"/>
            <a:ext cx="17353928" cy="9971961"/>
          </a:xfrm>
          <a:prstGeom prst="rect">
            <a:avLst/>
          </a:prstGeom>
          <a:noFill/>
        </p:spPr>
        <p:txBody>
          <a:bodyPr wrap="square">
            <a:spAutoFit/>
          </a:bodyPr>
          <a:lstStyle/>
          <a:p>
            <a:pPr algn="just"/>
            <a:r>
              <a:rPr lang="es-MX" sz="2400" b="1" dirty="0">
                <a:latin typeface="Comic Sans MS" panose="030F0702030302020204" pitchFamily="66" charset="0"/>
              </a:rPr>
              <a:t>E. Detección de tierra de campo para máquinas con escobillas</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 </a:t>
            </a:r>
            <a:r>
              <a:rPr lang="es-MX" sz="2400" b="1" dirty="0" smtClean="0">
                <a:latin typeface="Comic Sans MS" panose="030F0702030302020204" pitchFamily="66" charset="0"/>
              </a:rPr>
              <a:t>Fig. 5 </a:t>
            </a:r>
            <a:r>
              <a:rPr lang="es-MX" sz="2400" dirty="0">
                <a:latin typeface="Comic Sans MS" panose="030F0702030302020204" pitchFamily="66" charset="0"/>
              </a:rPr>
              <a:t>muestra un esquema de detección de tierra de campo utilizando un método de inyección de onda cuadrada de baja frecuencia. Se inyecta una señal de onda cuadrada de ±15 voltios en el campo a través de una red de acoplamiento. La forma de onda de la señal de retorno se modifica debido a la capacitancia del devanado de campo. La ajuste de la frecuencia de inyección se ajusta (0,1 a 1,0 Hz) para compensar la capacitancia del devanado de campo. A partir de las señales de tensión de entrada y retorno, el relé calcula la resistencia de aislamiento del campo. Los puntos de ajuste del relé están en ohmios, generalmente con una alarma de 20 </a:t>
            </a:r>
            <a:r>
              <a:rPr lang="es-MX" sz="2400" dirty="0" err="1">
                <a:latin typeface="Comic Sans MS" panose="030F0702030302020204" pitchFamily="66" charset="0"/>
              </a:rPr>
              <a:t>kiloohmios</a:t>
            </a:r>
            <a:r>
              <a:rPr lang="es-MX" sz="2400" dirty="0">
                <a:latin typeface="Comic Sans MS" panose="030F0702030302020204" pitchFamily="66" charset="0"/>
              </a:rPr>
              <a:t> y una alarma crítica o de disparo de 5 </a:t>
            </a:r>
            <a:r>
              <a:rPr lang="es-MX" sz="2400" dirty="0" err="1">
                <a:latin typeface="Comic Sans MS" panose="030F0702030302020204" pitchFamily="66" charset="0"/>
              </a:rPr>
              <a:t>kiloohmios</a:t>
            </a:r>
            <a:r>
              <a:rPr lang="es-MX" sz="2400" dirty="0">
                <a:latin typeface="Comic Sans MS" panose="030F0702030302020204" pitchFamily="66" charset="0"/>
              </a:rPr>
              <a:t>. La referencia [1] proporciona más detalles.</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ctr"/>
            <a:r>
              <a:rPr lang="es-MX" sz="2000" b="1" dirty="0">
                <a:latin typeface="Comic Sans MS" panose="030F0702030302020204" pitchFamily="66" charset="0"/>
              </a:rPr>
              <a:t>Figura 5. Detección de tierra en campo mediante una señal de tensión de inyección</a:t>
            </a:r>
          </a:p>
          <a:p>
            <a:pPr algn="just"/>
            <a:endParaRPr lang="es-MX" sz="2400" dirty="0">
              <a:latin typeface="Comic Sans MS" panose="030F0702030302020204" pitchFamily="66" charset="0"/>
            </a:endParaRPr>
          </a:p>
          <a:p>
            <a:endParaRPr lang="es-AR" dirty="0"/>
          </a:p>
        </p:txBody>
      </p:sp>
      <p:pic>
        <p:nvPicPr>
          <p:cNvPr id="4" name="Imagen 3">
            <a:extLst>
              <a:ext uri="{FF2B5EF4-FFF2-40B4-BE49-F238E27FC236}">
                <a16:creationId xmlns:a16="http://schemas.microsoft.com/office/drawing/2014/main" xmlns="" id="{4BE6069B-4855-4F5A-B453-F53092BBB1A8}"/>
              </a:ext>
            </a:extLst>
          </p:cNvPr>
          <p:cNvPicPr>
            <a:picLocks noChangeAspect="1"/>
          </p:cNvPicPr>
          <p:nvPr/>
        </p:nvPicPr>
        <p:blipFill>
          <a:blip r:embed="rId2"/>
          <a:stretch>
            <a:fillRect/>
          </a:stretch>
        </p:blipFill>
        <p:spPr>
          <a:xfrm>
            <a:off x="5648809" y="4021088"/>
            <a:ext cx="6583982" cy="5184576"/>
          </a:xfrm>
          <a:prstGeom prst="rect">
            <a:avLst/>
          </a:prstGeom>
        </p:spPr>
      </p:pic>
    </p:spTree>
    <p:extLst>
      <p:ext uri="{BB962C8B-B14F-4D97-AF65-F5344CB8AC3E}">
        <p14:creationId xmlns:p14="http://schemas.microsoft.com/office/powerpoint/2010/main" xmlns="" val="24219263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54000" y="304800"/>
            <a:ext cx="17373600" cy="2623795"/>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panose="030F0702030302020204" pitchFamily="66" charset="0"/>
                <a:cs typeface="Comic Sans MS"/>
              </a:rPr>
              <a:t>CONSIDERACIONES</a:t>
            </a:r>
            <a:r>
              <a:rPr lang="es-MX" sz="2400" b="1" spc="-10" dirty="0">
                <a:latin typeface="Comic Sans MS" panose="030F0702030302020204" pitchFamily="66" charset="0"/>
                <a:cs typeface="Comic Sans MS"/>
              </a:rPr>
              <a:t> </a:t>
            </a:r>
            <a:r>
              <a:rPr lang="es-MX" sz="2400" b="1" spc="-5" dirty="0">
                <a:latin typeface="Comic Sans MS" panose="030F0702030302020204" pitchFamily="66" charset="0"/>
                <a:cs typeface="Comic Sans MS"/>
              </a:rPr>
              <a:t>DE DISPARO</a:t>
            </a:r>
          </a:p>
          <a:p>
            <a:pPr marL="12700" algn="just">
              <a:spcBef>
                <a:spcPts val="100"/>
              </a:spcBef>
            </a:pPr>
            <a:r>
              <a:rPr lang="es-MX" sz="2400" dirty="0" err="1">
                <a:latin typeface="Comic Sans MS" panose="030F0702030302020204" pitchFamily="66" charset="0"/>
              </a:rPr>
              <a:t>Desdel</a:t>
            </a:r>
            <a:r>
              <a:rPr lang="es-MX" sz="2400" dirty="0">
                <a:latin typeface="Comic Sans MS" panose="030F0702030302020204" pitchFamily="66" charset="0"/>
              </a:rPr>
              <a:t> punto de vista de la protección, se recomienda el disparo inmediato cuando se detecta la primera conexión a tierra. Sin embargo, la mayoría de las instalaciones dan alarma. Muchas empresas de servicios públicos tienen instrucciones para desconectar la máquina de manera ordenada si la alarma de tierra persiste. Si se elige la opción de alarma, se debe incluir en el diseño un equipo de monitoreo de vibraciones para activar la máquina de impulso y los interruptores de campo y del generador cuando el nivel de vibración exceda el observado en el momento de la sincronización o por una falla del sistema</a:t>
            </a:r>
          </a:p>
          <a:p>
            <a:pPr marL="12700" algn="just">
              <a:spcBef>
                <a:spcPts val="100"/>
              </a:spcBef>
            </a:pPr>
            <a:endParaRPr sz="2400" dirty="0">
              <a:latin typeface="Comic Sans MS"/>
              <a:cs typeface="Comic Sans MS"/>
            </a:endParaRPr>
          </a:p>
        </p:txBody>
      </p:sp>
    </p:spTree>
    <p:extLst>
      <p:ext uri="{BB962C8B-B14F-4D97-AF65-F5344CB8AC3E}">
        <p14:creationId xmlns:p14="http://schemas.microsoft.com/office/powerpoint/2010/main" xmlns="" val="18398980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54000" y="304800"/>
            <a:ext cx="17373600" cy="2254463"/>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panose="030F0702030302020204" pitchFamily="66" charset="0"/>
                <a:cs typeface="Comic Sans MS"/>
              </a:rPr>
              <a:t>SELECCIÓN Y AJUSTES DEL RELÉ </a:t>
            </a:r>
            <a:r>
              <a:rPr lang="es-MX" sz="2400" b="1" spc="-5">
                <a:latin typeface="Comic Sans MS" panose="030F0702030302020204" pitchFamily="66" charset="0"/>
                <a:cs typeface="Comic Sans MS"/>
              </a:rPr>
              <a:t>DE TIERRA </a:t>
            </a:r>
            <a:r>
              <a:rPr lang="es-MX" sz="2400" b="1" spc="-5" dirty="0">
                <a:latin typeface="Comic Sans MS" panose="030F0702030302020204" pitchFamily="66" charset="0"/>
                <a:cs typeface="Comic Sans MS"/>
              </a:rPr>
              <a:t>DE CAMPO</a:t>
            </a:r>
            <a:endParaRPr lang="en-US"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Los relés de tierra de campo se seleccionan en función de la tensión nominal de los devanados de campo. El valor nominal debe ser superior a la tensión máxima de funcionamiento continuo. Los relés también deben resistir la capacidad máxima de forzamiento de campo de corta duración del sistema de excitación. Los relés con retardos de tiempo pueden anular cualquier transitorio.</a:t>
            </a:r>
            <a:endParaRPr lang="en-US" sz="2400" b="1" spc="-5" dirty="0">
              <a:latin typeface="Comic Sans MS" panose="030F0702030302020204" pitchFamily="66" charset="0"/>
              <a:cs typeface="Comic Sans MS"/>
            </a:endParaRPr>
          </a:p>
          <a:p>
            <a:pPr marL="12700" algn="just">
              <a:spcBef>
                <a:spcPts val="100"/>
              </a:spcBef>
            </a:pPr>
            <a:endParaRPr sz="2400" dirty="0">
              <a:latin typeface="Comic Sans MS"/>
              <a:cs typeface="Comic Sans MS"/>
            </a:endParaRPr>
          </a:p>
        </p:txBody>
      </p:sp>
    </p:spTree>
    <p:extLst>
      <p:ext uri="{BB962C8B-B14F-4D97-AF65-F5344CB8AC3E}">
        <p14:creationId xmlns:p14="http://schemas.microsoft.com/office/powerpoint/2010/main" xmlns="" val="24450446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54000" y="304800"/>
            <a:ext cx="17373600" cy="9351278"/>
          </a:xfrm>
          <a:prstGeom prst="rect">
            <a:avLst/>
          </a:prstGeom>
        </p:spPr>
        <p:txBody>
          <a:bodyPr vert="horz" wrap="square" lIns="0" tIns="12700" rIns="0" bIns="0" rtlCol="0">
            <a:spAutoFit/>
          </a:bodyPr>
          <a:lstStyle/>
          <a:p>
            <a:pPr marL="12700" algn="just">
              <a:spcBef>
                <a:spcPts val="100"/>
              </a:spcBef>
            </a:pPr>
            <a:r>
              <a:rPr lang="en-US" sz="2400" b="1" spc="-5" dirty="0">
                <a:latin typeface="Comic Sans MS"/>
                <a:cs typeface="Comic Sans MS"/>
              </a:rPr>
              <a:t>SOBRECORRIENTE DE CAMPO</a:t>
            </a:r>
            <a:endParaRPr lang="en-US"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El circuito de campo opera continuamente para una corriente de campo requerida para el valor nominal del generador con un factor de potencia y tensión nominales. El circuito de campo está clasificado para proporcionar continuamente la corriente de campo requerida para el valor nominal MVA con factor de potencia y tensión nominales. Esta corriente de campo se llama AFFL (amperios de campo a plena carga). Se requiere una corriente de campo superior a la nominal debido a perturbaciones en el sistema de potencia, espiras en cortocircuito o mal funcionamiento del sistema de excitación. Las capacidades de tiempo corto del devanado de campo definidas en [2] se muestran en </a:t>
            </a:r>
            <a:r>
              <a:rPr lang="es-MX" sz="2400" b="1" dirty="0">
                <a:latin typeface="Comic Sans MS" panose="030F0702030302020204" pitchFamily="66" charset="0"/>
              </a:rPr>
              <a:t>la Fig. 6</a:t>
            </a:r>
            <a:r>
              <a:rPr lang="es-MX" sz="2400" dirty="0">
                <a:latin typeface="Comic Sans MS" panose="030F0702030302020204" pitchFamily="66" charset="0"/>
              </a:rPr>
              <a:t>, que muestra que las temperaturas del devanado del rotor en estas condiciones excederán los valores de carga nominal. La referencia [3] supone un máximo de dos operaciones de este tipo por año</a:t>
            </a: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endParaRPr lang="es-MX" sz="2400" b="1" spc="-5" dirty="0">
              <a:latin typeface="Comic Sans MS" panose="030F0702030302020204" pitchFamily="66" charset="0"/>
              <a:cs typeface="Comic Sans MS"/>
            </a:endParaRPr>
          </a:p>
          <a:p>
            <a:pPr marL="12700" algn="ctr">
              <a:spcBef>
                <a:spcPts val="100"/>
              </a:spcBef>
            </a:pPr>
            <a:r>
              <a:rPr lang="es-MX" sz="2000" b="1" dirty="0">
                <a:latin typeface="Comic Sans MS" panose="030F0702030302020204" pitchFamily="66" charset="0"/>
              </a:rPr>
              <a:t>Fig. 6. Capacidad térmica de corto tiempo del campo del generador</a:t>
            </a:r>
            <a:endParaRPr lang="es-MX" sz="2000" b="1" spc="-5" dirty="0">
              <a:latin typeface="Comic Sans MS" panose="030F0702030302020204" pitchFamily="66" charset="0"/>
            </a:endParaRPr>
          </a:p>
          <a:p>
            <a:pPr marL="12700" algn="just">
              <a:spcBef>
                <a:spcPts val="100"/>
              </a:spcBef>
            </a:pPr>
            <a:r>
              <a:rPr lang="es-MX" sz="2400" dirty="0">
                <a:latin typeface="Comic Sans MS" panose="030F0702030302020204" pitchFamily="66" charset="0"/>
              </a:rPr>
              <a:t>La protección contra </a:t>
            </a:r>
            <a:r>
              <a:rPr lang="es-MX" sz="2400" dirty="0" err="1">
                <a:latin typeface="Comic Sans MS" panose="030F0702030302020204" pitchFamily="66" charset="0"/>
              </a:rPr>
              <a:t>sobrecorriente</a:t>
            </a:r>
            <a:r>
              <a:rPr lang="es-MX" sz="2400" dirty="0">
                <a:latin typeface="Comic Sans MS" panose="030F0702030302020204" pitchFamily="66" charset="0"/>
              </a:rPr>
              <a:t> garantiza que no se exceda la capacidad térmica y que también se permite el forzado de campo hasta la capacidad total del devanado. La protección contra </a:t>
            </a:r>
            <a:r>
              <a:rPr lang="es-MX" sz="2400" dirty="0" err="1">
                <a:latin typeface="Comic Sans MS" panose="030F0702030302020204" pitchFamily="66" charset="0"/>
              </a:rPr>
              <a:t>sobrecorriente</a:t>
            </a:r>
            <a:r>
              <a:rPr lang="es-MX" sz="2400" dirty="0">
                <a:latin typeface="Comic Sans MS" panose="030F0702030302020204" pitchFamily="66" charset="0"/>
              </a:rPr>
              <a:t> de campo se proporciona mediante una medición directa de la corriente o la tensión de campo. Un relé de corriente continua mide la corriente continua directamente a través de una derivación. Alternativamente, se puede conectar un tensión de CC a través del devanado de campo. Estos dispositivos pueden luego activar la máquina de impulso y los interruptores de campo y del generador.</a:t>
            </a:r>
            <a:endParaRPr sz="2400" dirty="0">
              <a:latin typeface="Comic Sans MS"/>
              <a:cs typeface="Comic Sans MS"/>
            </a:endParaRPr>
          </a:p>
        </p:txBody>
      </p:sp>
      <p:pic>
        <p:nvPicPr>
          <p:cNvPr id="3" name="Imagen 2">
            <a:extLst>
              <a:ext uri="{FF2B5EF4-FFF2-40B4-BE49-F238E27FC236}">
                <a16:creationId xmlns:a16="http://schemas.microsoft.com/office/drawing/2014/main" xmlns="" id="{A33105E0-8D74-4881-B579-20A463C3D38A}"/>
              </a:ext>
            </a:extLst>
          </p:cNvPr>
          <p:cNvPicPr>
            <a:picLocks noChangeAspect="1"/>
          </p:cNvPicPr>
          <p:nvPr/>
        </p:nvPicPr>
        <p:blipFill>
          <a:blip r:embed="rId2"/>
          <a:stretch>
            <a:fillRect/>
          </a:stretch>
        </p:blipFill>
        <p:spPr>
          <a:xfrm>
            <a:off x="5340400" y="3661048"/>
            <a:ext cx="7200800" cy="3816424"/>
          </a:xfrm>
          <a:prstGeom prst="rect">
            <a:avLst/>
          </a:prstGeom>
        </p:spPr>
      </p:pic>
    </p:spTree>
    <p:extLst>
      <p:ext uri="{BB962C8B-B14F-4D97-AF65-F5344CB8AC3E}">
        <p14:creationId xmlns:p14="http://schemas.microsoft.com/office/powerpoint/2010/main" xmlns="" val="19151840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54000" y="304800"/>
            <a:ext cx="17373600" cy="299312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PROTECCIÓN</a:t>
            </a:r>
            <a:r>
              <a:rPr sz="2400" b="1" spc="-1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a:latin typeface="Comic Sans MS"/>
                <a:cs typeface="Comic Sans MS"/>
              </a:rPr>
              <a:t>RESPALDO</a:t>
            </a:r>
            <a:endParaRPr lang="en-US" sz="2400" b="1" spc="-5" dirty="0">
              <a:latin typeface="Comic Sans MS"/>
              <a:cs typeface="Comic Sans MS"/>
            </a:endParaRPr>
          </a:p>
          <a:p>
            <a:pPr marL="12700" marR="5080" algn="just">
              <a:spcBef>
                <a:spcPts val="100"/>
              </a:spcBef>
            </a:pPr>
            <a:r>
              <a:rPr lang="es-MX" sz="2400" spc="-5" dirty="0">
                <a:latin typeface="Comic Sans MS"/>
                <a:cs typeface="Comic Sans MS"/>
              </a:rPr>
              <a:t>La protección de respaldo para los esquemas descritos anteriormente</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consiste</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un</a:t>
            </a:r>
            <a:r>
              <a:rPr lang="es-MX" sz="2400" spc="260" dirty="0">
                <a:latin typeface="Comic Sans MS"/>
                <a:cs typeface="Comic Sans MS"/>
              </a:rPr>
              <a:t> </a:t>
            </a:r>
            <a:r>
              <a:rPr lang="es-MX" sz="2400" spc="-5" dirty="0">
                <a:latin typeface="Comic Sans MS"/>
                <a:cs typeface="Comic Sans MS"/>
              </a:rPr>
              <a:t>equipo detector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vibraciones.</a:t>
            </a:r>
            <a:r>
              <a:rPr lang="es-MX" sz="2400" spc="260" dirty="0">
                <a:latin typeface="Comic Sans MS"/>
                <a:cs typeface="Comic Sans MS"/>
              </a:rPr>
              <a:t> </a:t>
            </a:r>
            <a:r>
              <a:rPr lang="es-MX" sz="2400" spc="-5" dirty="0">
                <a:latin typeface="Comic Sans MS"/>
                <a:cs typeface="Comic Sans MS"/>
              </a:rPr>
              <a:t>Se</a:t>
            </a:r>
            <a:r>
              <a:rPr lang="es-MX" sz="2400" spc="254" dirty="0">
                <a:latin typeface="Comic Sans MS"/>
                <a:cs typeface="Comic Sans MS"/>
              </a:rPr>
              <a:t> </a:t>
            </a:r>
            <a:r>
              <a:rPr lang="es-MX" sz="2400" spc="-5" dirty="0">
                <a:latin typeface="Comic Sans MS"/>
                <a:cs typeface="Comic Sans MS"/>
              </a:rPr>
              <a:t>proporcionan</a:t>
            </a:r>
            <a:r>
              <a:rPr lang="es-MX" sz="2400" spc="260" dirty="0">
                <a:latin typeface="Comic Sans MS"/>
                <a:cs typeface="Comic Sans MS"/>
              </a:rPr>
              <a:t> </a:t>
            </a:r>
            <a:r>
              <a:rPr lang="es-MX" sz="2400" spc="-5" dirty="0">
                <a:latin typeface="Comic Sans MS"/>
                <a:cs typeface="Comic Sans MS"/>
              </a:rPr>
              <a:t>contactos para disparar los interruptores principal y de campo si la vibración es mayor que la asociada con transitorios de corto circuito normales para fallas externas a la unidad. Algunas</a:t>
            </a:r>
            <a:r>
              <a:rPr lang="es-MX" sz="2400" dirty="0">
                <a:latin typeface="Comic Sans MS"/>
                <a:cs typeface="Comic Sans MS"/>
              </a:rPr>
              <a:t> </a:t>
            </a:r>
            <a:r>
              <a:rPr lang="es-MX" sz="2400" spc="-5" dirty="0">
                <a:latin typeface="Comic Sans MS"/>
                <a:cs typeface="Comic Sans MS"/>
              </a:rPr>
              <a:t>veces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utiliza</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 verificación de asentamiento de escobillas cuando éstas son retráctiles.</a:t>
            </a:r>
            <a:r>
              <a:rPr lang="es-MX" sz="2400" dirty="0">
                <a:latin typeface="Comic Sans MS"/>
                <a:cs typeface="Comic Sans MS"/>
              </a:rPr>
              <a:t> </a:t>
            </a:r>
            <a:r>
              <a:rPr lang="es-MX" sz="2400" spc="-5" dirty="0">
                <a:latin typeface="Comic Sans MS"/>
                <a:cs typeface="Comic Sans MS"/>
              </a:rPr>
              <a:t>El esquema requiere dos escobillas con una </a:t>
            </a:r>
            <a:r>
              <a:rPr lang="es-MX" sz="2400" spc="-5">
                <a:latin typeface="Comic Sans MS"/>
                <a:cs typeface="Comic Sans MS"/>
              </a:rPr>
              <a:t>fuente de energía, </a:t>
            </a:r>
            <a:r>
              <a:rPr lang="es-MX" sz="2400" spc="-5" dirty="0">
                <a:latin typeface="Comic Sans MS"/>
                <a:cs typeface="Comic Sans MS"/>
              </a:rPr>
              <a:t>la cual por acción del relé indicará si alguna de las escobillas no asienta y por lo tanto la detección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no</a:t>
            </a:r>
            <a:r>
              <a:rPr lang="es-MX" sz="2400" spc="5"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funcionando.</a:t>
            </a:r>
          </a:p>
          <a:p>
            <a:pPr marL="12700" algn="just">
              <a:spcBef>
                <a:spcPts val="100"/>
              </a:spcBef>
            </a:pPr>
            <a:endParaRPr sz="2400" dirty="0">
              <a:latin typeface="Comic Sans MS"/>
              <a:cs typeface="Comic Sans MS"/>
            </a:endParaRPr>
          </a:p>
        </p:txBody>
      </p:sp>
    </p:spTree>
    <p:extLst>
      <p:ext uri="{BB962C8B-B14F-4D97-AF65-F5344CB8AC3E}">
        <p14:creationId xmlns:p14="http://schemas.microsoft.com/office/powerpoint/2010/main" xmlns="" val="41543284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DB125FD5-55C5-4568-9EE4-105187A23A33}"/>
              </a:ext>
            </a:extLst>
          </p:cNvPr>
          <p:cNvSpPr txBox="1"/>
          <p:nvPr/>
        </p:nvSpPr>
        <p:spPr>
          <a:xfrm>
            <a:off x="299840" y="492696"/>
            <a:ext cx="17281920" cy="3416320"/>
          </a:xfrm>
          <a:prstGeom prst="rect">
            <a:avLst/>
          </a:prstGeom>
          <a:noFill/>
        </p:spPr>
        <p:txBody>
          <a:bodyPr wrap="square">
            <a:spAutoFit/>
          </a:bodyPr>
          <a:lstStyle/>
          <a:p>
            <a:pPr algn="just"/>
            <a:r>
              <a:rPr lang="es-AR" sz="2400" b="1" dirty="0">
                <a:latin typeface="Comic Sans MS" panose="030F0702030302020204" pitchFamily="66" charset="0"/>
              </a:rPr>
              <a:t>REFERENCES </a:t>
            </a:r>
          </a:p>
          <a:p>
            <a:pPr algn="just"/>
            <a:endParaRPr lang="es-AR" sz="2400" dirty="0">
              <a:latin typeface="Comic Sans MS" panose="030F0702030302020204" pitchFamily="66" charset="0"/>
            </a:endParaRPr>
          </a:p>
          <a:p>
            <a:pPr algn="just"/>
            <a:r>
              <a:rPr lang="es-AR" sz="2400" dirty="0">
                <a:latin typeface="Comic Sans MS" panose="030F0702030302020204" pitchFamily="66" charset="0"/>
              </a:rPr>
              <a:t>[1] C. J. </a:t>
            </a:r>
            <a:r>
              <a:rPr lang="es-AR" sz="2400" dirty="0" err="1">
                <a:latin typeface="Comic Sans MS" panose="030F0702030302020204" pitchFamily="66" charset="0"/>
              </a:rPr>
              <a:t>Mozina</a:t>
            </a:r>
            <a:r>
              <a:rPr lang="es-AR" sz="2400" dirty="0">
                <a:latin typeface="Comic Sans MS" panose="030F0702030302020204" pitchFamily="66" charset="0"/>
              </a:rPr>
              <a:t>, “</a:t>
            </a:r>
            <a:r>
              <a:rPr lang="es-AR" sz="2400" dirty="0" err="1">
                <a:latin typeface="Comic Sans MS" panose="030F0702030302020204" pitchFamily="66" charset="0"/>
              </a:rPr>
              <a:t>Advances</a:t>
            </a:r>
            <a:r>
              <a:rPr lang="es-AR" sz="2400" dirty="0">
                <a:latin typeface="Comic Sans MS" panose="030F0702030302020204" pitchFamily="66" charset="0"/>
              </a:rPr>
              <a:t> in </a:t>
            </a:r>
            <a:r>
              <a:rPr lang="es-AR" sz="2400" dirty="0" err="1">
                <a:latin typeface="Comic Sans MS" panose="030F0702030302020204" pitchFamily="66" charset="0"/>
              </a:rPr>
              <a:t>Generator</a:t>
            </a:r>
            <a:r>
              <a:rPr lang="es-AR" sz="2400" dirty="0">
                <a:latin typeface="Comic Sans MS" panose="030F0702030302020204" pitchFamily="66" charset="0"/>
              </a:rPr>
              <a:t> Field </a:t>
            </a:r>
            <a:r>
              <a:rPr lang="es-AR" sz="2400" dirty="0" err="1">
                <a:latin typeface="Comic Sans MS" panose="030F0702030302020204" pitchFamily="66" charset="0"/>
              </a:rPr>
              <a:t>Ground</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a:t>
            </a:r>
            <a:r>
              <a:rPr lang="es-AR" sz="2400" dirty="0" err="1">
                <a:latin typeface="Comic Sans MS" panose="030F0702030302020204" pitchFamily="66" charset="0"/>
              </a:rPr>
              <a:t>Using</a:t>
            </a:r>
            <a:r>
              <a:rPr lang="es-AR" sz="2400" dirty="0">
                <a:latin typeface="Comic Sans MS" panose="030F0702030302020204" pitchFamily="66" charset="0"/>
              </a:rPr>
              <a:t> Digital </a:t>
            </a:r>
            <a:r>
              <a:rPr lang="es-AR" sz="2400" dirty="0" err="1">
                <a:latin typeface="Comic Sans MS" panose="030F0702030302020204" pitchFamily="66" charset="0"/>
              </a:rPr>
              <a:t>Technology</a:t>
            </a:r>
            <a:r>
              <a:rPr lang="es-AR" sz="2400" dirty="0">
                <a:latin typeface="Comic Sans MS" panose="030F0702030302020204" pitchFamily="66" charset="0"/>
              </a:rPr>
              <a:t>,” </a:t>
            </a:r>
            <a:r>
              <a:rPr lang="es-AR" sz="2400" dirty="0" err="1">
                <a:latin typeface="Comic Sans MS" panose="030F0702030302020204" pitchFamily="66" charset="0"/>
              </a:rPr>
              <a:t>proceedings</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a:t>
            </a:r>
            <a:r>
              <a:rPr lang="es-AR" sz="2400" dirty="0" err="1">
                <a:latin typeface="Comic Sans MS" panose="030F0702030302020204" pitchFamily="66" charset="0"/>
              </a:rPr>
              <a:t>the</a:t>
            </a:r>
            <a:r>
              <a:rPr lang="es-AR" sz="2400" dirty="0">
                <a:latin typeface="Comic Sans MS" panose="030F0702030302020204" pitchFamily="66" charset="0"/>
              </a:rPr>
              <a:t> Industrial and </a:t>
            </a:r>
            <a:r>
              <a:rPr lang="es-AR" sz="2400" dirty="0" err="1">
                <a:latin typeface="Comic Sans MS" panose="030F0702030302020204" pitchFamily="66" charset="0"/>
              </a:rPr>
              <a:t>Commercial</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System</a:t>
            </a:r>
            <a:r>
              <a:rPr lang="es-AR" sz="2400" dirty="0">
                <a:latin typeface="Comic Sans MS" panose="030F0702030302020204" pitchFamily="66" charset="0"/>
              </a:rPr>
              <a:t> </a:t>
            </a:r>
            <a:r>
              <a:rPr lang="es-AR" sz="2400" dirty="0" err="1">
                <a:latin typeface="Comic Sans MS" panose="030F0702030302020204" pitchFamily="66" charset="0"/>
              </a:rPr>
              <a:t>Technical</a:t>
            </a:r>
            <a:r>
              <a:rPr lang="es-AR" sz="2400" dirty="0">
                <a:latin typeface="Comic Sans MS" panose="030F0702030302020204" pitchFamily="66" charset="0"/>
              </a:rPr>
              <a:t> </a:t>
            </a:r>
            <a:r>
              <a:rPr lang="es-AR" sz="2400" dirty="0" err="1">
                <a:latin typeface="Comic Sans MS" panose="030F0702030302020204" pitchFamily="66" charset="0"/>
              </a:rPr>
              <a:t>Conference</a:t>
            </a:r>
            <a:r>
              <a:rPr lang="es-AR" sz="2400" dirty="0">
                <a:latin typeface="Comic Sans MS" panose="030F0702030302020204" pitchFamily="66" charset="0"/>
              </a:rPr>
              <a:t>, May 2002. </a:t>
            </a:r>
          </a:p>
          <a:p>
            <a:pPr algn="just"/>
            <a:endParaRPr lang="es-AR" sz="2400" dirty="0">
              <a:latin typeface="Comic Sans MS" panose="030F0702030302020204" pitchFamily="66" charset="0"/>
            </a:endParaRPr>
          </a:p>
          <a:p>
            <a:pPr algn="just"/>
            <a:r>
              <a:rPr lang="es-AR" sz="2400" dirty="0">
                <a:latin typeface="Comic Sans MS" panose="030F0702030302020204" pitchFamily="66" charset="0"/>
              </a:rPr>
              <a:t>[2] IEEE Standard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Cylindrical</a:t>
            </a:r>
            <a:r>
              <a:rPr lang="es-AR" sz="2400" dirty="0">
                <a:latin typeface="Comic Sans MS" panose="030F0702030302020204" pitchFamily="66" charset="0"/>
              </a:rPr>
              <a:t>-Rotor 50 Hz and 60 Hz </a:t>
            </a:r>
            <a:r>
              <a:rPr lang="es-AR" sz="2400" dirty="0" err="1">
                <a:latin typeface="Comic Sans MS" panose="030F0702030302020204" pitchFamily="66" charset="0"/>
              </a:rPr>
              <a:t>Synchronous</a:t>
            </a:r>
            <a:r>
              <a:rPr lang="es-AR" sz="2400" dirty="0">
                <a:latin typeface="Comic Sans MS" panose="030F0702030302020204" pitchFamily="66" charset="0"/>
              </a:rPr>
              <a:t> </a:t>
            </a:r>
            <a:r>
              <a:rPr lang="es-AR" sz="2400" dirty="0" err="1">
                <a:latin typeface="Comic Sans MS" panose="030F0702030302020204" pitchFamily="66" charset="0"/>
              </a:rPr>
              <a:t>Generators</a:t>
            </a:r>
            <a:r>
              <a:rPr lang="es-AR" sz="2400" dirty="0">
                <a:latin typeface="Comic Sans MS" panose="030F0702030302020204" pitchFamily="66" charset="0"/>
              </a:rPr>
              <a:t> </a:t>
            </a:r>
            <a:r>
              <a:rPr lang="es-AR" sz="2400" dirty="0" err="1">
                <a:latin typeface="Comic Sans MS" panose="030F0702030302020204" pitchFamily="66" charset="0"/>
              </a:rPr>
              <a:t>Rated</a:t>
            </a:r>
            <a:r>
              <a:rPr lang="es-AR" sz="2400" dirty="0">
                <a:latin typeface="Comic Sans MS" panose="030F0702030302020204" pitchFamily="66" charset="0"/>
              </a:rPr>
              <a:t> 10 MVA and </a:t>
            </a:r>
            <a:r>
              <a:rPr lang="es-AR" sz="2400" dirty="0" err="1">
                <a:latin typeface="Comic Sans MS" panose="030F0702030302020204" pitchFamily="66" charset="0"/>
              </a:rPr>
              <a:t>Above</a:t>
            </a:r>
            <a:r>
              <a:rPr lang="es-AR" sz="2400" dirty="0">
                <a:latin typeface="Comic Sans MS" panose="030F0702030302020204" pitchFamily="66" charset="0"/>
              </a:rPr>
              <a:t>, IEEE Standard C50.13-2005. </a:t>
            </a:r>
          </a:p>
          <a:p>
            <a:pPr algn="just"/>
            <a:endParaRPr lang="es-AR" sz="2400" dirty="0">
              <a:latin typeface="Comic Sans MS" panose="030F0702030302020204" pitchFamily="66" charset="0"/>
            </a:endParaRPr>
          </a:p>
          <a:p>
            <a:pPr algn="just"/>
            <a:r>
              <a:rPr lang="es-AR" sz="2400" dirty="0">
                <a:latin typeface="Comic Sans MS" panose="030F0702030302020204" pitchFamily="66" charset="0"/>
              </a:rPr>
              <a:t>[3] IEEE Guide </a:t>
            </a:r>
            <a:r>
              <a:rPr lang="es-AR" sz="2400" dirty="0" err="1">
                <a:latin typeface="Comic Sans MS" panose="030F0702030302020204" pitchFamily="66" charset="0"/>
              </a:rPr>
              <a:t>for</a:t>
            </a:r>
            <a:r>
              <a:rPr lang="es-AR" sz="2400" dirty="0">
                <a:latin typeface="Comic Sans MS" panose="030F0702030302020204" pitchFamily="66" charset="0"/>
              </a:rPr>
              <a:t> AC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IEEE Standard C37.102- 2006.</a:t>
            </a:r>
          </a:p>
        </p:txBody>
      </p:sp>
    </p:spTree>
    <p:extLst>
      <p:ext uri="{BB962C8B-B14F-4D97-AF65-F5344CB8AC3E}">
        <p14:creationId xmlns:p14="http://schemas.microsoft.com/office/powerpoint/2010/main" xmlns="" val="10027873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78000" y="324730"/>
            <a:ext cx="14325599"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0" dirty="0">
                <a:latin typeface="Comic Sans MS"/>
                <a:cs typeface="Comic Sans MS"/>
              </a:rPr>
              <a:t> </a:t>
            </a:r>
            <a:r>
              <a:rPr sz="3200" b="1" spc="-5" dirty="0">
                <a:latin typeface="Comic Sans MS"/>
                <a:cs typeface="Comic Sans MS"/>
              </a:rPr>
              <a:t>11</a:t>
            </a:r>
            <a:endParaRPr sz="3200" dirty="0">
              <a:latin typeface="Comic Sans MS"/>
              <a:cs typeface="Comic Sans MS"/>
            </a:endParaRPr>
          </a:p>
          <a:p>
            <a:pPr algn="ctr">
              <a:spcBef>
                <a:spcPts val="5"/>
              </a:spcBef>
            </a:pPr>
            <a:r>
              <a:rPr sz="3200" b="1" spc="-5" dirty="0">
                <a:latin typeface="Comic Sans MS"/>
                <a:cs typeface="Comic Sans MS"/>
              </a:rPr>
              <a:t>PROTECCIÓN</a:t>
            </a:r>
            <a:r>
              <a:rPr sz="3200" b="1" spc="5" dirty="0">
                <a:latin typeface="Comic Sans MS"/>
                <a:cs typeface="Comic Sans MS"/>
              </a:rPr>
              <a:t> </a:t>
            </a:r>
            <a:r>
              <a:rPr sz="3200" b="1" spc="-5" dirty="0">
                <a:latin typeface="Comic Sans MS"/>
                <a:cs typeface="Comic Sans MS"/>
              </a:rPr>
              <a:t>DE</a:t>
            </a:r>
            <a:r>
              <a:rPr sz="3200" b="1" spc="10" dirty="0">
                <a:latin typeface="Comic Sans MS"/>
                <a:cs typeface="Comic Sans MS"/>
              </a:rPr>
              <a:t> </a:t>
            </a:r>
            <a:r>
              <a:rPr sz="3200" b="1" spc="-5" dirty="0">
                <a:latin typeface="Comic Sans MS"/>
                <a:cs typeface="Comic Sans MS"/>
              </a:rPr>
              <a:t>RESPALDO</a:t>
            </a:r>
            <a:r>
              <a:rPr sz="3200" b="1" dirty="0">
                <a:latin typeface="Comic Sans MS"/>
                <a:cs typeface="Comic Sans MS"/>
              </a:rPr>
              <a:t> </a:t>
            </a:r>
            <a:r>
              <a:rPr sz="3200" b="1" spc="-5" dirty="0">
                <a:latin typeface="Comic Sans MS"/>
                <a:cs typeface="Comic Sans MS"/>
              </a:rPr>
              <a:t>DEL</a:t>
            </a:r>
            <a:r>
              <a:rPr sz="3200" b="1" spc="10" dirty="0">
                <a:latin typeface="Comic Sans MS"/>
                <a:cs typeface="Comic Sans MS"/>
              </a:rPr>
              <a:t> </a:t>
            </a:r>
            <a:r>
              <a:rPr sz="3200" b="1" spc="-5" dirty="0">
                <a:latin typeface="Comic Sans MS"/>
                <a:cs typeface="Comic Sans MS"/>
              </a:rPr>
              <a:t>SISTEMA</a:t>
            </a:r>
            <a:endParaRPr sz="3200" dirty="0">
              <a:latin typeface="Comic Sans MS"/>
              <a:cs typeface="Comic Sans MS"/>
            </a:endParaRPr>
          </a:p>
        </p:txBody>
      </p:sp>
      <p:sp>
        <p:nvSpPr>
          <p:cNvPr id="3" name="object 3"/>
          <p:cNvSpPr txBox="1"/>
          <p:nvPr/>
        </p:nvSpPr>
        <p:spPr>
          <a:xfrm>
            <a:off x="292099" y="2057400"/>
            <a:ext cx="17297400" cy="299312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La protección de respaldo del sistema se aplica comúnmente para proteger a los generadores del suministro de corrientes de falla prolongadas a fallas externas en el sistema de potencia, cuando falla el equipo de protección. Consiste en una releo temporizado para detectar fallas de fase y tierra externas a la zona de protección del generador. Esta sección cubre los tipos básicos de protección de respaldo del sistema que se usan ampliamente para generadores síncronos y analiza los tipos de relés de protección utilizados, su propósito y consideraciones de ajuste, así como las consecuencias de no instalar protección de respaldo. </a:t>
            </a:r>
            <a:endParaRPr lang="es-MX"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5036089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17899" y="404736"/>
            <a:ext cx="16992600" cy="5578450"/>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dirty="0">
                <a:latin typeface="Comic Sans MS" panose="030F0702030302020204" pitchFamily="66" charset="0"/>
              </a:rPr>
              <a:t>La protección de respaldo del sistema para generadores consiste en protección retardada para condiciones de falla fase a tierra y multifásica. Los esquemas de protección del generador de respaldo protegen contra fallas de los relés de protección del sistema y fallas prolongadas </a:t>
            </a:r>
            <a:r>
              <a:rPr lang="es-MX" sz="2400" dirty="0" err="1">
                <a:latin typeface="Comic Sans MS" panose="030F0702030302020204" pitchFamily="66" charset="0"/>
              </a:rPr>
              <a:t>poloriores</a:t>
            </a:r>
            <a:r>
              <a:rPr lang="es-MX" sz="2400" dirty="0">
                <a:latin typeface="Comic Sans MS" panose="030F0702030302020204" pitchFamily="66" charset="0"/>
              </a:rPr>
              <a:t> del sistema </a:t>
            </a:r>
            <a:r>
              <a:rPr lang="es-MX" sz="2400" dirty="0" err="1">
                <a:latin typeface="Comic Sans MS" panose="030F0702030302020204" pitchFamily="66" charset="0"/>
              </a:rPr>
              <a:t>deliminación</a:t>
            </a:r>
            <a:r>
              <a:rPr lang="es-MX" sz="2400" dirty="0">
                <a:latin typeface="Comic Sans MS" panose="030F0702030302020204" pitchFamily="66" charset="0"/>
              </a:rPr>
              <a:t>. La ajuste de los relés para la protección de respaldo debe ser lo suficientemente sensible como para detectar condiciones de baja corriente de falla. La ajuste debe equilibrar los requisitos opuestos de sensibilidad para detectar fallas distantes y la seguridad para evitar disparos innecesarios del generador. </a:t>
            </a:r>
            <a:r>
              <a:rPr lang="es-MX" sz="2400" b="1" dirty="0">
                <a:latin typeface="Comic Sans MS" panose="030F0702030302020204" pitchFamily="66" charset="0"/>
              </a:rPr>
              <a:t>La Fig. 1 </a:t>
            </a:r>
            <a:r>
              <a:rPr lang="es-MX" sz="2400" dirty="0">
                <a:latin typeface="Comic Sans MS" panose="030F0702030302020204" pitchFamily="66" charset="0"/>
              </a:rPr>
              <a:t>muestra los tipos básicos de protección de respaldo utilizados en disposiciones unitarias de generador-transformador, y la </a:t>
            </a:r>
            <a:r>
              <a:rPr lang="es-MX" sz="2400" b="1" dirty="0">
                <a:latin typeface="Comic Sans MS" panose="030F0702030302020204" pitchFamily="66" charset="0"/>
              </a:rPr>
              <a:t>Fig. 2 </a:t>
            </a:r>
            <a:r>
              <a:rPr lang="es-MX" sz="2400" dirty="0">
                <a:latin typeface="Comic Sans MS" panose="030F0702030302020204" pitchFamily="66" charset="0"/>
              </a:rPr>
              <a:t>muestra los tipos básicos de relés para generadores síncronos conectados directamente al sistema de potencia. La protección de respaldo generalmente se divide en protección de respaldo de falla de fase y protección de respaldo de falla a tierra. La protección contra fallas de fase la proporciona un relé de distancia (21) o un relé de </a:t>
            </a:r>
            <a:r>
              <a:rPr lang="es-MX" sz="2400" dirty="0" err="1">
                <a:latin typeface="Comic Sans MS" panose="030F0702030302020204" pitchFamily="66" charset="0"/>
              </a:rPr>
              <a:t>sobrecorriente</a:t>
            </a:r>
            <a:r>
              <a:rPr lang="es-MX" sz="2400" dirty="0">
                <a:latin typeface="Comic Sans MS" panose="030F0702030302020204" pitchFamily="66" charset="0"/>
              </a:rPr>
              <a:t> (51 V) que está controlado o restringido por tensión. Los relés de </a:t>
            </a:r>
            <a:r>
              <a:rPr lang="es-MX" sz="2400" dirty="0" err="1">
                <a:latin typeface="Comic Sans MS" panose="030F0702030302020204" pitchFamily="66" charset="0"/>
              </a:rPr>
              <a:t>sobrecorriente</a:t>
            </a:r>
            <a:r>
              <a:rPr lang="es-MX" sz="2400" dirty="0">
                <a:latin typeface="Comic Sans MS" panose="030F0702030302020204" pitchFamily="66" charset="0"/>
              </a:rPr>
              <a:t> (51G) brindan protección contra fallas a tierra. Además, el relé de secuencia negativa (46), descrito en el Capítulo 3.4, proporciona protección para fallas de fase y tierra desequilibradas, pero no para fallas trifásicas balanceadas.</a:t>
            </a:r>
            <a:endParaRPr sz="900" dirty="0">
              <a:latin typeface="Comic Sans MS" panose="030F0702030302020204" pitchFamily="66" charset="0"/>
              <a:cs typeface="Comic Sans MS"/>
            </a:endParaRPr>
          </a:p>
        </p:txBody>
      </p:sp>
      <p:pic>
        <p:nvPicPr>
          <p:cNvPr id="7" name="object 7"/>
          <p:cNvPicPr/>
          <p:nvPr/>
        </p:nvPicPr>
        <p:blipFill>
          <a:blip r:embed="rId2" cstate="print"/>
          <a:stretch>
            <a:fillRect/>
          </a:stretch>
        </p:blipFill>
        <p:spPr>
          <a:xfrm>
            <a:off x="947912" y="5983185"/>
            <a:ext cx="6849880" cy="3117981"/>
          </a:xfrm>
          <a:prstGeom prst="rect">
            <a:avLst/>
          </a:prstGeom>
        </p:spPr>
      </p:pic>
      <p:sp>
        <p:nvSpPr>
          <p:cNvPr id="9" name="object 9"/>
          <p:cNvSpPr txBox="1"/>
          <p:nvPr/>
        </p:nvSpPr>
        <p:spPr>
          <a:xfrm>
            <a:off x="287227" y="9137126"/>
            <a:ext cx="7772400" cy="628377"/>
          </a:xfrm>
          <a:prstGeom prst="rect">
            <a:avLst/>
          </a:prstGeom>
        </p:spPr>
        <p:txBody>
          <a:bodyPr vert="horz" wrap="square" lIns="0" tIns="12700" rIns="0" bIns="0" rtlCol="0">
            <a:spAutoFit/>
          </a:bodyPr>
          <a:lstStyle/>
          <a:p>
            <a:pPr marL="12700" marR="5080" indent="-12700" algn="ctr">
              <a:spcBef>
                <a:spcPts val="100"/>
              </a:spcBef>
            </a:pPr>
            <a:r>
              <a:rPr lang="es-MX" sz="2000" b="1" dirty="0">
                <a:latin typeface="Comic Sans MS" panose="030F0702030302020204" pitchFamily="66" charset="0"/>
              </a:rPr>
              <a:t>Figura 1. Aplicación de relés de respaldo de sistema-arreglo unitario generador-transformador</a:t>
            </a:r>
            <a:endParaRPr sz="2000" b="1" dirty="0">
              <a:latin typeface="Comic Sans MS" panose="030F0702030302020204" pitchFamily="66" charset="0"/>
              <a:cs typeface="Comic Sans MS"/>
            </a:endParaRPr>
          </a:p>
        </p:txBody>
      </p:sp>
      <p:pic>
        <p:nvPicPr>
          <p:cNvPr id="10" name="object 10"/>
          <p:cNvPicPr/>
          <p:nvPr/>
        </p:nvPicPr>
        <p:blipFill>
          <a:blip r:embed="rId3" cstate="print"/>
          <a:stretch>
            <a:fillRect/>
          </a:stretch>
        </p:blipFill>
        <p:spPr>
          <a:xfrm>
            <a:off x="10541000" y="5768870"/>
            <a:ext cx="5456584" cy="3117982"/>
          </a:xfrm>
          <a:prstGeom prst="rect">
            <a:avLst/>
          </a:prstGeom>
        </p:spPr>
      </p:pic>
      <p:sp>
        <p:nvSpPr>
          <p:cNvPr id="11" name="object 11"/>
          <p:cNvSpPr txBox="1"/>
          <p:nvPr/>
        </p:nvSpPr>
        <p:spPr>
          <a:xfrm>
            <a:off x="9756797" y="8939495"/>
            <a:ext cx="7553702" cy="628377"/>
          </a:xfrm>
          <a:prstGeom prst="rect">
            <a:avLst/>
          </a:prstGeom>
        </p:spPr>
        <p:txBody>
          <a:bodyPr vert="horz" wrap="square" lIns="0" tIns="12700" rIns="0" bIns="0" rtlCol="0">
            <a:spAutoFit/>
          </a:bodyPr>
          <a:lstStyle/>
          <a:p>
            <a:pPr marL="552450" marR="5080" indent="-540385" algn="just">
              <a:spcBef>
                <a:spcPts val="100"/>
              </a:spcBef>
            </a:pPr>
            <a:r>
              <a:rPr lang="es-MX" sz="2000" b="1" dirty="0">
                <a:latin typeface="Comic Sans MS" panose="030F0702030302020204" pitchFamily="66" charset="0"/>
              </a:rPr>
              <a:t>Figura 2. Aplicación de relés de respaldo del sistema-generador conectado directamente al sistema</a:t>
            </a:r>
            <a:endParaRPr sz="2000" b="1" dirty="0">
              <a:latin typeface="Comic Sans MS" panose="030F0702030302020204" pitchFamily="66" charset="0"/>
              <a:cs typeface="Comic Sans MS"/>
            </a:endParaRPr>
          </a:p>
        </p:txBody>
      </p:sp>
    </p:spTree>
    <p:extLst>
      <p:ext uri="{BB962C8B-B14F-4D97-AF65-F5344CB8AC3E}">
        <p14:creationId xmlns:p14="http://schemas.microsoft.com/office/powerpoint/2010/main" xmlns="" val="18205597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p:nvPr/>
        </p:nvSpPr>
        <p:spPr>
          <a:xfrm>
            <a:off x="330200" y="381000"/>
            <a:ext cx="17221200" cy="890243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PROTECCIÓN</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FALLA</a:t>
            </a:r>
            <a:r>
              <a:rPr sz="2400" b="1" dirty="0">
                <a:latin typeface="Comic Sans MS"/>
                <a:cs typeface="Comic Sans MS"/>
              </a:rPr>
              <a:t> </a:t>
            </a:r>
            <a:r>
              <a:rPr sz="2400" b="1" spc="-5" dirty="0">
                <a:latin typeface="Comic Sans MS"/>
                <a:cs typeface="Comic Sans MS"/>
              </a:rPr>
              <a:t>ENTRE</a:t>
            </a:r>
            <a:r>
              <a:rPr sz="2400" b="1" dirty="0">
                <a:latin typeface="Comic Sans MS"/>
                <a:cs typeface="Comic Sans MS"/>
              </a:rPr>
              <a:t> </a:t>
            </a:r>
            <a:r>
              <a:rPr sz="2400" b="1" spc="-5" dirty="0">
                <a:latin typeface="Comic Sans MS"/>
                <a:cs typeface="Comic Sans MS"/>
              </a:rPr>
              <a:t>FASES.</a:t>
            </a:r>
            <a:endParaRPr lang="en-US" sz="2400" b="1" spc="-5" dirty="0">
              <a:latin typeface="Comic Sans MS"/>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Se utilizan comúnmente dos tipos de relés para la protección de respaldo de fallas de fase del sistema: </a:t>
            </a:r>
            <a:r>
              <a:rPr lang="es-MX" sz="2400" b="1" i="1" dirty="0">
                <a:latin typeface="Comic Sans MS" panose="030F0702030302020204" pitchFamily="66" charset="0"/>
              </a:rPr>
              <a:t>relés de tipo distancia o relés de </a:t>
            </a:r>
            <a:r>
              <a:rPr lang="es-MX" sz="2400" b="1" i="1" dirty="0" err="1">
                <a:latin typeface="Comic Sans MS" panose="030F0702030302020204" pitchFamily="66" charset="0"/>
              </a:rPr>
              <a:t>sobrecorriente</a:t>
            </a:r>
            <a:r>
              <a:rPr lang="es-MX" sz="2400" b="1" i="1" dirty="0">
                <a:latin typeface="Comic Sans MS" panose="030F0702030302020204" pitchFamily="66" charset="0"/>
              </a:rPr>
              <a:t> controlados por tensión (o restringidos por tensión).</a:t>
            </a:r>
            <a:r>
              <a:rPr lang="es-MX" sz="2400" dirty="0">
                <a:latin typeface="Comic Sans MS" panose="030F0702030302020204" pitchFamily="66" charset="0"/>
              </a:rPr>
              <a:t> La protección de respaldo del sistema tiene un retardo de tiempo y está coordinada con la protección de la línea de transmisión. El tipo de relé seleccionado para cualquier aplicación suele ser una función del tipo de relé utilizado en las líneas que están conectadas al generador (es decir, protección contra </a:t>
            </a:r>
            <a:r>
              <a:rPr lang="es-MX" sz="2400" dirty="0" err="1">
                <a:latin typeface="Comic Sans MS" panose="030F0702030302020204" pitchFamily="66" charset="0"/>
              </a:rPr>
              <a:t>sobrecorriente</a:t>
            </a:r>
            <a:r>
              <a:rPr lang="es-MX" sz="2400" dirty="0">
                <a:latin typeface="Comic Sans MS" panose="030F0702030302020204" pitchFamily="66" charset="0"/>
              </a:rPr>
              <a:t> para líneas que están protegidas por relés de </a:t>
            </a:r>
            <a:r>
              <a:rPr lang="es-MX" sz="2400" dirty="0" err="1">
                <a:latin typeface="Comic Sans MS" panose="030F0702030302020204" pitchFamily="66" charset="0"/>
              </a:rPr>
              <a:t>sobrecorriente</a:t>
            </a:r>
            <a:r>
              <a:rPr lang="es-MX" sz="2400" dirty="0">
                <a:latin typeface="Comic Sans MS" panose="030F0702030302020204" pitchFamily="66" charset="0"/>
              </a:rPr>
              <a:t> y protección de distancia para líneas que están protegidas por distancia de fase). relés). Los relés de respaldo de </a:t>
            </a:r>
            <a:r>
              <a:rPr lang="es-MX" sz="2400" dirty="0" err="1">
                <a:latin typeface="Comic Sans MS" panose="030F0702030302020204" pitchFamily="66" charset="0"/>
              </a:rPr>
              <a:t>sobrecorriente</a:t>
            </a:r>
            <a:r>
              <a:rPr lang="es-MX" sz="2400" dirty="0">
                <a:latin typeface="Comic Sans MS" panose="030F0702030302020204" pitchFamily="66" charset="0"/>
              </a:rPr>
              <a:t> son difíciles de coordinar con los relés de distancia de línea debido a la variabilidad en el tiempo de disparo de los relés de </a:t>
            </a:r>
            <a:r>
              <a:rPr lang="es-MX" sz="2400" dirty="0" err="1">
                <a:latin typeface="Comic Sans MS" panose="030F0702030302020204" pitchFamily="66" charset="0"/>
              </a:rPr>
              <a:t>sobrecorriente</a:t>
            </a:r>
            <a:r>
              <a:rPr lang="es-MX" sz="2400" dirty="0">
                <a:latin typeface="Comic Sans MS" panose="030F0702030302020204" pitchFamily="66" charset="0"/>
              </a:rPr>
              <a:t> para diferentes condiciones del sistema. Como se muestra en la Fig. 1 y la Fig. 2, los CT (transformadores de corriente) para protección contra fallas de fase normalmente están conectados al lado del neutro del generador para proporcionar protección de respaldo adicional para el generador. El relé de distancia puede ser supervisado por un relé de </a:t>
            </a:r>
            <a:r>
              <a:rPr lang="es-MX" sz="2400" dirty="0" err="1">
                <a:latin typeface="Comic Sans MS" panose="030F0702030302020204" pitchFamily="66" charset="0"/>
              </a:rPr>
              <a:t>sobrecorriente</a:t>
            </a:r>
            <a:r>
              <a:rPr lang="es-MX" sz="2400" dirty="0">
                <a:latin typeface="Comic Sans MS" panose="030F0702030302020204" pitchFamily="66" charset="0"/>
              </a:rPr>
              <a:t> instantáneo para evitar un funcionamiento falso en una condición de pérdida de potencial. El relé de </a:t>
            </a:r>
            <a:r>
              <a:rPr lang="es-MX" sz="2400" dirty="0" err="1">
                <a:latin typeface="Comic Sans MS" panose="030F0702030302020204" pitchFamily="66" charset="0"/>
              </a:rPr>
              <a:t>sobrecorriente</a:t>
            </a:r>
            <a:r>
              <a:rPr lang="es-MX" sz="2400" dirty="0">
                <a:latin typeface="Comic Sans MS" panose="030F0702030302020204" pitchFamily="66" charset="0"/>
              </a:rPr>
              <a:t> restringido por tensión puede ser supervisado por un relé de equilibrio de tensión para evitar disparos falsos por pérdida de tensión. Un relé de equilibrio de tensión que compara la salida de tensión de dos conjuntos de VT (transformadores de tensión) conectados en los terminales del generador proporciona la supervisión deseada. Los relés digitales pueden tener una función de detección de pérdida de potencial que bloquea el funcionamiento del elemento de distancia. Consultar el Capítulo 3.7 para obtener una discusión detallada sobre las consideraciones sobre la pérdida de señal del VT. Cuando la protección de falla de fase de respaldo está conectada a los CT en los terminales neutros del generador, también proporciona protección de respaldo para la zona entre el generador y el interruptor de sincronización antes de que el generador se sincronice con el sistema. Las corrientes de falla del generador pueden decaer rápidamente durante condiciones de baja tensión creadas por una falla cercana [1]. En estas aplicaciones, la curva de disminución de corriente de falla para el </a:t>
            </a:r>
            <a:r>
              <a:rPr lang="es-MX" sz="2400" dirty="0" err="1">
                <a:latin typeface="Comic Sans MS" panose="030F0702030302020204" pitchFamily="66" charset="0"/>
              </a:rPr>
              <a:t>El</a:t>
            </a:r>
            <a:r>
              <a:rPr lang="es-MX" sz="2400" dirty="0">
                <a:latin typeface="Comic Sans MS" panose="030F0702030302020204" pitchFamily="66" charset="0"/>
              </a:rPr>
              <a:t> generador/excitatriz debe revisarse cuidadosamente para determinar las constantes de tiempo y las corrientes. Consultar el Capítulo 1 para obtener más detalles. </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24696403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330200" y="381000"/>
            <a:ext cx="17111722" cy="890243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RESPALDO</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SOBRECORRIENTE</a:t>
            </a:r>
            <a:r>
              <a:rPr sz="2400" b="1" spc="5"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FASE</a:t>
            </a:r>
            <a:endParaRPr lang="en-US" sz="2400" b="1" spc="-5" dirty="0">
              <a:latin typeface="Comic Sans MS"/>
              <a:cs typeface="Comic Sans MS"/>
            </a:endParaRPr>
          </a:p>
          <a:p>
            <a:pPr marL="469900" marR="5080" indent="-457200" algn="just">
              <a:spcBef>
                <a:spcPts val="100"/>
              </a:spcBef>
              <a:buAutoNum type="alphaUcPeriod"/>
            </a:pPr>
            <a:r>
              <a:rPr lang="es-MX" sz="2400" b="1" dirty="0">
                <a:latin typeface="Comic Sans MS" panose="030F0702030302020204" pitchFamily="66" charset="0"/>
              </a:rPr>
              <a:t>Protección de respaldo de fase de </a:t>
            </a:r>
            <a:r>
              <a:rPr lang="es-MX" sz="2400" b="1" dirty="0" err="1">
                <a:latin typeface="Comic Sans MS" panose="030F0702030302020204" pitchFamily="66" charset="0"/>
              </a:rPr>
              <a:t>sobrecorriente</a:t>
            </a:r>
            <a:r>
              <a:rPr lang="es-MX" sz="2400" b="1" dirty="0">
                <a:latin typeface="Comic Sans MS" panose="030F0702030302020204" pitchFamily="66" charset="0"/>
              </a:rPr>
              <a:t> </a:t>
            </a:r>
          </a:p>
          <a:p>
            <a:pPr marL="12700" marR="5080" algn="just">
              <a:spcBef>
                <a:spcPts val="100"/>
              </a:spcBef>
            </a:pPr>
            <a:r>
              <a:rPr lang="es-MX" sz="2400" dirty="0">
                <a:latin typeface="Comic Sans MS" panose="030F0702030302020204" pitchFamily="66" charset="0"/>
              </a:rPr>
              <a:t>El tipo más simple de protección de respaldo de fase contra </a:t>
            </a:r>
            <a:r>
              <a:rPr lang="es-MX" sz="2400" dirty="0" err="1">
                <a:latin typeface="Comic Sans MS" panose="030F0702030302020204" pitchFamily="66" charset="0"/>
              </a:rPr>
              <a:t>sobrecorriente</a:t>
            </a:r>
            <a:r>
              <a:rPr lang="es-MX" sz="2400" dirty="0">
                <a:latin typeface="Comic Sans MS" panose="030F0702030302020204" pitchFamily="66" charset="0"/>
              </a:rPr>
              <a:t> es el relé de </a:t>
            </a:r>
            <a:r>
              <a:rPr lang="es-MX" sz="2400" dirty="0" err="1">
                <a:latin typeface="Comic Sans MS" panose="030F0702030302020204" pitchFamily="66" charset="0"/>
              </a:rPr>
              <a:t>sobrecorriente</a:t>
            </a:r>
            <a:r>
              <a:rPr lang="es-MX" sz="2400" dirty="0">
                <a:latin typeface="Comic Sans MS" panose="030F0702030302020204" pitchFamily="66" charset="0"/>
              </a:rPr>
              <a:t>. Este relé debe ajustarse por encima de la carga y tener un retardo de tiempo suficientemente largo para superar las oscilaciones del generador y coordinarse con otras protecciones de respaldo del sistema. Al mismo tiempo, debe ajustarse lo suficientemente bajo como para disparar por fallas de fase remotas en diversas condiciones del sistema. Se deben revisar los ajustes para garantizar que el relé no funcionará durante condiciones de emergencia del sistema en las que la tensión del terminal del generador está reducido y las corrientes de carga del estator pueden ser superiores a el valor nominal normal del generador. En la mayoría de los casos, no se pueden cumplir criterios de ajuste fiables en un sistema realista. Una encuesta de empresas de servicios públicos sobre las prácticas de protección de respaldo del generador encontró aplicaciones mínimas de protección de respaldo contra </a:t>
            </a:r>
            <a:r>
              <a:rPr lang="es-MX" sz="2400" dirty="0" err="1">
                <a:latin typeface="Comic Sans MS" panose="030F0702030302020204" pitchFamily="66" charset="0"/>
              </a:rPr>
              <a:t>sobrecorriente</a:t>
            </a:r>
            <a:r>
              <a:rPr lang="es-MX" sz="2400" dirty="0">
                <a:latin typeface="Comic Sans MS" panose="030F0702030302020204" pitchFamily="66" charset="0"/>
              </a:rPr>
              <a:t> [2]. La ajuste de activación de un relé de </a:t>
            </a:r>
            <a:r>
              <a:rPr lang="es-MX" sz="2400" dirty="0" err="1">
                <a:latin typeface="Comic Sans MS" panose="030F0702030302020204" pitchFamily="66" charset="0"/>
              </a:rPr>
              <a:t>sobrecorriente</a:t>
            </a:r>
            <a:r>
              <a:rPr lang="es-MX" sz="2400" dirty="0">
                <a:latin typeface="Comic Sans MS" panose="030F0702030302020204" pitchFamily="66" charset="0"/>
              </a:rPr>
              <a:t> normalmente sería de 1,5 a 2,0 veces la corriente nominal máxima del generador para evitar disparos falsos durante algunas condiciones de sobrecarga de emergencia. Debido a que la corriente de falla del generador decae hasta alcanzar una corriente de carga completa cercana a la nominal, según lo determinado por la reactancia síncrona y la constante de tiempo del generador, la ajuste del relé será demasiado alta para detectar fallas de larga duración. Sólo en una pequeña magnitud de aplicaciones los requisitos de coordinación del sistema y las constantes de tiempo del generador permitirán una ajuste confiable para un respaldo de </a:t>
            </a:r>
            <a:r>
              <a:rPr lang="es-MX" sz="2400" dirty="0" err="1">
                <a:latin typeface="Comic Sans MS" panose="030F0702030302020204" pitchFamily="66" charset="0"/>
              </a:rPr>
              <a:t>sobrecorriente</a:t>
            </a:r>
            <a:r>
              <a:rPr lang="es-MX" sz="2400" dirty="0">
                <a:latin typeface="Comic Sans MS" panose="030F0702030302020204" pitchFamily="66" charset="0"/>
              </a:rPr>
              <a:t> simple. Por las razones citadas anteriormente, no se recomienda el uso de una protección de respaldo del generador contra </a:t>
            </a:r>
            <a:r>
              <a:rPr lang="es-MX" sz="2400" dirty="0" err="1">
                <a:latin typeface="Comic Sans MS" panose="030F0702030302020204" pitchFamily="66" charset="0"/>
              </a:rPr>
              <a:t>sobrecorriente</a:t>
            </a:r>
            <a:r>
              <a:rPr lang="es-MX" sz="2400" dirty="0">
                <a:latin typeface="Comic Sans MS" panose="030F0702030302020204" pitchFamily="66" charset="0"/>
              </a:rPr>
              <a:t> simple. Por lo tanto, cuando se aplican relés de respaldo de </a:t>
            </a:r>
            <a:r>
              <a:rPr lang="es-MX" sz="2400" dirty="0" err="1">
                <a:latin typeface="Comic Sans MS" panose="030F0702030302020204" pitchFamily="66" charset="0"/>
              </a:rPr>
              <a:t>sobrecorriente</a:t>
            </a:r>
            <a:r>
              <a:rPr lang="es-MX" sz="2400" dirty="0">
                <a:latin typeface="Comic Sans MS" panose="030F0702030302020204" pitchFamily="66" charset="0"/>
              </a:rPr>
              <a:t> de fase, están controlados o restringidos por tensión. La supervisión de tensión permite que ambos tipos de relés permanezcan en un estado activado y se agoten a medida que la corriente decae con el tiempo debido a la característica de disminución de corriente del generador. La supervisión de tensión les impide operar en condiciones de sobrecarga de emergencia. El relé de </a:t>
            </a:r>
            <a:r>
              <a:rPr lang="es-MX" sz="2400" dirty="0" err="1">
                <a:latin typeface="Comic Sans MS" panose="030F0702030302020204" pitchFamily="66" charset="0"/>
              </a:rPr>
              <a:t>sobrecorriente</a:t>
            </a:r>
            <a:r>
              <a:rPr lang="es-MX" sz="2400" dirty="0">
                <a:latin typeface="Comic Sans MS" panose="030F0702030302020204" pitchFamily="66" charset="0"/>
              </a:rPr>
              <a:t> controlado por tensión consta de un elemento sensible de </a:t>
            </a:r>
            <a:r>
              <a:rPr lang="es-MX" sz="2400" dirty="0" err="1">
                <a:latin typeface="Comic Sans MS" panose="030F0702030302020204" pitchFamily="66" charset="0"/>
              </a:rPr>
              <a:t>sobrecorriente</a:t>
            </a:r>
            <a:r>
              <a:rPr lang="es-MX" sz="2400" dirty="0">
                <a:latin typeface="Comic Sans MS" panose="030F0702030302020204" pitchFamily="66" charset="0"/>
              </a:rPr>
              <a:t> de tiempo de activación bajo que es supervisado o controlado por torque mediante un elemento de tensión. </a:t>
            </a:r>
          </a:p>
        </p:txBody>
      </p:sp>
    </p:spTree>
    <p:extLst>
      <p:ext uri="{BB962C8B-B14F-4D97-AF65-F5344CB8AC3E}">
        <p14:creationId xmlns:p14="http://schemas.microsoft.com/office/powerpoint/2010/main" xmlns="" val="35095000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330200" y="381000"/>
            <a:ext cx="10122768" cy="8889613"/>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El elemento de tensión se activa e impide que el elemento de </a:t>
            </a:r>
            <a:r>
              <a:rPr lang="es-MX" sz="2400" dirty="0" err="1">
                <a:latin typeface="Comic Sans MS" panose="030F0702030302020204" pitchFamily="66" charset="0"/>
              </a:rPr>
              <a:t>sobrecorriente</a:t>
            </a:r>
            <a:r>
              <a:rPr lang="es-MX" sz="2400" dirty="0">
                <a:latin typeface="Comic Sans MS" panose="030F0702030302020204" pitchFamily="66" charset="0"/>
              </a:rPr>
              <a:t> se dispare durante condiciones de sobrecarga normales y de emergencia. En condiciones de falla en las que la tensión cae por debajo de un nivel establecido, el elemento de tensión se desconectará, permitiendo que funcione el elemento de </a:t>
            </a:r>
            <a:r>
              <a:rPr lang="es-MX" sz="2400" dirty="0" err="1">
                <a:latin typeface="Comic Sans MS" panose="030F0702030302020204" pitchFamily="66" charset="0"/>
              </a:rPr>
              <a:t>sobrecorriente</a:t>
            </a:r>
            <a:r>
              <a:rPr lang="es-MX" sz="2400" dirty="0">
                <a:latin typeface="Comic Sans MS" panose="030F0702030302020204" pitchFamily="66" charset="0"/>
              </a:rPr>
              <a:t>. El relé de sobreintensidad con restricción de tensión, por el contrario, consta de un elemento de sobreintensidad cuyo nivel de activación varía en función de la tensión aplicada al relé. La </a:t>
            </a:r>
            <a:r>
              <a:rPr lang="es-MX" sz="2400" b="1" dirty="0" smtClean="0">
                <a:latin typeface="Comic Sans MS" panose="030F0702030302020204" pitchFamily="66" charset="0"/>
              </a:rPr>
              <a:t>Fig. 3 </a:t>
            </a:r>
            <a:r>
              <a:rPr lang="es-MX" sz="2400" b="1" dirty="0">
                <a:latin typeface="Comic Sans MS" panose="030F0702030302020204" pitchFamily="66" charset="0"/>
              </a:rPr>
              <a:t>(a) </a:t>
            </a:r>
            <a:r>
              <a:rPr lang="es-MX" sz="2400" dirty="0">
                <a:latin typeface="Comic Sans MS" panose="030F0702030302020204" pitchFamily="66" charset="0"/>
              </a:rPr>
              <a:t>muestra una característica típica de un relé de </a:t>
            </a:r>
            <a:r>
              <a:rPr lang="es-MX" sz="2400" dirty="0" err="1">
                <a:latin typeface="Comic Sans MS" panose="030F0702030302020204" pitchFamily="66" charset="0"/>
              </a:rPr>
              <a:t>sobrecorriente</a:t>
            </a:r>
            <a:r>
              <a:rPr lang="es-MX" sz="2400" dirty="0">
                <a:latin typeface="Comic Sans MS" panose="030F0702030302020204" pitchFamily="66" charset="0"/>
              </a:rPr>
              <a:t> con restricción de tensión moderno. Durante condiciones sin falla, la tensión del terminal del generador está por encima del ajuste de tensión, Vs1, y el ajuste de arranque de corriente es </a:t>
            </a:r>
            <a:r>
              <a:rPr lang="es-MX" sz="2400" dirty="0" err="1">
                <a:latin typeface="Comic Sans MS" panose="030F0702030302020204" pitchFamily="66" charset="0"/>
              </a:rPr>
              <a:t>Is</a:t>
            </a:r>
            <a:r>
              <a:rPr lang="es-MX" sz="2400" dirty="0">
                <a:latin typeface="Comic Sans MS" panose="030F0702030302020204" pitchFamily="66" charset="0"/>
              </a:rPr>
              <a:t>. Cuando ocurre una falla cercana, la tensión puede caer por debajo del ajuste de tensión, Vs2, y el nivel de activación de corriente se reduce en el </a:t>
            </a:r>
            <a:r>
              <a:rPr lang="es-MX" sz="2400" dirty="0" err="1">
                <a:latin typeface="Comic Sans MS" panose="030F0702030302020204" pitchFamily="66" charset="0"/>
              </a:rPr>
              <a:t>factorka</a:t>
            </a:r>
            <a:r>
              <a:rPr lang="es-MX" sz="2400" dirty="0">
                <a:latin typeface="Comic Sans MS" panose="030F0702030302020204" pitchFamily="66" charset="0"/>
              </a:rPr>
              <a:t> </a:t>
            </a:r>
            <a:r>
              <a:rPr lang="es-MX" sz="2400" dirty="0" err="1">
                <a:latin typeface="Comic Sans MS" panose="030F0702030302020204" pitchFamily="66" charset="0"/>
              </a:rPr>
              <a:t>kIs</a:t>
            </a:r>
            <a:r>
              <a:rPr lang="es-MX" sz="2400" dirty="0">
                <a:latin typeface="Comic Sans MS" panose="030F0702030302020204" pitchFamily="66" charset="0"/>
              </a:rPr>
              <a:t>. Para tensiones entre Vs1 y Vs2, el nivel de activación varía proporcionalmente entre </a:t>
            </a:r>
            <a:r>
              <a:rPr lang="es-MX" sz="2400" dirty="0" err="1">
                <a:latin typeface="Comic Sans MS" panose="030F0702030302020204" pitchFamily="66" charset="0"/>
              </a:rPr>
              <a:t>Is</a:t>
            </a:r>
            <a:r>
              <a:rPr lang="es-MX" sz="2400" dirty="0">
                <a:latin typeface="Comic Sans MS" panose="030F0702030302020204" pitchFamily="66" charset="0"/>
              </a:rPr>
              <a:t> y </a:t>
            </a:r>
            <a:r>
              <a:rPr lang="es-MX" sz="2400" dirty="0" err="1">
                <a:latin typeface="Comic Sans MS" panose="030F0702030302020204" pitchFamily="66" charset="0"/>
              </a:rPr>
              <a:t>kIs</a:t>
            </a:r>
            <a:r>
              <a:rPr lang="es-MX" sz="2400" dirty="0">
                <a:latin typeface="Comic Sans MS" panose="030F0702030302020204" pitchFamily="66" charset="0"/>
              </a:rPr>
              <a:t>. La </a:t>
            </a:r>
            <a:r>
              <a:rPr lang="es-MX" sz="2400" b="1" dirty="0" smtClean="0">
                <a:latin typeface="Comic Sans MS" panose="030F0702030302020204" pitchFamily="66" charset="0"/>
              </a:rPr>
              <a:t>Fig. 3 </a:t>
            </a:r>
            <a:r>
              <a:rPr lang="es-MX" sz="2400" b="1" dirty="0">
                <a:latin typeface="Comic Sans MS" panose="030F0702030302020204" pitchFamily="66" charset="0"/>
              </a:rPr>
              <a:t>(b) </a:t>
            </a:r>
            <a:r>
              <a:rPr lang="es-MX" sz="2400" dirty="0">
                <a:latin typeface="Comic Sans MS" panose="030F0702030302020204" pitchFamily="66" charset="0"/>
              </a:rPr>
              <a:t>muestra una característica de un relé de </a:t>
            </a:r>
            <a:r>
              <a:rPr lang="es-MX" sz="2400" dirty="0" err="1">
                <a:latin typeface="Comic Sans MS" panose="030F0702030302020204" pitchFamily="66" charset="0"/>
              </a:rPr>
              <a:t>sobrecorriente</a:t>
            </a:r>
            <a:r>
              <a:rPr lang="es-MX" sz="2400" dirty="0">
                <a:latin typeface="Comic Sans MS" panose="030F0702030302020204" pitchFamily="66" charset="0"/>
              </a:rPr>
              <a:t> electromecánico con restricción de tensión.</a:t>
            </a:r>
          </a:p>
          <a:p>
            <a:pPr marL="12700" marR="5080" algn="just">
              <a:spcBef>
                <a:spcPts val="100"/>
              </a:spcBef>
            </a:pPr>
            <a:r>
              <a:rPr lang="es-MX" sz="2400" dirty="0">
                <a:latin typeface="Comic Sans MS" panose="030F0702030302020204" pitchFamily="66" charset="0"/>
              </a:rPr>
              <a:t>Si se configuran correctamente, los niveles de activación de </a:t>
            </a:r>
            <a:r>
              <a:rPr lang="es-MX" sz="2400" dirty="0" err="1">
                <a:latin typeface="Comic Sans MS" panose="030F0702030302020204" pitchFamily="66" charset="0"/>
              </a:rPr>
              <a:t>sobrecorriente</a:t>
            </a:r>
            <a:r>
              <a:rPr lang="es-MX" sz="2400" dirty="0">
                <a:latin typeface="Comic Sans MS" panose="030F0702030302020204" pitchFamily="66" charset="0"/>
              </a:rPr>
              <a:t> en ambos tipos de relés estarán por debajo del nivel de corriente de falla del generador según lo determinado por la reactancia síncrona. La ajuste del elemento de tensión de 51 V debe calcularse de manera que, en condiciones extremas de emergencia (con la tensión del sistema más bajo esperado), el relé de 51 V no funcione incorrectamente. </a:t>
            </a:r>
          </a:p>
        </p:txBody>
      </p:sp>
      <p:pic>
        <p:nvPicPr>
          <p:cNvPr id="3" name="Imagen 2">
            <a:extLst>
              <a:ext uri="{FF2B5EF4-FFF2-40B4-BE49-F238E27FC236}">
                <a16:creationId xmlns:a16="http://schemas.microsoft.com/office/drawing/2014/main" xmlns="" id="{CF64C20F-3EF4-4B28-8199-777D0137E8ED}"/>
              </a:ext>
            </a:extLst>
          </p:cNvPr>
          <p:cNvPicPr>
            <a:picLocks noChangeAspect="1"/>
          </p:cNvPicPr>
          <p:nvPr/>
        </p:nvPicPr>
        <p:blipFill>
          <a:blip r:embed="rId2"/>
          <a:stretch>
            <a:fillRect/>
          </a:stretch>
        </p:blipFill>
        <p:spPr>
          <a:xfrm>
            <a:off x="10813008" y="636713"/>
            <a:ext cx="6480720" cy="7913466"/>
          </a:xfrm>
          <a:prstGeom prst="rect">
            <a:avLst/>
          </a:prstGeom>
        </p:spPr>
      </p:pic>
      <p:sp>
        <p:nvSpPr>
          <p:cNvPr id="6" name="CuadroTexto 5">
            <a:extLst>
              <a:ext uri="{FF2B5EF4-FFF2-40B4-BE49-F238E27FC236}">
                <a16:creationId xmlns:a16="http://schemas.microsoft.com/office/drawing/2014/main" xmlns="" id="{229EF83E-F386-479A-B8FD-62CA1925B4E1}"/>
              </a:ext>
            </a:extLst>
          </p:cNvPr>
          <p:cNvSpPr txBox="1"/>
          <p:nvPr/>
        </p:nvSpPr>
        <p:spPr>
          <a:xfrm>
            <a:off x="11893128" y="8550179"/>
            <a:ext cx="5400600" cy="707886"/>
          </a:xfrm>
          <a:prstGeom prst="rect">
            <a:avLst/>
          </a:prstGeom>
          <a:noFill/>
        </p:spPr>
        <p:txBody>
          <a:bodyPr wrap="square">
            <a:spAutoFit/>
          </a:bodyPr>
          <a:lstStyle/>
          <a:p>
            <a:pPr algn="ctr"/>
            <a:r>
              <a:rPr lang="es-MX" sz="2000" b="1" dirty="0">
                <a:latin typeface="Comic Sans MS" panose="030F0702030302020204" pitchFamily="66" charset="0"/>
              </a:rPr>
              <a:t>Fig. 3. Característica del relé de </a:t>
            </a:r>
            <a:r>
              <a:rPr lang="es-MX" sz="2000" b="1" dirty="0" err="1">
                <a:latin typeface="Comic Sans MS" panose="030F0702030302020204" pitchFamily="66" charset="0"/>
              </a:rPr>
              <a:t>sobrecorriente</a:t>
            </a:r>
            <a:r>
              <a:rPr lang="es-MX" sz="2000" b="1" dirty="0">
                <a:latin typeface="Comic Sans MS" panose="030F0702030302020204" pitchFamily="66" charset="0"/>
              </a:rPr>
              <a:t> con restricción de tensión</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176983290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330200" y="381000"/>
            <a:ext cx="10122768" cy="9615453"/>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La corriente del generador para una falla trifásica es más baja para un generador descargado con el regulador fuera de servicio. Esta es la condición del peor de los casos utilizada para ajustar el arranque mínimo del elemento de </a:t>
            </a:r>
            <a:r>
              <a:rPr lang="es-MX" sz="2400" dirty="0" err="1">
                <a:latin typeface="Comic Sans MS" panose="030F0702030302020204" pitchFamily="66" charset="0"/>
              </a:rPr>
              <a:t>sobrecorriente</a:t>
            </a:r>
            <a:r>
              <a:rPr lang="es-MX" sz="2400" dirty="0">
                <a:latin typeface="Comic Sans MS" panose="030F0702030302020204" pitchFamily="66" charset="0"/>
              </a:rPr>
              <a:t> para estos dos tipos de relés. Para un relé controlado por tensión, la ajuste de activación del elemento de </a:t>
            </a:r>
            <a:r>
              <a:rPr lang="es-MX" sz="2400" dirty="0" err="1">
                <a:latin typeface="Comic Sans MS" panose="030F0702030302020204" pitchFamily="66" charset="0"/>
              </a:rPr>
              <a:t>sobrecorriente</a:t>
            </a:r>
            <a:r>
              <a:rPr lang="es-MX" sz="2400" dirty="0">
                <a:latin typeface="Comic Sans MS" panose="030F0702030302020204" pitchFamily="66" charset="0"/>
              </a:rPr>
              <a:t> debe ser del 30 al 40 % de la corriente de carga total. Debido a que los tiempos de disparo de los relés de </a:t>
            </a:r>
            <a:r>
              <a:rPr lang="es-MX" sz="2400" dirty="0" err="1">
                <a:latin typeface="Comic Sans MS" panose="030F0702030302020204" pitchFamily="66" charset="0"/>
              </a:rPr>
              <a:t>sobrecorriente</a:t>
            </a:r>
            <a:r>
              <a:rPr lang="es-MX" sz="2400" dirty="0">
                <a:latin typeface="Comic Sans MS" panose="030F0702030302020204" pitchFamily="66" charset="0"/>
              </a:rPr>
              <a:t> de respaldo se retrasan aproximadamente 0,5 s o más, las corrientes del generador se calculan utilizando la reactancia síncrona no saturada del generador. Con el regulador fuera de servicio y sólo una carga auxiliar mínima, un valor típico para la tensión detrás de la reactancia síncrona es de aproximadamente 1,2 </a:t>
            </a:r>
            <a:r>
              <a:rPr lang="es-MX" sz="2400" dirty="0" err="1">
                <a:latin typeface="Comic Sans MS" panose="030F0702030302020204" pitchFamily="66" charset="0"/>
              </a:rPr>
              <a:t>pu</a:t>
            </a:r>
            <a:r>
              <a:rPr lang="es-MX" sz="2400" dirty="0">
                <a:latin typeface="Comic Sans MS" panose="030F0702030302020204" pitchFamily="66" charset="0"/>
              </a:rPr>
              <a:t>. Dada una impedancia síncrona típica de 1,5 </a:t>
            </a:r>
            <a:r>
              <a:rPr lang="es-MX" sz="2400" dirty="0" err="1">
                <a:latin typeface="Comic Sans MS" panose="030F0702030302020204" pitchFamily="66" charset="0"/>
              </a:rPr>
              <a:t>pu</a:t>
            </a:r>
            <a:r>
              <a:rPr lang="es-MX" sz="2400" dirty="0">
                <a:latin typeface="Comic Sans MS" panose="030F0702030302020204" pitchFamily="66" charset="0"/>
              </a:rPr>
              <a:t> y una impedancia del transformador elevador de 0,1 </a:t>
            </a:r>
            <a:r>
              <a:rPr lang="es-MX" sz="2400" dirty="0" err="1">
                <a:latin typeface="Comic Sans MS" panose="030F0702030302020204" pitchFamily="66" charset="0"/>
              </a:rPr>
              <a:t>pu</a:t>
            </a:r>
            <a:r>
              <a:rPr lang="es-MX" sz="2400" dirty="0">
                <a:latin typeface="Comic Sans MS" panose="030F0702030302020204" pitchFamily="66" charset="0"/>
              </a:rPr>
              <a:t>, la corriente máxima en estado estacionario será de 0,75 </a:t>
            </a:r>
            <a:r>
              <a:rPr lang="es-MX" sz="2400" dirty="0" err="1">
                <a:latin typeface="Comic Sans MS" panose="030F0702030302020204" pitchFamily="66" charset="0"/>
              </a:rPr>
              <a:t>pu</a:t>
            </a:r>
            <a:r>
              <a:rPr lang="es-MX" sz="2400" dirty="0">
                <a:latin typeface="Comic Sans MS" panose="030F0702030302020204" pitchFamily="66" charset="0"/>
              </a:rPr>
              <a:t> sin forzamiento de campo. El forzado de campo es una función de la excitatriz que aumenta la corriente de campo más allá de su salida normal durante un período corto durante condiciones de falla. Estos ajustes normalmente no permiten que el relé de respaldo proteja contra fallas en el bus auxiliar debido a la gran impedancia del transformador de servicio de la estación. Algunas fallas del sistema provocan caídas de tensión en los terminales del generador, pero con una corriente de falla inferior al nivel de activación de 0,75 </a:t>
            </a:r>
            <a:r>
              <a:rPr lang="es-MX" sz="2400" dirty="0" err="1">
                <a:latin typeface="Comic Sans MS" panose="030F0702030302020204" pitchFamily="66" charset="0"/>
              </a:rPr>
              <a:t>pu</a:t>
            </a:r>
            <a:r>
              <a:rPr lang="es-MX" sz="2400" dirty="0">
                <a:latin typeface="Comic Sans MS" panose="030F0702030302020204" pitchFamily="66" charset="0"/>
              </a:rPr>
              <a:t>. En este caso se prefiere un relé de sobreintensidad controlado por tensión, porque el nivel de activación generalmente se puede ajustar por debajo del del relé restringido por tensión. </a:t>
            </a:r>
          </a:p>
        </p:txBody>
      </p:sp>
      <p:pic>
        <p:nvPicPr>
          <p:cNvPr id="3" name="Imagen 2">
            <a:extLst>
              <a:ext uri="{FF2B5EF4-FFF2-40B4-BE49-F238E27FC236}">
                <a16:creationId xmlns:a16="http://schemas.microsoft.com/office/drawing/2014/main" xmlns="" id="{CF64C20F-3EF4-4B28-8199-777D0137E8ED}"/>
              </a:ext>
            </a:extLst>
          </p:cNvPr>
          <p:cNvPicPr>
            <a:picLocks noChangeAspect="1"/>
          </p:cNvPicPr>
          <p:nvPr/>
        </p:nvPicPr>
        <p:blipFill>
          <a:blip r:embed="rId2"/>
          <a:stretch>
            <a:fillRect/>
          </a:stretch>
        </p:blipFill>
        <p:spPr>
          <a:xfrm>
            <a:off x="10813008" y="636713"/>
            <a:ext cx="6480720" cy="7913466"/>
          </a:xfrm>
          <a:prstGeom prst="rect">
            <a:avLst/>
          </a:prstGeom>
        </p:spPr>
      </p:pic>
      <p:sp>
        <p:nvSpPr>
          <p:cNvPr id="6" name="CuadroTexto 5">
            <a:extLst>
              <a:ext uri="{FF2B5EF4-FFF2-40B4-BE49-F238E27FC236}">
                <a16:creationId xmlns:a16="http://schemas.microsoft.com/office/drawing/2014/main" xmlns="" id="{229EF83E-F386-479A-B8FD-62CA1925B4E1}"/>
              </a:ext>
            </a:extLst>
          </p:cNvPr>
          <p:cNvSpPr txBox="1"/>
          <p:nvPr/>
        </p:nvSpPr>
        <p:spPr>
          <a:xfrm>
            <a:off x="11893128" y="8550179"/>
            <a:ext cx="5400600" cy="707886"/>
          </a:xfrm>
          <a:prstGeom prst="rect">
            <a:avLst/>
          </a:prstGeom>
          <a:noFill/>
        </p:spPr>
        <p:txBody>
          <a:bodyPr wrap="square">
            <a:spAutoFit/>
          </a:bodyPr>
          <a:lstStyle/>
          <a:p>
            <a:pPr algn="ctr"/>
            <a:r>
              <a:rPr lang="es-MX" sz="2000" b="1" dirty="0">
                <a:latin typeface="Comic Sans MS" panose="030F0702030302020204" pitchFamily="66" charset="0"/>
              </a:rPr>
              <a:t>Fig. 3. Característica del relé de </a:t>
            </a:r>
            <a:r>
              <a:rPr lang="es-MX" sz="2000" b="1" dirty="0" err="1">
                <a:latin typeface="Comic Sans MS" panose="030F0702030302020204" pitchFamily="66" charset="0"/>
              </a:rPr>
              <a:t>sobrecorriente</a:t>
            </a:r>
            <a:r>
              <a:rPr lang="es-MX" sz="2000" b="1" dirty="0">
                <a:latin typeface="Comic Sans MS" panose="030F0702030302020204" pitchFamily="66" charset="0"/>
              </a:rPr>
              <a:t> con restricción de tensión</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203361630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330200" y="381000"/>
            <a:ext cx="10914856" cy="9997609"/>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Los ajustes de retardo de tiempo deben coordinarse con la protección primaria y de respaldo del sistema de transmisión, incluido el tiempo de falla del interruptor, para permitir la selectividad. La coordinación generalmente se calcula con restricción de tensión cero. Este es un enfoque conservador porque, en realidad, existe cierta restricción de tensión que mejorará la coordinación. Algunos sistemas de excitación de generador utilizan sólo el VT conectado a los terminales del generador como entrada para la excitación del campo. En este caso, la corriente de falla del generador puede disminuir rápidamente cuando hay baja tensión en los terminales del generador debido a una falla. En consecuencia, es posible que el respaldo de falla de fase de </a:t>
            </a:r>
            <a:r>
              <a:rPr lang="es-MX" sz="2400" dirty="0" err="1">
                <a:latin typeface="Comic Sans MS" panose="030F0702030302020204" pitchFamily="66" charset="0"/>
              </a:rPr>
              <a:t>sobrecorriente</a:t>
            </a:r>
            <a:r>
              <a:rPr lang="es-MX" sz="2400" dirty="0">
                <a:latin typeface="Comic Sans MS" panose="030F0702030302020204" pitchFamily="66" charset="0"/>
              </a:rPr>
              <a:t> no funcione en caso de fallas del sistema. Por lo tanto, el rendimiento de estos relés debe verificarse con la curva de disminución de la corriente de falla para un generador en particular y un sistema de excitación conectado estático del VT. Para proporcionar una protección completa del sistema de respaldo multifásico, se utilizan tres relés de </a:t>
            </a:r>
            <a:r>
              <a:rPr lang="es-MX" sz="2400" dirty="0" err="1">
                <a:latin typeface="Comic Sans MS" panose="030F0702030302020204" pitchFamily="66" charset="0"/>
              </a:rPr>
              <a:t>sobrecorriente</a:t>
            </a:r>
            <a:r>
              <a:rPr lang="es-MX" sz="2400" dirty="0">
                <a:latin typeface="Comic Sans MS" panose="030F0702030302020204" pitchFamily="66" charset="0"/>
              </a:rPr>
              <a:t> de tiempo controlados o restringidos por tensión. En algunas aplicaciones de generadores de tamaño pequeño y mediano, se utiliza un solo relé de </a:t>
            </a:r>
            <a:r>
              <a:rPr lang="es-MX" sz="2400" dirty="0" err="1">
                <a:latin typeface="Comic Sans MS" panose="030F0702030302020204" pitchFamily="66" charset="0"/>
              </a:rPr>
              <a:t>sobrecorriente</a:t>
            </a:r>
            <a:r>
              <a:rPr lang="es-MX" sz="2400" dirty="0">
                <a:latin typeface="Comic Sans MS" panose="030F0702030302020204" pitchFamily="66" charset="0"/>
              </a:rPr>
              <a:t> (51 V) si se incluye un relé de </a:t>
            </a:r>
            <a:r>
              <a:rPr lang="es-MX" sz="2400" dirty="0" err="1">
                <a:latin typeface="Comic Sans MS" panose="030F0702030302020204" pitchFamily="66" charset="0"/>
              </a:rPr>
              <a:t>sobrecorriente</a:t>
            </a:r>
            <a:r>
              <a:rPr lang="es-MX" sz="2400" dirty="0">
                <a:latin typeface="Comic Sans MS" panose="030F0702030302020204" pitchFamily="66" charset="0"/>
              </a:rPr>
              <a:t> de secuencia negativa (46). Los dos relés juntos brindan protección de respaldo para todo tipo de fallas multifásicas externas. Si el generador está conectado a través de un transformador elevador delta-estrella, como se muestra en la Fig. 1, ciertos relés de tensión restringido requieren transformadores auxiliares que cambian el ángulo de fase de la tensión del relé para que coincida con los tensiones del sistema para que las fallas del sistema se detecten correctamente. Consultar la siguiente discusión que se aplica a la protección de distancia de respaldo de fase.</a:t>
            </a:r>
            <a:endParaRPr lang="es-MX" sz="2400" dirty="0">
              <a:latin typeface="Comic Sans MS" panose="030F0702030302020204" pitchFamily="66" charset="0"/>
              <a:cs typeface="Comic Sans MS"/>
            </a:endParaRPr>
          </a:p>
          <a:p>
            <a:pPr marL="12700" marR="5080" algn="just">
              <a:spcBef>
                <a:spcPts val="100"/>
              </a:spcBef>
            </a:pPr>
            <a:endParaRPr lang="es-MX" sz="2400" dirty="0">
              <a:latin typeface="Comic Sans MS" panose="030F0702030302020204" pitchFamily="66" charset="0"/>
            </a:endParaRPr>
          </a:p>
        </p:txBody>
      </p:sp>
      <p:pic>
        <p:nvPicPr>
          <p:cNvPr id="3" name="Imagen 2">
            <a:extLst>
              <a:ext uri="{FF2B5EF4-FFF2-40B4-BE49-F238E27FC236}">
                <a16:creationId xmlns:a16="http://schemas.microsoft.com/office/drawing/2014/main" xmlns="" id="{CF64C20F-3EF4-4B28-8199-777D0137E8ED}"/>
              </a:ext>
            </a:extLst>
          </p:cNvPr>
          <p:cNvPicPr>
            <a:picLocks noChangeAspect="1"/>
          </p:cNvPicPr>
          <p:nvPr/>
        </p:nvPicPr>
        <p:blipFill>
          <a:blip r:embed="rId2"/>
          <a:stretch>
            <a:fillRect/>
          </a:stretch>
        </p:blipFill>
        <p:spPr>
          <a:xfrm>
            <a:off x="11245056" y="636713"/>
            <a:ext cx="6048672" cy="7913466"/>
          </a:xfrm>
          <a:prstGeom prst="rect">
            <a:avLst/>
          </a:prstGeom>
        </p:spPr>
      </p:pic>
      <p:sp>
        <p:nvSpPr>
          <p:cNvPr id="6" name="CuadroTexto 5">
            <a:extLst>
              <a:ext uri="{FF2B5EF4-FFF2-40B4-BE49-F238E27FC236}">
                <a16:creationId xmlns:a16="http://schemas.microsoft.com/office/drawing/2014/main" xmlns="" id="{229EF83E-F386-479A-B8FD-62CA1925B4E1}"/>
              </a:ext>
            </a:extLst>
          </p:cNvPr>
          <p:cNvSpPr txBox="1"/>
          <p:nvPr/>
        </p:nvSpPr>
        <p:spPr>
          <a:xfrm>
            <a:off x="11893128" y="8550179"/>
            <a:ext cx="5400600" cy="707886"/>
          </a:xfrm>
          <a:prstGeom prst="rect">
            <a:avLst/>
          </a:prstGeom>
          <a:noFill/>
        </p:spPr>
        <p:txBody>
          <a:bodyPr wrap="square">
            <a:spAutoFit/>
          </a:bodyPr>
          <a:lstStyle/>
          <a:p>
            <a:pPr algn="ctr"/>
            <a:r>
              <a:rPr lang="es-MX" sz="2000" b="1" dirty="0">
                <a:latin typeface="Comic Sans MS" panose="030F0702030302020204" pitchFamily="66" charset="0"/>
              </a:rPr>
              <a:t>Fig. 3. Característica del relé de </a:t>
            </a:r>
            <a:r>
              <a:rPr lang="es-MX" sz="2000" b="1" dirty="0" err="1">
                <a:latin typeface="Comic Sans MS" panose="030F0702030302020204" pitchFamily="66" charset="0"/>
              </a:rPr>
              <a:t>sobrecorriente</a:t>
            </a:r>
            <a:r>
              <a:rPr lang="es-MX" sz="2000" b="1" dirty="0">
                <a:latin typeface="Comic Sans MS" panose="030F0702030302020204" pitchFamily="66" charset="0"/>
              </a:rPr>
              <a:t> con restricción de tensión</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23576327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330200" y="381000"/>
            <a:ext cx="17221200" cy="9271769"/>
          </a:xfrm>
          <a:prstGeom prst="rect">
            <a:avLst/>
          </a:prstGeom>
        </p:spPr>
        <p:txBody>
          <a:bodyPr vert="horz" wrap="square" lIns="0" tIns="12700" rIns="0" bIns="0" rtlCol="0">
            <a:spAutoFit/>
          </a:bodyPr>
          <a:lstStyle/>
          <a:p>
            <a:pPr marL="12700" algn="just">
              <a:spcBef>
                <a:spcPts val="100"/>
              </a:spcBef>
            </a:pPr>
            <a:r>
              <a:rPr lang="es-MX" sz="2400" b="1" dirty="0">
                <a:latin typeface="Comic Sans MS" panose="030F0702030302020204" pitchFamily="66" charset="0"/>
              </a:rPr>
              <a:t>B. Protección de distancia de respaldo de fase</a:t>
            </a:r>
          </a:p>
          <a:p>
            <a:pPr marL="12700" algn="just">
              <a:spcBef>
                <a:spcPts val="100"/>
              </a:spcBef>
            </a:pPr>
            <a:endParaRPr lang="es-MX" sz="2400" dirty="0">
              <a:latin typeface="Comic Sans MS" panose="030F0702030302020204" pitchFamily="66" charset="0"/>
            </a:endParaRPr>
          </a:p>
          <a:p>
            <a:pPr marL="12700" algn="just">
              <a:spcBef>
                <a:spcPts val="100"/>
              </a:spcBef>
            </a:pPr>
            <a:r>
              <a:rPr lang="es-MX" sz="2400" dirty="0">
                <a:latin typeface="Comic Sans MS" panose="030F0702030302020204" pitchFamily="66" charset="0"/>
              </a:rPr>
              <a:t>El segundo tipo de protección de fase de respaldo es el relé de distancia. Un estudio de las empresas de servicios públicos sobre las prácticas de protección de respaldo del generador muestra que el relé de distancia es, con diferencia, el tipo más común de protección de respaldo del sistema de fase [2]. Normalmente se aplican una o dos zonas de protección de distancia con una característica </a:t>
            </a:r>
            <a:r>
              <a:rPr lang="es-MX" sz="2400" dirty="0" err="1">
                <a:latin typeface="Comic Sans MS" panose="030F0702030302020204" pitchFamily="66" charset="0"/>
              </a:rPr>
              <a:t>mho</a:t>
            </a:r>
            <a:r>
              <a:rPr lang="es-MX" sz="2400" dirty="0">
                <a:latin typeface="Comic Sans MS" panose="030F0702030302020204" pitchFamily="66" charset="0"/>
              </a:rPr>
              <a:t>. Si el generador está conectado al sistema utilizando algún medio que no sea un transformador elevador delta-estrella (por ejemplo, conexión directa o transformador estrella-estrella) donde no hay cambio de fase, las conexiones estándar CT y VT para un relé de distancia </a:t>
            </a:r>
            <a:r>
              <a:rPr lang="es-MX" sz="2400" dirty="0" err="1">
                <a:latin typeface="Comic Sans MS" panose="030F0702030302020204" pitchFamily="66" charset="0"/>
              </a:rPr>
              <a:t>mho</a:t>
            </a:r>
            <a:r>
              <a:rPr lang="es-MX" sz="2400" dirty="0">
                <a:latin typeface="Comic Sans MS" panose="030F0702030302020204" pitchFamily="66" charset="0"/>
              </a:rPr>
              <a:t> proporcionará mediciones precisas de impedancia para fallas del sistema (descuidando la alimentación). Si el generador está conectado a través de un transformador elevador delta-estrella, ciertos relés requieren transformadores auxiliares que cambian el ángulo de fase de la tensión del relé para que coincida con las tensiones del sistema para que las fallas del sistema se detecten correctamente, como se muestra en la Fig. 1. Las vueltas La relación del VT auxiliar se elige de modo que las tensiones línea a línea en cada lado de los VT auxiliares tengan una relación de 1:1. Relés que miden la impedancia basándose en el principio del elemento de distancia compensador y algunos modelos de relés de distancia digitales que tienen una ajuste para proporcionar el cambio de fase dentro del relé no requieren un VT auxiliar. Cuando el relé de distancia está conectado como se muestra en la Fig. 1 o la Fig. 2, el relé no solo proporciona protección de respaldo para fallas del sistema sino que también brinda cierta protección de respaldo para fallas de fase en el generador y la zona del generador antes y después de que el generador se sincronice con el sistema. En algunos casos, el relé de distancia se conecta mirando hacia el sistema, recibiendo tanto corriente como voltaje de los CT y TV conectados a los terminales del generador. Además de su función de protección de respaldo normal del sistema, la característica </a:t>
            </a:r>
            <a:r>
              <a:rPr lang="es-MX" sz="2400" dirty="0" err="1">
                <a:latin typeface="Comic Sans MS" panose="030F0702030302020204" pitchFamily="66" charset="0"/>
              </a:rPr>
              <a:t>mho</a:t>
            </a:r>
            <a:r>
              <a:rPr lang="es-MX" sz="2400" dirty="0">
                <a:latin typeface="Comic Sans MS" panose="030F0702030302020204" pitchFamily="66" charset="0"/>
              </a:rPr>
              <a:t> de compensación se utiliza para proporcionar cierta protección contra fallas de fase de respaldo en el generador y la zona del generador cuando el generador está conectado al sistema. Sin embargo, esta conexión no proporcionará protección de respaldo al generador cuando el generador esté desconectado del sistema, porque no habrá corriente de falla a través de los CT. La aplicación de relé de distancia requiere una ajuste que detecte una falla de línea en caso de falla del equipo de protección. </a:t>
            </a:r>
          </a:p>
        </p:txBody>
      </p:sp>
    </p:spTree>
    <p:extLst>
      <p:ext uri="{BB962C8B-B14F-4D97-AF65-F5344CB8AC3E}">
        <p14:creationId xmlns:p14="http://schemas.microsoft.com/office/powerpoint/2010/main" xmlns="" val="22470348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ject 6"/>
          <p:cNvPicPr/>
          <p:nvPr/>
        </p:nvPicPr>
        <p:blipFill>
          <a:blip r:embed="rId2" cstate="print"/>
          <a:stretch>
            <a:fillRect/>
          </a:stretch>
        </p:blipFill>
        <p:spPr>
          <a:xfrm>
            <a:off x="11836400" y="2362200"/>
            <a:ext cx="5715000" cy="3347001"/>
          </a:xfrm>
          <a:prstGeom prst="rect">
            <a:avLst/>
          </a:prstGeom>
        </p:spPr>
      </p:pic>
      <p:sp>
        <p:nvSpPr>
          <p:cNvPr id="8" name="object 8"/>
          <p:cNvSpPr txBox="1"/>
          <p:nvPr/>
        </p:nvSpPr>
        <p:spPr>
          <a:xfrm>
            <a:off x="330200" y="381000"/>
            <a:ext cx="11506200" cy="6660798"/>
          </a:xfrm>
          <a:prstGeom prst="rect">
            <a:avLst/>
          </a:prstGeom>
        </p:spPr>
        <p:txBody>
          <a:bodyPr vert="horz" wrap="square" lIns="0" tIns="12700" rIns="0" bIns="0" rtlCol="0">
            <a:spAutoFit/>
          </a:bodyPr>
          <a:lstStyle/>
          <a:p>
            <a:pPr marL="12700" algn="just">
              <a:spcBef>
                <a:spcPts val="100"/>
              </a:spcBef>
            </a:pPr>
            <a:r>
              <a:rPr lang="es-MX" sz="2400" dirty="0">
                <a:latin typeface="Comic Sans MS" panose="030F0702030302020204" pitchFamily="66" charset="0"/>
              </a:rPr>
              <a:t>El alcance de la impedancia del relé y el retardo de tiempo deben coordinarse con la protección primaria y de respaldo del sistema, incluido el tiempo de falla del interruptor, para permitir la selectividad. Además, la ajuste debe permanecer conservadoramente por encima del valor nominal de la máquina para evitar disparos involuntarios por oscilaciones del generador y perturbaciones graves de tensión. En muchos casos, varios generadores y líneas están conectados a la estación generadora, como se muestra en la </a:t>
            </a:r>
            <a:r>
              <a:rPr lang="es-MX" sz="2400" b="1" dirty="0">
                <a:latin typeface="Comic Sans MS" panose="030F0702030302020204" pitchFamily="66" charset="0"/>
              </a:rPr>
              <a:t>Fig. 4</a:t>
            </a:r>
            <a:r>
              <a:rPr lang="es-MX" sz="2400" dirty="0">
                <a:latin typeface="Comic Sans MS" panose="030F0702030302020204" pitchFamily="66" charset="0"/>
              </a:rPr>
              <a:t>. El relé de impedancia para cada generador requiere configuraciones sensibles para detectar fallas en los extremos de líneas largas en presencia de otras fuentes. Los ajustes sensibles pueden hacer que los relés de respaldo disparen innecesariamente un generador bajo algunas condiciones de carga o ante oscilaciones menores y estables. Con este tipo de ajuste del sistema, generalmente es posible ajustar estos relés de respaldo para detectar solo fallas cercanas. La protección de líneas, barras y transformadores es necesaria para la protección de líneas, barras y transformadores redundantes. Estas configuraciones del sistema generalmente requieren criterios de ajuste que incluyan compromisos en la protección deseada para mantener la seguridad del generador. </a:t>
            </a:r>
          </a:p>
        </p:txBody>
      </p:sp>
      <p:sp>
        <p:nvSpPr>
          <p:cNvPr id="16" name="CuadroTexto 15">
            <a:extLst>
              <a:ext uri="{FF2B5EF4-FFF2-40B4-BE49-F238E27FC236}">
                <a16:creationId xmlns:a16="http://schemas.microsoft.com/office/drawing/2014/main" xmlns="" id="{7D7DF1A8-6376-42BD-9AFC-BDF3E9DD2D02}"/>
              </a:ext>
            </a:extLst>
          </p:cNvPr>
          <p:cNvSpPr txBox="1"/>
          <p:nvPr/>
        </p:nvSpPr>
        <p:spPr>
          <a:xfrm>
            <a:off x="12674600" y="5867400"/>
            <a:ext cx="4876800" cy="707886"/>
          </a:xfrm>
          <a:prstGeom prst="rect">
            <a:avLst/>
          </a:prstGeom>
          <a:noFill/>
        </p:spPr>
        <p:txBody>
          <a:bodyPr wrap="square">
            <a:spAutoFit/>
          </a:bodyPr>
          <a:lstStyle/>
          <a:p>
            <a:pPr algn="ctr"/>
            <a:r>
              <a:rPr lang="es-MX" sz="2000" b="1" dirty="0">
                <a:latin typeface="Comic Sans MS" panose="030F0702030302020204" pitchFamily="66" charset="0"/>
              </a:rPr>
              <a:t>Figura 4. Configuración compleja del sistema con alimentaciones</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34614259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ject 6"/>
          <p:cNvPicPr/>
          <p:nvPr/>
        </p:nvPicPr>
        <p:blipFill>
          <a:blip r:embed="rId2" cstate="print"/>
          <a:stretch>
            <a:fillRect/>
          </a:stretch>
        </p:blipFill>
        <p:spPr>
          <a:xfrm>
            <a:off x="11836400" y="2362200"/>
            <a:ext cx="5715000" cy="3347001"/>
          </a:xfrm>
          <a:prstGeom prst="rect">
            <a:avLst/>
          </a:prstGeom>
        </p:spPr>
      </p:pic>
      <p:sp>
        <p:nvSpPr>
          <p:cNvPr id="8" name="object 8"/>
          <p:cNvSpPr txBox="1"/>
          <p:nvPr/>
        </p:nvSpPr>
        <p:spPr>
          <a:xfrm>
            <a:off x="330200" y="381000"/>
            <a:ext cx="11506200" cy="4126771"/>
          </a:xfrm>
          <a:prstGeom prst="rect">
            <a:avLst/>
          </a:prstGeom>
        </p:spPr>
        <p:txBody>
          <a:bodyPr vert="horz" wrap="square" lIns="0" tIns="12700" rIns="0" bIns="0" rtlCol="0">
            <a:spAutoFit/>
          </a:bodyPr>
          <a:lstStyle/>
          <a:p>
            <a:pPr marL="12700" algn="just">
              <a:spcBef>
                <a:spcPts val="100"/>
              </a:spcBef>
            </a:pPr>
            <a:r>
              <a:rPr lang="es-MX" sz="2400" dirty="0">
                <a:latin typeface="Comic Sans MS" panose="030F0702030302020204" pitchFamily="66" charset="0"/>
              </a:rPr>
              <a:t>Consultar [3] y [4] para obtener orientación sobre cómo ajustar los relés de respaldo (21). Configurar el relé de impedancia al menor de los tres criterios siguientes: </a:t>
            </a:r>
          </a:p>
          <a:p>
            <a:pPr marL="12700" algn="just">
              <a:spcBef>
                <a:spcPts val="100"/>
              </a:spcBef>
            </a:pPr>
            <a:endParaRPr lang="es-MX" sz="2400" dirty="0">
              <a:latin typeface="Comic Sans MS" panose="030F0702030302020204" pitchFamily="66" charset="0"/>
            </a:endParaRPr>
          </a:p>
          <a:p>
            <a:pPr marL="355600" indent="-342900" algn="just">
              <a:spcBef>
                <a:spcPts val="100"/>
              </a:spcBef>
              <a:buFont typeface="Arial" panose="020B0604020202020204" pitchFamily="34" charset="0"/>
              <a:buChar char="•"/>
            </a:pPr>
            <a:r>
              <a:rPr lang="es-MX" sz="2400" b="1" dirty="0">
                <a:latin typeface="Comic Sans MS" panose="030F0702030302020204" pitchFamily="66" charset="0"/>
              </a:rPr>
              <a:t>120 % de la línea más larga (con alimentación). Si la unidad está conectada a una barra de interruptor y medio, este porcentaje se calcula utilizando la longitud de la línea adyacente. </a:t>
            </a:r>
          </a:p>
          <a:p>
            <a:pPr marL="355600" indent="-342900" algn="just">
              <a:spcBef>
                <a:spcPts val="100"/>
              </a:spcBef>
              <a:buFont typeface="Arial" panose="020B0604020202020204" pitchFamily="34" charset="0"/>
              <a:buChar char="•"/>
            </a:pPr>
            <a:r>
              <a:rPr lang="es-MX" sz="2400" b="1" dirty="0">
                <a:latin typeface="Comic Sans MS" panose="030F0702030302020204" pitchFamily="66" charset="0"/>
              </a:rPr>
              <a:t>50 a 66,7 % de la impedancia de carga (200 a 150 % de la curva de capacidad del generador) en el factor de potencia nominal de la máquina. </a:t>
            </a:r>
          </a:p>
          <a:p>
            <a:pPr marL="355600" indent="-342900" algn="just">
              <a:spcBef>
                <a:spcPts val="100"/>
              </a:spcBef>
              <a:buFont typeface="Arial" panose="020B0604020202020204" pitchFamily="34" charset="0"/>
              <a:buChar char="•"/>
            </a:pPr>
            <a:r>
              <a:rPr lang="es-MX" sz="2400" b="1" dirty="0">
                <a:latin typeface="Comic Sans MS" panose="030F0702030302020204" pitchFamily="66" charset="0"/>
              </a:rPr>
              <a:t>80 a 90 % de la impedancia de carga (125 a 111 % de la curva de capacidad del generador) en el ángulo de par máximo del relé (MTA).</a:t>
            </a:r>
            <a:endParaRPr sz="2400" b="1" dirty="0">
              <a:latin typeface="Comic Sans MS" panose="030F0702030302020204" pitchFamily="66" charset="0"/>
              <a:cs typeface="Comic Sans MS"/>
            </a:endParaRPr>
          </a:p>
        </p:txBody>
      </p:sp>
      <p:sp>
        <p:nvSpPr>
          <p:cNvPr id="16" name="CuadroTexto 15">
            <a:extLst>
              <a:ext uri="{FF2B5EF4-FFF2-40B4-BE49-F238E27FC236}">
                <a16:creationId xmlns:a16="http://schemas.microsoft.com/office/drawing/2014/main" xmlns="" id="{7D7DF1A8-6376-42BD-9AFC-BDF3E9DD2D02}"/>
              </a:ext>
            </a:extLst>
          </p:cNvPr>
          <p:cNvSpPr txBox="1"/>
          <p:nvPr/>
        </p:nvSpPr>
        <p:spPr>
          <a:xfrm>
            <a:off x="12674600" y="5867400"/>
            <a:ext cx="4876800" cy="707886"/>
          </a:xfrm>
          <a:prstGeom prst="rect">
            <a:avLst/>
          </a:prstGeom>
          <a:noFill/>
        </p:spPr>
        <p:txBody>
          <a:bodyPr wrap="square">
            <a:spAutoFit/>
          </a:bodyPr>
          <a:lstStyle/>
          <a:p>
            <a:pPr algn="ctr"/>
            <a:r>
              <a:rPr lang="es-MX" sz="2000" b="1" dirty="0">
                <a:latin typeface="Comic Sans MS" panose="030F0702030302020204" pitchFamily="66" charset="0"/>
              </a:rPr>
              <a:t>Figura 4. Configuración compleja del sistema con alimentaciones</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24839121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435FDF65-DCBB-4C9D-A516-0E2958AED2A7}"/>
              </a:ext>
            </a:extLst>
          </p:cNvPr>
          <p:cNvSpPr txBox="1"/>
          <p:nvPr/>
        </p:nvSpPr>
        <p:spPr>
          <a:xfrm>
            <a:off x="299840" y="348680"/>
            <a:ext cx="17281920" cy="7848302"/>
          </a:xfrm>
          <a:prstGeom prst="rect">
            <a:avLst/>
          </a:prstGeom>
          <a:noFill/>
        </p:spPr>
        <p:txBody>
          <a:bodyPr wrap="square">
            <a:spAutoFit/>
          </a:bodyPr>
          <a:lstStyle/>
          <a:p>
            <a:pPr algn="just"/>
            <a:r>
              <a:rPr lang="es-MX" sz="2400" dirty="0">
                <a:latin typeface="Comic Sans MS" panose="030F0702030302020204" pitchFamily="66" charset="0"/>
              </a:rPr>
              <a:t>Cuando están equipados con sistemas modernos de protección y control de excitación, los generadores pueden operar en capacidades de corto tiempo para brindar soporte de </a:t>
            </a:r>
            <a:r>
              <a:rPr lang="es-MX" sz="2400" dirty="0" err="1">
                <a:latin typeface="Comic Sans MS" panose="030F0702030302020204" pitchFamily="66" charset="0"/>
              </a:rPr>
              <a:t>VAr</a:t>
            </a:r>
            <a:r>
              <a:rPr lang="es-MX" sz="2400" dirty="0">
                <a:latin typeface="Comic Sans MS" panose="030F0702030302020204" pitchFamily="66" charset="0"/>
              </a:rPr>
              <a:t> del sistema durante las oscilaciones de energía recuperables. Es posible que se requiera un valor de ajuste superior al 200 % de la curva de capacidad. Esto puede limitar aún más el alcance o puede requerir un retardo mucho mayor. Debido a apagones recientes causados por colapso de tensión, se debe verificar que el ajuste de distancia tenga márgenes operativos adecuados cuando el generador esté sujeto al voltaje más bajo esperado del sistema. La North American Electric </a:t>
            </a:r>
            <a:r>
              <a:rPr lang="es-MX" sz="2400" dirty="0" err="1">
                <a:latin typeface="Comic Sans MS" panose="030F0702030302020204" pitchFamily="66" charset="0"/>
              </a:rPr>
              <a:t>Reliability</a:t>
            </a:r>
            <a:r>
              <a:rPr lang="es-MX" sz="2400" dirty="0">
                <a:latin typeface="Comic Sans MS" panose="030F0702030302020204" pitchFamily="66" charset="0"/>
              </a:rPr>
              <a:t> </a:t>
            </a:r>
            <a:r>
              <a:rPr lang="es-MX" sz="2400" dirty="0" err="1">
                <a:latin typeface="Comic Sans MS" panose="030F0702030302020204" pitchFamily="66" charset="0"/>
              </a:rPr>
              <a:t>Corporation</a:t>
            </a:r>
            <a:r>
              <a:rPr lang="es-MX" sz="2400" dirty="0">
                <a:latin typeface="Comic Sans MS" panose="030F0702030302020204" pitchFamily="66" charset="0"/>
              </a:rPr>
              <a:t> (NERC) ha establecido un nivel de tensión del sistema de 0,85 </a:t>
            </a:r>
            <a:r>
              <a:rPr lang="es-MX" sz="2400" dirty="0" err="1">
                <a:latin typeface="Comic Sans MS" panose="030F0702030302020204" pitchFamily="66" charset="0"/>
              </a:rPr>
              <a:t>pu</a:t>
            </a:r>
            <a:r>
              <a:rPr lang="es-MX" sz="2400" dirty="0">
                <a:latin typeface="Comic Sans MS" panose="030F0702030302020204" pitchFamily="66" charset="0"/>
              </a:rPr>
              <a:t> como la tensión más bajo al que la protección debe funcionar correctamente. Estos criterios normalmente requieren compromisos en la protección deseada para mantener la seguridad del generador. Se recomienda que estos ajustes de relés se evalúen entre la protección del generador y los ingenieros de protección del sistema para optimizar la coordinación y al mismo tiempo proteger el generador de turbina. Es posible que se necesiten estudios de estabilidad para determinar un punto de ajuste seguro y un retardo de tiempo para optimizar la protección y la coordinación. Los relés de protección de generador multifunción digitales permiten utilizar dos zonas de protección de distancia. En este caso, la Zona 2 se </a:t>
            </a:r>
            <a:r>
              <a:rPr lang="es-MX" sz="2400" dirty="0" err="1" smtClean="0">
                <a:latin typeface="Comic Sans MS" panose="030F0702030302020204" pitchFamily="66" charset="0"/>
              </a:rPr>
              <a:t>conFig</a:t>
            </a:r>
            <a:r>
              <a:rPr lang="es-MX" sz="2400" dirty="0" smtClean="0">
                <a:latin typeface="Comic Sans MS" panose="030F0702030302020204" pitchFamily="66" charset="0"/>
              </a:rPr>
              <a:t>. como </a:t>
            </a:r>
            <a:r>
              <a:rPr lang="es-MX" sz="2400" dirty="0">
                <a:latin typeface="Comic Sans MS" panose="030F0702030302020204" pitchFamily="66" charset="0"/>
              </a:rPr>
              <a:t>se describió anteriormente. Cuando se aplican dos zonas para la protección de respaldo de fallas de fase, la Zona 1 con retardo de tiempo se puede ajustar para brindar protección de respaldo para fallas en el patio de distribución local. El temporizador de la Zona 1 se </a:t>
            </a:r>
            <a:r>
              <a:rPr lang="es-MX" sz="2400" dirty="0" err="1" smtClean="0">
                <a:latin typeface="Comic Sans MS" panose="030F0702030302020204" pitchFamily="66" charset="0"/>
              </a:rPr>
              <a:t>conFig</a:t>
            </a:r>
            <a:r>
              <a:rPr lang="es-MX" sz="2400" dirty="0" smtClean="0">
                <a:latin typeface="Comic Sans MS" panose="030F0702030302020204" pitchFamily="66" charset="0"/>
              </a:rPr>
              <a:t>. según </a:t>
            </a:r>
            <a:r>
              <a:rPr lang="es-MX" sz="2400" dirty="0">
                <a:latin typeface="Comic Sans MS" panose="030F0702030302020204" pitchFamily="66" charset="0"/>
              </a:rPr>
              <a:t>el criterio de retardo de tiempo normal de la Zona 2 para coordinarse con la protección de la línea de alta velocidad más el tiempo de falla del interruptor. El alcance generalmente se ajusta para ver el bus de alta tensión de la estación generadora (120 % de la impedancia del transformador GSU). Se debe verificar que esta ajuste esté coordinada con el elemento de la Zona 1 de la línea más corta que sale del autobús. Si la ajuste de la Zona 1, basada en el 120 % de la impedancia del transformador GSU, </a:t>
            </a:r>
            <a:r>
              <a:rPr lang="es-MX" sz="2400" dirty="0" err="1">
                <a:latin typeface="Comic Sans MS" panose="030F0702030302020204" pitchFamily="66" charset="0"/>
              </a:rPr>
              <a:t>excedel</a:t>
            </a:r>
            <a:r>
              <a:rPr lang="es-MX" sz="2400" dirty="0">
                <a:latin typeface="Comic Sans MS" panose="030F0702030302020204" pitchFamily="66" charset="0"/>
              </a:rPr>
              <a:t> alcance de la línea más corta de la Zona 1, el alcance de la Zona 1 de respaldo del sistema deberá reducirse a aproximadamente el 80 % de la ajuste de la Línea más corta de la Zona 1 (se ignora la alimentación). </a:t>
            </a:r>
          </a:p>
        </p:txBody>
      </p:sp>
    </p:spTree>
    <p:extLst>
      <p:ext uri="{BB962C8B-B14F-4D97-AF65-F5344CB8AC3E}">
        <p14:creationId xmlns:p14="http://schemas.microsoft.com/office/powerpoint/2010/main" xmlns="" val="19560139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435FDF65-DCBB-4C9D-A516-0E2958AED2A7}"/>
              </a:ext>
            </a:extLst>
          </p:cNvPr>
          <p:cNvSpPr txBox="1"/>
          <p:nvPr/>
        </p:nvSpPr>
        <p:spPr>
          <a:xfrm>
            <a:off x="299840" y="348680"/>
            <a:ext cx="10729192" cy="9325630"/>
          </a:xfrm>
          <a:prstGeom prst="rect">
            <a:avLst/>
          </a:prstGeom>
          <a:noFill/>
        </p:spPr>
        <p:txBody>
          <a:bodyPr wrap="square">
            <a:spAutoFit/>
          </a:bodyPr>
          <a:lstStyle/>
          <a:p>
            <a:pPr algn="just"/>
            <a:r>
              <a:rPr lang="es-MX" sz="2400" dirty="0">
                <a:latin typeface="Comic Sans MS" panose="030F0702030302020204" pitchFamily="66" charset="0"/>
              </a:rPr>
              <a:t>Alternativamente, la Zona 1 se utiliza para proporcionar protección de alta velocidad para fallas de fase en la barra de fase aislada del generador. Para esta aplicación, el elemento de la Zona 1 se </a:t>
            </a:r>
            <a:r>
              <a:rPr lang="es-MX" sz="2400" dirty="0" err="1" smtClean="0">
                <a:latin typeface="Comic Sans MS" panose="030F0702030302020204" pitchFamily="66" charset="0"/>
              </a:rPr>
              <a:t>conFig</a:t>
            </a:r>
            <a:r>
              <a:rPr lang="es-MX" sz="2400" dirty="0" smtClean="0">
                <a:latin typeface="Comic Sans MS" panose="030F0702030302020204" pitchFamily="66" charset="0"/>
              </a:rPr>
              <a:t>. al </a:t>
            </a:r>
            <a:r>
              <a:rPr lang="es-MX" sz="2400" dirty="0">
                <a:latin typeface="Comic Sans MS" panose="030F0702030302020204" pitchFamily="66" charset="0"/>
              </a:rPr>
              <a:t>50 % de la impedancia del transformador GSU sin ningún retardo de tiempo intencional. El elemento de la Zona 1 proporciona protección de falla de fase de alta velocidad redundante para el terminal del generador y el bus de fase aislada (que de otro modo está protegido solo por el relé diferencial general del generador-transformador), mientras que el elemento de Zona 2 proporciona protección de respaldo del sistema para fallas de fase. Tener en cuenta que este elemento de alta velocidad puede funcionar en una condición de oscilación de potencia severa o fuera de sincronismo, lo cual es indeseable, y además proporciona información engañosa sobre el objetivo. Al realizar cálculos que involucran impedancias con diferentes bases de tensión, las impedancias primero deben convertirse o referirse a una base de tensión común, generalmente la tensión del generador. Alternativamente, los errores de cálculo se evitan más fácilmente trabajando en el sistema por unidad. El alcance calculado por unidad se puede convertir a ohmios secundarios para ajustar el relé. </a:t>
            </a:r>
            <a:r>
              <a:rPr lang="es-MX" sz="2400" b="1" dirty="0">
                <a:latin typeface="Comic Sans MS" panose="030F0702030302020204" pitchFamily="66" charset="0"/>
              </a:rPr>
              <a:t>La Fig. 5 </a:t>
            </a:r>
            <a:r>
              <a:rPr lang="es-MX" sz="2400" dirty="0">
                <a:latin typeface="Comic Sans MS" panose="030F0702030302020204" pitchFamily="66" charset="0"/>
              </a:rPr>
              <a:t>muestra una aplicación de un relé de distancia de dos zonas donde la Zona 1 está configurada para cubrir el 120 % de la impedancia GSU y la Zona 2 está limitada por la GCC (curva de capacidad del generador) al 67 % de la GCC en el factor de potencia nominal. ángulo (RPFA). Aquí el alcance de la Zona 2 no proporcionará una protección de respaldo adecuada del sistema de falla de fase, ya que requeriría una ajuste extremadamente grande. </a:t>
            </a:r>
            <a:endParaRPr lang="es-MX" sz="2400" dirty="0"/>
          </a:p>
        </p:txBody>
      </p:sp>
      <p:pic>
        <p:nvPicPr>
          <p:cNvPr id="4" name="Imagen 3">
            <a:extLst>
              <a:ext uri="{FF2B5EF4-FFF2-40B4-BE49-F238E27FC236}">
                <a16:creationId xmlns:a16="http://schemas.microsoft.com/office/drawing/2014/main" xmlns="" id="{62C081DD-2C94-49EE-BAE7-5560E2E6C4BF}"/>
              </a:ext>
            </a:extLst>
          </p:cNvPr>
          <p:cNvPicPr>
            <a:picLocks noChangeAspect="1"/>
          </p:cNvPicPr>
          <p:nvPr/>
        </p:nvPicPr>
        <p:blipFill>
          <a:blip r:embed="rId2"/>
          <a:stretch>
            <a:fillRect/>
          </a:stretch>
        </p:blipFill>
        <p:spPr>
          <a:xfrm>
            <a:off x="11749112" y="1824844"/>
            <a:ext cx="5688632" cy="6408712"/>
          </a:xfrm>
          <a:prstGeom prst="rect">
            <a:avLst/>
          </a:prstGeom>
        </p:spPr>
      </p:pic>
      <p:sp>
        <p:nvSpPr>
          <p:cNvPr id="6" name="CuadroTexto 5">
            <a:extLst>
              <a:ext uri="{FF2B5EF4-FFF2-40B4-BE49-F238E27FC236}">
                <a16:creationId xmlns:a16="http://schemas.microsoft.com/office/drawing/2014/main" xmlns="" id="{5AA212CB-D640-4B69-9EF8-3A41D56A29C9}"/>
              </a:ext>
            </a:extLst>
          </p:cNvPr>
          <p:cNvSpPr txBox="1"/>
          <p:nvPr/>
        </p:nvSpPr>
        <p:spPr>
          <a:xfrm>
            <a:off x="11749112" y="8250996"/>
            <a:ext cx="5688632" cy="707886"/>
          </a:xfrm>
          <a:prstGeom prst="rect">
            <a:avLst/>
          </a:prstGeom>
          <a:noFill/>
        </p:spPr>
        <p:txBody>
          <a:bodyPr wrap="square">
            <a:spAutoFit/>
          </a:bodyPr>
          <a:lstStyle/>
          <a:p>
            <a:r>
              <a:rPr lang="es-MX" sz="2000" b="1" dirty="0">
                <a:latin typeface="Comic Sans MS" panose="030F0702030302020204" pitchFamily="66" charset="0"/>
              </a:rPr>
              <a:t>Figura 5. Ejemplo de ajuste del relé de distancia trazado en un diagrama R-X [4]</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27168673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435FDF65-DCBB-4C9D-A516-0E2958AED2A7}"/>
              </a:ext>
            </a:extLst>
          </p:cNvPr>
          <p:cNvSpPr txBox="1"/>
          <p:nvPr/>
        </p:nvSpPr>
        <p:spPr>
          <a:xfrm>
            <a:off x="299840" y="348680"/>
            <a:ext cx="11449272" cy="4154984"/>
          </a:xfrm>
          <a:prstGeom prst="rect">
            <a:avLst/>
          </a:prstGeom>
          <a:noFill/>
        </p:spPr>
        <p:txBody>
          <a:bodyPr wrap="square">
            <a:spAutoFit/>
          </a:bodyPr>
          <a:lstStyle/>
          <a:p>
            <a:pPr algn="just"/>
            <a:r>
              <a:rPr lang="es-MX" sz="2400" dirty="0">
                <a:latin typeface="Comic Sans MS" panose="030F0702030302020204" pitchFamily="66" charset="0"/>
              </a:rPr>
              <a:t>La única forma de garantizar una protección adecuada para evitar corrientes sostenidas hasta la falla es proporcionar protección redundante del sistema de transmisión y protección contra fallas del interruptor. Otras características beneficiosas de la protección digital moderna que pueden ayudar a mejorar la seguridad de la protección de respaldo a distancia incluyen el bloqueo de oscilaciones de potencia, la invasión de carga y las características de forma.</a:t>
            </a:r>
          </a:p>
          <a:p>
            <a:pPr algn="just"/>
            <a:r>
              <a:rPr lang="es-MX" sz="2400" dirty="0">
                <a:latin typeface="Comic Sans MS" panose="030F0702030302020204" pitchFamily="66" charset="0"/>
              </a:rPr>
              <a:t>La función de bloqueo de oscilación de potencia se utiliza para bloquear zonas seleccionadas y permitirles tener un alcance más largo y aun así evitar disparos involuntarios durante oscilaciones de potencia severas pero recuperables. Las otras dos características se utilizan para restringir la distancia que alcanza el relé resistivo y reactivo de forma independiente.</a:t>
            </a:r>
            <a:endParaRPr lang="es-AR" sz="2400" dirty="0">
              <a:latin typeface="Comic Sans MS" panose="030F0702030302020204" pitchFamily="66" charset="0"/>
            </a:endParaRPr>
          </a:p>
        </p:txBody>
      </p:sp>
      <p:pic>
        <p:nvPicPr>
          <p:cNvPr id="4" name="Imagen 3">
            <a:extLst>
              <a:ext uri="{FF2B5EF4-FFF2-40B4-BE49-F238E27FC236}">
                <a16:creationId xmlns:a16="http://schemas.microsoft.com/office/drawing/2014/main" xmlns="" id="{62C081DD-2C94-49EE-BAE7-5560E2E6C4BF}"/>
              </a:ext>
            </a:extLst>
          </p:cNvPr>
          <p:cNvPicPr>
            <a:picLocks noChangeAspect="1"/>
          </p:cNvPicPr>
          <p:nvPr/>
        </p:nvPicPr>
        <p:blipFill>
          <a:blip r:embed="rId2"/>
          <a:stretch>
            <a:fillRect/>
          </a:stretch>
        </p:blipFill>
        <p:spPr>
          <a:xfrm>
            <a:off x="11749112" y="1824844"/>
            <a:ext cx="5688632" cy="6408712"/>
          </a:xfrm>
          <a:prstGeom prst="rect">
            <a:avLst/>
          </a:prstGeom>
        </p:spPr>
      </p:pic>
      <p:sp>
        <p:nvSpPr>
          <p:cNvPr id="6" name="CuadroTexto 5">
            <a:extLst>
              <a:ext uri="{FF2B5EF4-FFF2-40B4-BE49-F238E27FC236}">
                <a16:creationId xmlns:a16="http://schemas.microsoft.com/office/drawing/2014/main" xmlns="" id="{5AA212CB-D640-4B69-9EF8-3A41D56A29C9}"/>
              </a:ext>
            </a:extLst>
          </p:cNvPr>
          <p:cNvSpPr txBox="1"/>
          <p:nvPr/>
        </p:nvSpPr>
        <p:spPr>
          <a:xfrm>
            <a:off x="11749112" y="8250996"/>
            <a:ext cx="5688632" cy="707886"/>
          </a:xfrm>
          <a:prstGeom prst="rect">
            <a:avLst/>
          </a:prstGeom>
          <a:noFill/>
        </p:spPr>
        <p:txBody>
          <a:bodyPr wrap="square">
            <a:spAutoFit/>
          </a:bodyPr>
          <a:lstStyle/>
          <a:p>
            <a:r>
              <a:rPr lang="es-MX" sz="2000" b="1" dirty="0">
                <a:latin typeface="Comic Sans MS" panose="030F0702030302020204" pitchFamily="66" charset="0"/>
              </a:rPr>
              <a:t>Figura 5. Ejemplo de ajuste del relé de distancia trazado en un diagrama R-X [4]</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109895890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254000" y="381000"/>
            <a:ext cx="17255752" cy="905376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PROTECCION</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RESPALDO</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lang="es-AR" sz="2400" b="1" spc="-5" dirty="0">
                <a:latin typeface="Comic Sans MS"/>
                <a:cs typeface="Comic Sans MS"/>
              </a:rPr>
              <a:t>TIERRA</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dirty="0">
                <a:latin typeface="Comic Sans MS" panose="030F0702030302020204" pitchFamily="66" charset="0"/>
              </a:rPr>
              <a:t>Cuando se conecta un generador en una disposición unitaria de generador-transformador, generalmente es deseable conectar un relé de tierra de </a:t>
            </a:r>
            <a:r>
              <a:rPr lang="es-MX" sz="2400" dirty="0" err="1">
                <a:latin typeface="Comic Sans MS" panose="030F0702030302020204" pitchFamily="66" charset="0"/>
              </a:rPr>
              <a:t>sobrecorriente</a:t>
            </a:r>
            <a:r>
              <a:rPr lang="es-MX" sz="2400" dirty="0">
                <a:latin typeface="Comic Sans MS" panose="030F0702030302020204" pitchFamily="66" charset="0"/>
              </a:rPr>
              <a:t> inversa o muy inversa (51TG1) y, opcionalmente, un segundo relé de </a:t>
            </a:r>
            <a:r>
              <a:rPr lang="es-MX" sz="2400" dirty="0" err="1">
                <a:latin typeface="Comic Sans MS" panose="030F0702030302020204" pitchFamily="66" charset="0"/>
              </a:rPr>
              <a:t>sobrecorriente</a:t>
            </a:r>
            <a:r>
              <a:rPr lang="es-MX" sz="2400" dirty="0">
                <a:latin typeface="Comic Sans MS" panose="030F0702030302020204" pitchFamily="66" charset="0"/>
              </a:rPr>
              <a:t> (51TG2) a un transformador de corriente de alta precisión en el neutro del lado de alta del transformador GSU. , como se muestra en la Fig. 1. Cuando el generador está conectado directamente al sistema, un relé de respaldo de tierra de </a:t>
            </a:r>
            <a:r>
              <a:rPr lang="es-MX" sz="2400" dirty="0" err="1">
                <a:latin typeface="Comic Sans MS" panose="030F0702030302020204" pitchFamily="66" charset="0"/>
              </a:rPr>
              <a:t>sobrecorriente</a:t>
            </a:r>
            <a:r>
              <a:rPr lang="es-MX" sz="2400" dirty="0">
                <a:latin typeface="Comic Sans MS" panose="030F0702030302020204" pitchFamily="66" charset="0"/>
              </a:rPr>
              <a:t> de tiempo (51G) se conecta a un CT en el neutro del generador, como se muestra en la Fig. 2. La protección de respaldo a tierra está configurada para detectar fallas a tierra al final de todas las líneas que salen de la estación y está configurada para coordinarse con la protección de falla a tierra más lenta del sistema. Para líneas protegidas por relés de distancia a tierra de sobre alcance, el tiempo del relé de respaldo se coordina con el temporizador de distancia a tierra más el retardo de tiempo del relé de falla del interruptor. Cualquier falla a tierra de alta resistencia fuera del alcance de los relés de distancia a tierra de la línea de transmisión vista por los relés de tierra de respaldo podría causar disparos no deseados de múltiples unidades generadoras. Incluso cuando se utilizan relés de distancia a tierra, se recomienda un elemento de </a:t>
            </a:r>
            <a:r>
              <a:rPr lang="es-MX" sz="2400" dirty="0" err="1">
                <a:latin typeface="Comic Sans MS" panose="030F0702030302020204" pitchFamily="66" charset="0"/>
              </a:rPr>
              <a:t>sobrecorriente</a:t>
            </a:r>
            <a:r>
              <a:rPr lang="es-MX" sz="2400" dirty="0">
                <a:latin typeface="Comic Sans MS" panose="030F0702030302020204" pitchFamily="66" charset="0"/>
              </a:rPr>
              <a:t> de tiempo inverso o muy inverso para la protección de fallas a tierra de la línea de transmisión para cubrir fallas de alta resistencia y también evitar una posible falla de coordinación. Los relés de respaldo 51TG1 y 51G generalmente están conectados para desconectar el generador. Sin embargo, si se utiliza el “esquema de disparo de separación de unidades” (consultar el Capítulo 5.1), el 51TG1 dispara solo los interruptores del lado de alta del generador y se requiere que el 51TG2 apague el generador si el interruptor del lado de alta no se abre. 51TG2 está ajustado para coordinarse con 51TG1. Si se produce una falla a tierra entre el devanado conectado en estrella de alta tensión del transformador GSU y el interruptor del generador del lado de alta, el 51TG2 funcionará pero será muy lento y prácticamente no brindará protección si la falla está en el transformador. Se recomienda un relé diferencial de falla a tierra restringido conectado al CT neutro del transformador y a los CT de fase que cubren el interruptor del generador para proporcionar protección sensible y disparo de alta velocidad y desconectar el generador.</a:t>
            </a:r>
            <a:endParaRPr lang="es-MX" sz="2400" dirty="0">
              <a:latin typeface="Comic Sans MS" panose="030F0702030302020204" pitchFamily="66" charset="0"/>
              <a:cs typeface="Comic Sans MS"/>
            </a:endParaRP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37380022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330200" y="457200"/>
            <a:ext cx="17221200" cy="6317114"/>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RESPALDO</a:t>
            </a:r>
            <a:r>
              <a:rPr sz="2400" b="1" dirty="0">
                <a:latin typeface="Comic Sans MS"/>
                <a:cs typeface="Comic Sans MS"/>
              </a:rPr>
              <a:t> </a:t>
            </a:r>
            <a:r>
              <a:rPr sz="2400" b="1" spc="-5" dirty="0">
                <a:latin typeface="Comic Sans MS"/>
                <a:cs typeface="Comic Sans MS"/>
              </a:rPr>
              <a:t>DEL</a:t>
            </a:r>
            <a:r>
              <a:rPr sz="2400" b="1" dirty="0">
                <a:latin typeface="Comic Sans MS"/>
                <a:cs typeface="Comic Sans MS"/>
              </a:rPr>
              <a:t> </a:t>
            </a:r>
            <a:r>
              <a:rPr sz="2400" b="1" spc="-5" dirty="0">
                <a:latin typeface="Comic Sans MS"/>
                <a:cs typeface="Comic Sans MS"/>
              </a:rPr>
              <a:t>SISTEMA</a:t>
            </a:r>
            <a:r>
              <a:rPr sz="2400" b="1" dirty="0">
                <a:latin typeface="Comic Sans MS"/>
                <a:cs typeface="Comic Sans MS"/>
              </a:rPr>
              <a:t> </a:t>
            </a:r>
            <a:r>
              <a:rPr sz="2400" b="1" spc="-5" dirty="0">
                <a:latin typeface="Comic Sans MS"/>
                <a:cs typeface="Comic Sans MS"/>
              </a:rPr>
              <a:t>CON</a:t>
            </a:r>
            <a:r>
              <a:rPr sz="2400" b="1" dirty="0">
                <a:latin typeface="Comic Sans MS"/>
                <a:cs typeface="Comic Sans MS"/>
              </a:rPr>
              <a:t> </a:t>
            </a:r>
            <a:r>
              <a:rPr sz="2400" b="1" spc="-5" dirty="0">
                <a:latin typeface="Comic Sans MS"/>
                <a:cs typeface="Comic Sans MS"/>
              </a:rPr>
              <a:t>EL</a:t>
            </a:r>
            <a:r>
              <a:rPr sz="2400" b="1" dirty="0">
                <a:latin typeface="Comic Sans MS"/>
                <a:cs typeface="Comic Sans MS"/>
              </a:rPr>
              <a:t> </a:t>
            </a:r>
            <a:r>
              <a:rPr sz="2400" b="1" spc="-5" dirty="0">
                <a:latin typeface="Comic Sans MS"/>
                <a:cs typeface="Comic Sans MS"/>
              </a:rPr>
              <a:t>RELÉ</a:t>
            </a:r>
            <a:r>
              <a:rPr sz="2400" b="1" spc="5" dirty="0">
                <a:latin typeface="Comic Sans MS"/>
                <a:cs typeface="Comic Sans MS"/>
              </a:rPr>
              <a:t> </a:t>
            </a:r>
            <a:r>
              <a:rPr sz="2400" b="1" spc="-5" dirty="0">
                <a:latin typeface="Comic Sans MS"/>
                <a:cs typeface="Comic Sans MS"/>
              </a:rPr>
              <a:t>DE</a:t>
            </a:r>
            <a:r>
              <a:rPr lang="es-AR" sz="2400" b="1" spc="-5" dirty="0">
                <a:latin typeface="Comic Sans MS"/>
                <a:cs typeface="Comic Sans MS"/>
              </a:rPr>
              <a:t> </a:t>
            </a:r>
            <a:r>
              <a:rPr sz="2400" b="1" spc="-5" dirty="0">
                <a:latin typeface="Comic Sans MS"/>
                <a:cs typeface="Comic Sans MS"/>
              </a:rPr>
              <a:t>SECUENCIA</a:t>
            </a:r>
            <a:r>
              <a:rPr sz="2400" b="1" dirty="0">
                <a:latin typeface="Comic Sans MS"/>
                <a:cs typeface="Comic Sans MS"/>
              </a:rPr>
              <a:t> </a:t>
            </a:r>
            <a:r>
              <a:rPr lang="es-AR" sz="2400" b="1" spc="-5" dirty="0">
                <a:latin typeface="Comic Sans MS"/>
                <a:cs typeface="Comic Sans MS"/>
              </a:rPr>
              <a:t>NEGATIVA</a:t>
            </a:r>
            <a:r>
              <a:rPr sz="2400" b="1" dirty="0">
                <a:latin typeface="Comic Sans MS"/>
                <a:cs typeface="Comic Sans MS"/>
              </a:rPr>
              <a:t> </a:t>
            </a:r>
            <a:r>
              <a:rPr sz="2400" b="1" spc="-5" dirty="0">
                <a:latin typeface="Comic Sans MS"/>
                <a:cs typeface="Comic Sans MS"/>
              </a:rPr>
              <a:t>DEL</a:t>
            </a:r>
            <a:r>
              <a:rPr sz="2400" b="1" dirty="0">
                <a:latin typeface="Comic Sans MS"/>
                <a:cs typeface="Comic Sans MS"/>
              </a:rPr>
              <a:t> </a:t>
            </a:r>
            <a:r>
              <a:rPr sz="2400" b="1" spc="-5" dirty="0">
                <a:latin typeface="Comic Sans MS"/>
                <a:cs typeface="Comic Sans MS"/>
              </a:rPr>
              <a:t>GENERADOR</a:t>
            </a:r>
            <a:endParaRPr lang="en-US" sz="2400" b="1" spc="-5" dirty="0">
              <a:latin typeface="Comic Sans MS"/>
              <a:cs typeface="Comic Sans MS"/>
            </a:endParaRPr>
          </a:p>
          <a:p>
            <a:pPr marL="12700" marR="5080" algn="just">
              <a:spcBef>
                <a:spcPts val="100"/>
              </a:spcBef>
            </a:pPr>
            <a:endParaRPr lang="es-AR" sz="2400" b="1" spc="-5" dirty="0">
              <a:latin typeface="Comic Sans MS" panose="030F0702030302020204" pitchFamily="66" charset="0"/>
              <a:cs typeface="Comic Sans MS"/>
            </a:endParaRPr>
          </a:p>
          <a:p>
            <a:pPr marL="12700" marR="5080" algn="just">
              <a:spcBef>
                <a:spcPts val="100"/>
              </a:spcBef>
            </a:pPr>
            <a:r>
              <a:rPr lang="es-MX" sz="2400" dirty="0">
                <a:latin typeface="Comic Sans MS" panose="030F0702030302020204" pitchFamily="66" charset="0"/>
              </a:rPr>
              <a:t>El relé de secuencia negativa se trata en detalle en el Capítulo 5.4. Esta sección enfatizará las características del relé que se aplican a la protección de respaldo del sistema. El relé de secuencia negativa está ajustado para proteger el generador según las capacidades de corriente nominal de los estándares IEEE C50.12 y C50.13. Es deseable ajustar el relé para proteger contra </a:t>
            </a:r>
            <a:r>
              <a:rPr lang="es-MX" sz="2400" b="1" i="1" dirty="0">
                <a:latin typeface="Comic Sans MS" panose="030F0702030302020204" pitchFamily="66" charset="0"/>
              </a:rPr>
              <a:t>desequilibrios serie </a:t>
            </a:r>
            <a:r>
              <a:rPr lang="es-MX" sz="2400" dirty="0">
                <a:latin typeface="Comic Sans MS" panose="030F0702030302020204" pitchFamily="66" charset="0"/>
              </a:rPr>
              <a:t>del sistema, lo que requiere el uso de un relé sensible. Una ajuste baja permite que el relé de secuencia negativa proteja el generador contra condiciones de conductor abierto que pueden no ser detectadas por ninguna otra protección de relé. Muy a menudo, los relés digitales y algunos electrónicos de secuencia negativa son capaces de ajuste sensible, mientras que los relés electromecánicos no proporcionan esta sensibilidad. La encuesta más reciente sobre protección de respaldo mostró operaciones mínimas de los relés de </a:t>
            </a:r>
            <a:r>
              <a:rPr lang="es-MX" sz="2400" dirty="0" err="1">
                <a:latin typeface="Comic Sans MS" panose="030F0702030302020204" pitchFamily="66" charset="0"/>
              </a:rPr>
              <a:t>sobrecorriente</a:t>
            </a:r>
            <a:r>
              <a:rPr lang="es-MX" sz="2400" dirty="0">
                <a:latin typeface="Comic Sans MS" panose="030F0702030302020204" pitchFamily="66" charset="0"/>
              </a:rPr>
              <a:t> de secuencia negativa para fallas en el sistema de </a:t>
            </a:r>
            <a:r>
              <a:rPr lang="es-MX" sz="2400" dirty="0" smtClean="0">
                <a:latin typeface="Comic Sans MS" panose="030F0702030302020204" pitchFamily="66" charset="0"/>
              </a:rPr>
              <a:t>potencia [</a:t>
            </a:r>
            <a:r>
              <a:rPr lang="es-MX" sz="2400" dirty="0">
                <a:latin typeface="Comic Sans MS" panose="030F0702030302020204" pitchFamily="66" charset="0"/>
              </a:rPr>
              <a:t>2]. Esto valida la idea de que ajustar los relés de secuencia negativa en la capacidad del generador a valores nominales continuas aún deja un gran margen de coordinación entre los tiempos de disparo de la protección de fallas del sistema y la protección de secuencia negativa del generador. Por otro lado, los relés de secuencia negativa del generador pueden no ser buenos respaldos para fallas del sistema debido al daño adicional al equipo causado por el largo tiempo de disparo antes de que se elimine la falla y la </a:t>
            </a:r>
            <a:r>
              <a:rPr lang="es-MX" sz="2400" dirty="0" err="1">
                <a:latin typeface="Comic Sans MS" panose="030F0702030302020204" pitchFamily="66" charset="0"/>
              </a:rPr>
              <a:t>polorior</a:t>
            </a:r>
            <a:r>
              <a:rPr lang="es-MX" sz="2400" dirty="0">
                <a:latin typeface="Comic Sans MS" panose="030F0702030302020204" pitchFamily="66" charset="0"/>
              </a:rPr>
              <a:t> inestabilidad del generador durante los tiempos prolongados </a:t>
            </a:r>
            <a:r>
              <a:rPr lang="es-MX" sz="2400" dirty="0" err="1">
                <a:latin typeface="Comic Sans MS" panose="030F0702030302020204" pitchFamily="66" charset="0"/>
              </a:rPr>
              <a:t>deliminación</a:t>
            </a:r>
            <a:r>
              <a:rPr lang="es-MX" sz="2400" dirty="0">
                <a:latin typeface="Comic Sans MS" panose="030F0702030302020204" pitchFamily="66" charset="0"/>
              </a:rPr>
              <a:t> de la falla. Como se señaló anteriormente, el relé de secuencia negativa no protege contra fallas trifásicas balanceadas.</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4635545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225F4793-8A1A-49A8-B941-DE1B418E1169}"/>
              </a:ext>
            </a:extLst>
          </p:cNvPr>
          <p:cNvSpPr txBox="1"/>
          <p:nvPr/>
        </p:nvSpPr>
        <p:spPr>
          <a:xfrm>
            <a:off x="155824" y="348680"/>
            <a:ext cx="17425936" cy="6740307"/>
          </a:xfrm>
          <a:prstGeom prst="rect">
            <a:avLst/>
          </a:prstGeom>
          <a:noFill/>
        </p:spPr>
        <p:txBody>
          <a:bodyPr wrap="square">
            <a:spAutoFit/>
          </a:bodyPr>
          <a:lstStyle/>
          <a:p>
            <a:pPr algn="just"/>
            <a:r>
              <a:rPr lang="es-MX" sz="2400" b="1" dirty="0">
                <a:latin typeface="Comic Sans MS" panose="030F0702030302020204" pitchFamily="66" charset="0"/>
              </a:rPr>
              <a:t>MODO DE DISPARO</a:t>
            </a:r>
          </a:p>
          <a:p>
            <a:pPr algn="just"/>
            <a:endParaRPr lang="es-MX" sz="2400" dirty="0">
              <a:latin typeface="Comic Sans MS" panose="030F0702030302020204" pitchFamily="66" charset="0"/>
            </a:endParaRPr>
          </a:p>
          <a:p>
            <a:pPr marL="457200" indent="-457200" algn="just">
              <a:buAutoNum type="alphaUcPeriod"/>
            </a:pPr>
            <a:r>
              <a:rPr lang="es-MX" sz="2400" b="1" dirty="0">
                <a:latin typeface="Comic Sans MS" panose="030F0702030302020204" pitchFamily="66" charset="0"/>
              </a:rPr>
              <a:t>Fallas de fase </a:t>
            </a:r>
          </a:p>
          <a:p>
            <a:pPr algn="just"/>
            <a:r>
              <a:rPr lang="es-MX" sz="2400" dirty="0">
                <a:latin typeface="Comic Sans MS" panose="030F0702030302020204" pitchFamily="66" charset="0"/>
              </a:rPr>
              <a:t>Los relés de fase 21 y 51 V brindan protección de respaldo del generador para fallas de fase. Estos relés están conectados para energizar un relé de bloqueo de reinicio manual que dispara los interruptores del generador principal, el campo del generador y/o los interruptores de la excitatriz, los interruptores del </a:t>
            </a:r>
            <a:r>
              <a:rPr lang="es-MX" sz="2400" dirty="0" smtClean="0">
                <a:latin typeface="Comic Sans MS" panose="030F0702030302020204" pitchFamily="66" charset="0"/>
              </a:rPr>
              <a:t>lado de baja </a:t>
            </a:r>
            <a:r>
              <a:rPr lang="es-MX" sz="2400" dirty="0">
                <a:latin typeface="Comic Sans MS" panose="030F0702030302020204" pitchFamily="66" charset="0"/>
              </a:rPr>
              <a:t>de los UAT (transformadores auxiliares de la unidad) y la máquina de impulso. Estas funciones no deben usarse juntas; sólo uno u otro es aplicable a un sistema particular. Consultar el Capítulo 5.1 para obtener más detalles sobre los modos de disparo. </a:t>
            </a:r>
          </a:p>
          <a:p>
            <a:pPr algn="just"/>
            <a:endParaRPr lang="es-MX" sz="2400" dirty="0">
              <a:latin typeface="Comic Sans MS" panose="030F0702030302020204" pitchFamily="66" charset="0"/>
            </a:endParaRPr>
          </a:p>
          <a:p>
            <a:pPr algn="just"/>
            <a:r>
              <a:rPr lang="es-MX" sz="2400" b="1" dirty="0">
                <a:latin typeface="Comic Sans MS" panose="030F0702030302020204" pitchFamily="66" charset="0"/>
              </a:rPr>
              <a:t>B. Fallas a tierra </a:t>
            </a:r>
          </a:p>
          <a:p>
            <a:pPr algn="just"/>
            <a:r>
              <a:rPr lang="es-MX" sz="2400" dirty="0">
                <a:latin typeface="Comic Sans MS" panose="030F0702030302020204" pitchFamily="66" charset="0"/>
              </a:rPr>
              <a:t>El respaldo para el relé de falla a tierra 51TG1 para la disposición de generador-transformador de la unidad en la Fig. 1 y 51G para la disposición del generador conectado directamente en la Fig. 2 brindan protección de respaldo en las líneas de transmisión conectadas al bus de la estación. Estos relés generalmente se conectarán para apagar el generador de la misma manera que se describe para los relés de fase 21 y 51V. En algunos casos, cuando se utiliza el “esquema de separación de unidades”, el 51TG1 se conecta para disparar los interruptores del lado de alta del transformador GSU únicamente y, por lo tanto, desconectará el generador para dejarlo aislado en el servicio de su estación cada vez que se produzca una falla a tierra en la línea de transmisión. no se elimina mediante protección primaria. Si el interruptor del generador del lado de alta no se abre, 51TG2 activará el relé de bloqueo para desconectar el generador. </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177147885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50DC6B0C-28C2-4947-AF29-678E81AF8D5E}"/>
              </a:ext>
            </a:extLst>
          </p:cNvPr>
          <p:cNvSpPr txBox="1"/>
          <p:nvPr/>
        </p:nvSpPr>
        <p:spPr>
          <a:xfrm>
            <a:off x="299840" y="420688"/>
            <a:ext cx="17281920" cy="7848302"/>
          </a:xfrm>
          <a:prstGeom prst="rect">
            <a:avLst/>
          </a:prstGeom>
          <a:noFill/>
        </p:spPr>
        <p:txBody>
          <a:bodyPr wrap="square">
            <a:spAutoFit/>
          </a:bodyPr>
          <a:lstStyle/>
          <a:p>
            <a:pPr algn="just"/>
            <a:r>
              <a:rPr lang="es-MX" sz="2400" b="1" dirty="0">
                <a:latin typeface="Comic Sans MS" panose="030F0702030302020204" pitchFamily="66" charset="0"/>
              </a:rPr>
              <a:t>CONSECUENCIAS DE NO HACER BACKUP DE SEGURIDAD DEL SISTEMA Y DE UNA APLICACIÓN INCORRECTA</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Como se indicó al comienzo de este capítulo, existen compensaciones en la aplicación de la protección de respaldo del sistema. La encuesta más reciente de la industria sobre este tema destacó tanto los riesgos en seguridad como en sensibilidad. En esta encuesta, los encuestados informaron un total de 46 operaciones de protección de respaldo. De este total, hubo 26 operaciones correctas y 19 operaciones incorrectas [2]. La protección de respaldo de tierra tuvo la menor magnitud de errores de funcionamiento. Las operaciones de fase y de secuencia negativa estaban divididas casi por igual entre correctas e incorrectas. De estas malas operaciones, nueve fueron relés defectuosos o mal ajustados, tres fueron errores de cableado, tres fueron configuraciones incorrectas, tres fueron circuitos potenciales abiertos y uno fue un error del personal. Estas malas operaciones enfatizan la necesidad de una cuidadosa aplicación e implementación de la protección de respaldo. También subraya el hecho de que estos sistemas de protección son seguros cuando se aplican e implementan correctamente. La encuesta también describió tres eventos que ocurrieron como resultado de no tener relés de respaldo. Dos </a:t>
            </a:r>
            <a:r>
              <a:rPr lang="es-MX" sz="2400" dirty="0" err="1">
                <a:latin typeface="Comic Sans MS" panose="030F0702030302020204" pitchFamily="66" charset="0"/>
              </a:rPr>
              <a:t>dellos</a:t>
            </a:r>
            <a:r>
              <a:rPr lang="es-MX" sz="2400" dirty="0">
                <a:latin typeface="Comic Sans MS" panose="030F0702030302020204" pitchFamily="66" charset="0"/>
              </a:rPr>
              <a:t> provocaron un incendio que quemó seis cubículos debido a la falla de un interruptor. El tercero informó daños al generador como resultado de una hora de operación con un polo del interruptor del lado de alta abierto. Otro incidente informado a los autores indicó que la falla de protección de respaldo provocó daños en dos rotores del generador. El daño al rotor se produjo debido a una falla a tierra que tardó mucho en eliminarse, como resultado de una operación de falla del interruptor de 230 kV y la falla de sensibilidad del relé electromecánico de secuencia negativa. Más recientemente, una investigación de los disparos de generadores durante la perturbación en América del Norte del 14 de agosto de 2003 indicó que 290 unidades, alrededor de 52.745 MW, se dispararon debido a trece tipos de funciones de protección del generador</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53149345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50DC6B0C-28C2-4947-AF29-678E81AF8D5E}"/>
              </a:ext>
            </a:extLst>
          </p:cNvPr>
          <p:cNvSpPr txBox="1"/>
          <p:nvPr/>
        </p:nvSpPr>
        <p:spPr>
          <a:xfrm>
            <a:off x="299840" y="420688"/>
            <a:ext cx="10009112" cy="6001643"/>
          </a:xfrm>
          <a:prstGeom prst="rect">
            <a:avLst/>
          </a:prstGeom>
          <a:noFill/>
        </p:spPr>
        <p:txBody>
          <a:bodyPr wrap="square">
            <a:spAutoFit/>
          </a:bodyPr>
          <a:lstStyle/>
          <a:p>
            <a:pPr algn="just"/>
            <a:r>
              <a:rPr lang="es-MX" sz="2400" dirty="0">
                <a:latin typeface="Comic Sans MS" panose="030F0702030302020204" pitchFamily="66" charset="0"/>
              </a:rPr>
              <a:t>La información se resume en la Tabla I [5].</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Desafortunadamente, no hay información disponible que aborde directamente cuáles de esos disparos del generador fueron apropiados para las condiciones generales del sistema eléctrico y cuáles fueron disparos molestos. Sin embargo, algunos disparos no deseados del generador debido a estas funciones de protección contribuyeron a ampliar el alcance del apagón.</a:t>
            </a:r>
          </a:p>
          <a:p>
            <a:pPr algn="just"/>
            <a:r>
              <a:rPr lang="es-MX" sz="2400" dirty="0">
                <a:latin typeface="Comic Sans MS" panose="030F0702030302020204" pitchFamily="66" charset="0"/>
              </a:rPr>
              <a:t>NERC está examinando los requisitos para garantizar la coordinación de la protección de respaldo del sistema con el sistema de transmisión y ha creado un documento de referencia técnica que explora la generación de esquemas de protección de plantas y sus configuraciones para proporcionar orientación para la coordinación con la protección de la transmisión, sistemas de control y condiciones del sistema para minimizar los viajes innecesarios de generación durante perturbaciones del sistema [5].</a:t>
            </a:r>
            <a:endParaRPr lang="es-AR" sz="2400" dirty="0">
              <a:latin typeface="Comic Sans MS" panose="030F0702030302020204" pitchFamily="66" charset="0"/>
            </a:endParaRPr>
          </a:p>
        </p:txBody>
      </p:sp>
      <p:pic>
        <p:nvPicPr>
          <p:cNvPr id="4" name="Imagen 3">
            <a:extLst>
              <a:ext uri="{FF2B5EF4-FFF2-40B4-BE49-F238E27FC236}">
                <a16:creationId xmlns:a16="http://schemas.microsoft.com/office/drawing/2014/main" xmlns="" id="{867BD140-9ED9-4D71-B321-DA61A4B25890}"/>
              </a:ext>
            </a:extLst>
          </p:cNvPr>
          <p:cNvPicPr>
            <a:picLocks noChangeAspect="1"/>
          </p:cNvPicPr>
          <p:nvPr/>
        </p:nvPicPr>
        <p:blipFill>
          <a:blip r:embed="rId2"/>
          <a:stretch>
            <a:fillRect/>
          </a:stretch>
        </p:blipFill>
        <p:spPr>
          <a:xfrm>
            <a:off x="10524976" y="882353"/>
            <a:ext cx="6696744" cy="7531223"/>
          </a:xfrm>
          <a:prstGeom prst="rect">
            <a:avLst/>
          </a:prstGeom>
        </p:spPr>
      </p:pic>
    </p:spTree>
    <p:extLst>
      <p:ext uri="{BB962C8B-B14F-4D97-AF65-F5344CB8AC3E}">
        <p14:creationId xmlns:p14="http://schemas.microsoft.com/office/powerpoint/2010/main" xmlns="" val="268486070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13A2CA8E-66F3-4E5B-B19C-6D868F3F4B9C}"/>
              </a:ext>
            </a:extLst>
          </p:cNvPr>
          <p:cNvSpPr txBox="1"/>
          <p:nvPr/>
        </p:nvSpPr>
        <p:spPr>
          <a:xfrm>
            <a:off x="155824" y="348680"/>
            <a:ext cx="17425936" cy="2308324"/>
          </a:xfrm>
          <a:prstGeom prst="rect">
            <a:avLst/>
          </a:prstGeom>
          <a:noFill/>
        </p:spPr>
        <p:txBody>
          <a:bodyPr wrap="square">
            <a:spAutoFit/>
          </a:bodyPr>
          <a:lstStyle/>
          <a:p>
            <a:pPr algn="just"/>
            <a:r>
              <a:rPr lang="es-MX" sz="2400" b="1" dirty="0">
                <a:latin typeface="Comic Sans MS" panose="030F0702030302020204" pitchFamily="66" charset="0"/>
              </a:rPr>
              <a:t>CONCLUSIONES </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 aplicación de protección de respaldo del sistema en plantas generadoras implica una cuidadosa consideración de las compensaciones entre sensibilidad y seguridad. Los riesgos al aplicar protección de respaldo se pueden minimizar mediante una cuidadosa consideración de los puntos discutidos en este capítulo. Estos riesgos se ven superados con creces por las consecuencias de no contar con una protección de respaldo adecuada.</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4639178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34DB5465-701B-4874-BA3E-12800395A014}"/>
              </a:ext>
            </a:extLst>
          </p:cNvPr>
          <p:cNvSpPr txBox="1"/>
          <p:nvPr/>
        </p:nvSpPr>
        <p:spPr>
          <a:xfrm>
            <a:off x="299840" y="420688"/>
            <a:ext cx="17281920" cy="7109639"/>
          </a:xfrm>
          <a:prstGeom prst="rect">
            <a:avLst/>
          </a:prstGeom>
          <a:noFill/>
        </p:spPr>
        <p:txBody>
          <a:bodyPr wrap="square">
            <a:spAutoFit/>
          </a:bodyPr>
          <a:lstStyle/>
          <a:p>
            <a:pPr algn="just"/>
            <a:r>
              <a:rPr lang="es-AR" sz="2400" b="1" dirty="0">
                <a:latin typeface="Comic Sans MS" panose="030F0702030302020204" pitchFamily="66" charset="0"/>
              </a:rPr>
              <a:t>REFERENCES </a:t>
            </a:r>
          </a:p>
          <a:p>
            <a:pPr algn="just"/>
            <a:endParaRPr lang="es-AR" sz="2400" dirty="0">
              <a:latin typeface="Comic Sans MS" panose="030F0702030302020204" pitchFamily="66" charset="0"/>
            </a:endParaRPr>
          </a:p>
          <a:p>
            <a:pPr algn="just"/>
            <a:r>
              <a:rPr lang="es-AR" sz="2400" dirty="0">
                <a:latin typeface="Comic Sans MS" panose="030F0702030302020204" pitchFamily="66" charset="0"/>
              </a:rPr>
              <a:t>[1] T. Higgins, Jr., H. </a:t>
            </a:r>
            <a:r>
              <a:rPr lang="es-AR" sz="2400" dirty="0" err="1">
                <a:latin typeface="Comic Sans MS" panose="030F0702030302020204" pitchFamily="66" charset="0"/>
              </a:rPr>
              <a:t>Holley</a:t>
            </a:r>
            <a:r>
              <a:rPr lang="es-AR" sz="2400" dirty="0">
                <a:latin typeface="Comic Sans MS" panose="030F0702030302020204" pitchFamily="66" charset="0"/>
              </a:rPr>
              <a:t>, and L. Wall,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Representation</a:t>
            </a:r>
            <a:r>
              <a:rPr lang="es-AR" sz="2400" dirty="0">
                <a:latin typeface="Comic Sans MS" panose="030F0702030302020204" pitchFamily="66" charset="0"/>
              </a:rPr>
              <a:t> and </a:t>
            </a:r>
            <a:r>
              <a:rPr lang="es-AR" sz="2400" dirty="0" err="1">
                <a:latin typeface="Comic Sans MS" panose="030F0702030302020204" pitchFamily="66" charset="0"/>
              </a:rPr>
              <a:t>Characteristics</a:t>
            </a:r>
            <a:r>
              <a:rPr lang="es-AR" sz="2400" dirty="0">
                <a:latin typeface="Comic Sans MS" panose="030F0702030302020204" pitchFamily="66" charset="0"/>
              </a:rPr>
              <a:t>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Three</a:t>
            </a:r>
            <a:r>
              <a:rPr lang="es-AR" sz="2400" dirty="0">
                <a:latin typeface="Comic Sans MS" panose="030F0702030302020204" pitchFamily="66" charset="0"/>
              </a:rPr>
              <a:t> </a:t>
            </a:r>
            <a:r>
              <a:rPr lang="es-AR" sz="2400" dirty="0" err="1">
                <a:latin typeface="Comic Sans MS" panose="030F0702030302020204" pitchFamily="66" charset="0"/>
              </a:rPr>
              <a:t>Phase</a:t>
            </a:r>
            <a:r>
              <a:rPr lang="es-AR" sz="2400" dirty="0">
                <a:latin typeface="Comic Sans MS" panose="030F0702030302020204" pitchFamily="66" charset="0"/>
              </a:rPr>
              <a:t> </a:t>
            </a:r>
            <a:r>
              <a:rPr lang="es-AR" sz="2400" dirty="0" err="1">
                <a:latin typeface="Comic Sans MS" panose="030F0702030302020204" pitchFamily="66" charset="0"/>
              </a:rPr>
              <a:t>Faults</a:t>
            </a:r>
            <a:r>
              <a:rPr lang="es-AR" sz="2400" dirty="0">
                <a:latin typeface="Comic Sans MS" panose="030F0702030302020204" pitchFamily="66" charset="0"/>
              </a:rPr>
              <a:t>,” </a:t>
            </a:r>
            <a:r>
              <a:rPr lang="es-AR" sz="2400" dirty="0" err="1">
                <a:latin typeface="Comic Sans MS" panose="030F0702030302020204" pitchFamily="66" charset="0"/>
              </a:rPr>
              <a:t>proceedings</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a:t>
            </a:r>
            <a:r>
              <a:rPr lang="es-AR" sz="2400" dirty="0" err="1">
                <a:latin typeface="Comic Sans MS" panose="030F0702030302020204" pitchFamily="66" charset="0"/>
              </a:rPr>
              <a:t>the</a:t>
            </a:r>
            <a:r>
              <a:rPr lang="es-AR" sz="2400" dirty="0">
                <a:latin typeface="Comic Sans MS" panose="030F0702030302020204" pitchFamily="66" charset="0"/>
              </a:rPr>
              <a:t> 43rd </a:t>
            </a:r>
            <a:r>
              <a:rPr lang="es-AR" sz="2400" dirty="0" err="1">
                <a:latin typeface="Comic Sans MS" panose="030F0702030302020204" pitchFamily="66" charset="0"/>
              </a:rPr>
              <a:t>Annual</a:t>
            </a:r>
            <a:r>
              <a:rPr lang="es-AR" sz="2400" dirty="0">
                <a:latin typeface="Comic Sans MS" panose="030F0702030302020204" pitchFamily="66" charset="0"/>
              </a:rPr>
              <a:t> </a:t>
            </a:r>
            <a:r>
              <a:rPr lang="es-AR" sz="2400" dirty="0" err="1">
                <a:latin typeface="Comic Sans MS" panose="030F0702030302020204" pitchFamily="66" charset="0"/>
              </a:rPr>
              <a:t>Protective</a:t>
            </a:r>
            <a:r>
              <a:rPr lang="es-AR" sz="2400" dirty="0">
                <a:latin typeface="Comic Sans MS" panose="030F0702030302020204" pitchFamily="66" charset="0"/>
              </a:rPr>
              <a:t> </a:t>
            </a:r>
            <a:r>
              <a:rPr lang="es-AR" sz="2400" dirty="0" err="1">
                <a:latin typeface="Comic Sans MS" panose="030F0702030302020204" pitchFamily="66" charset="0"/>
              </a:rPr>
              <a:t>Relaying</a:t>
            </a:r>
            <a:r>
              <a:rPr lang="es-AR" sz="2400" dirty="0">
                <a:latin typeface="Comic Sans MS" panose="030F0702030302020204" pitchFamily="66" charset="0"/>
              </a:rPr>
              <a:t> </a:t>
            </a:r>
            <a:r>
              <a:rPr lang="es-AR" sz="2400" dirty="0" err="1">
                <a:latin typeface="Comic Sans MS" panose="030F0702030302020204" pitchFamily="66" charset="0"/>
              </a:rPr>
              <a:t>Conference</a:t>
            </a:r>
            <a:r>
              <a:rPr lang="es-AR" sz="2400" dirty="0">
                <a:latin typeface="Comic Sans MS" panose="030F0702030302020204" pitchFamily="66" charset="0"/>
              </a:rPr>
              <a:t>, Atlanta, GA, May 1989. </a:t>
            </a:r>
          </a:p>
          <a:p>
            <a:pPr algn="just"/>
            <a:endParaRPr lang="es-AR" sz="2400" dirty="0">
              <a:latin typeface="Comic Sans MS" panose="030F0702030302020204" pitchFamily="66" charset="0"/>
            </a:endParaRPr>
          </a:p>
          <a:p>
            <a:pPr algn="just"/>
            <a:r>
              <a:rPr lang="es-AR" sz="2400" dirty="0">
                <a:latin typeface="Comic Sans MS" panose="030F0702030302020204" pitchFamily="66" charset="0"/>
              </a:rPr>
              <a:t>[2] G. D. Rockefeller, A. N. Darlington, W. A. Elmore, R. J. </a:t>
            </a:r>
            <a:r>
              <a:rPr lang="es-AR" sz="2400" dirty="0" err="1">
                <a:latin typeface="Comic Sans MS" panose="030F0702030302020204" pitchFamily="66" charset="0"/>
              </a:rPr>
              <a:t>Fernandez</a:t>
            </a:r>
            <a:r>
              <a:rPr lang="es-AR" sz="2400" dirty="0">
                <a:latin typeface="Comic Sans MS" panose="030F0702030302020204" pitchFamily="66" charset="0"/>
              </a:rPr>
              <a:t>, J. R. Gil-</a:t>
            </a:r>
            <a:r>
              <a:rPr lang="es-AR" sz="2400" dirty="0" err="1">
                <a:latin typeface="Comic Sans MS" panose="030F0702030302020204" pitchFamily="66" charset="0"/>
              </a:rPr>
              <a:t>Berlinches</a:t>
            </a:r>
            <a:r>
              <a:rPr lang="es-AR" sz="2400" dirty="0">
                <a:latin typeface="Comic Sans MS" panose="030F0702030302020204" pitchFamily="66" charset="0"/>
              </a:rPr>
              <a:t>, R. W. Haas, L. E. </a:t>
            </a:r>
            <a:r>
              <a:rPr lang="es-AR" sz="2400" dirty="0" err="1">
                <a:latin typeface="Comic Sans MS" panose="030F0702030302020204" pitchFamily="66" charset="0"/>
              </a:rPr>
              <a:t>Landoll</a:t>
            </a:r>
            <a:r>
              <a:rPr lang="es-AR" sz="2400" dirty="0">
                <a:latin typeface="Comic Sans MS" panose="030F0702030302020204" pitchFamily="66" charset="0"/>
              </a:rPr>
              <a:t>, W. J. Marsh, G. R. </a:t>
            </a:r>
            <a:r>
              <a:rPr lang="es-AR" sz="2400" dirty="0" err="1">
                <a:latin typeface="Comic Sans MS" panose="030F0702030302020204" pitchFamily="66" charset="0"/>
              </a:rPr>
              <a:t>Nail</a:t>
            </a:r>
            <a:r>
              <a:rPr lang="es-AR" sz="2400" dirty="0">
                <a:latin typeface="Comic Sans MS" panose="030F0702030302020204" pitchFamily="66" charset="0"/>
              </a:rPr>
              <a:t>, A. C. Pierce, C. L. Wagner, and L. S. Wright, “A </a:t>
            </a:r>
            <a:r>
              <a:rPr lang="es-AR" sz="2400" dirty="0" err="1">
                <a:latin typeface="Comic Sans MS" panose="030F0702030302020204" pitchFamily="66" charset="0"/>
              </a:rPr>
              <a:t>Survey</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a:t>
            </a:r>
            <a:r>
              <a:rPr lang="es-AR" sz="2400" dirty="0" err="1">
                <a:latin typeface="Comic Sans MS" panose="030F0702030302020204" pitchFamily="66" charset="0"/>
              </a:rPr>
              <a:t>Generator</a:t>
            </a:r>
            <a:r>
              <a:rPr lang="es-AR" sz="2400" dirty="0">
                <a:latin typeface="Comic Sans MS" panose="030F0702030302020204" pitchFamily="66" charset="0"/>
              </a:rPr>
              <a:t> Back-Up </a:t>
            </a:r>
            <a:r>
              <a:rPr lang="es-AR" sz="2400" dirty="0" err="1">
                <a:latin typeface="Comic Sans MS" panose="030F0702030302020204" pitchFamily="66" charset="0"/>
              </a:rPr>
              <a:t>Protection</a:t>
            </a:r>
            <a:r>
              <a:rPr lang="es-AR" sz="2400" dirty="0">
                <a:latin typeface="Comic Sans MS" panose="030F0702030302020204" pitchFamily="66" charset="0"/>
              </a:rPr>
              <a:t> </a:t>
            </a:r>
            <a:r>
              <a:rPr lang="es-AR" sz="2400" dirty="0" err="1">
                <a:latin typeface="Comic Sans MS" panose="030F0702030302020204" pitchFamily="66" charset="0"/>
              </a:rPr>
              <a:t>Practices</a:t>
            </a:r>
            <a:r>
              <a:rPr lang="es-AR" sz="2400" dirty="0">
                <a:latin typeface="Comic Sans MS" panose="030F0702030302020204" pitchFamily="66" charset="0"/>
              </a:rPr>
              <a:t>: IEEE </a:t>
            </a:r>
            <a:r>
              <a:rPr lang="es-AR" sz="2400" dirty="0" err="1">
                <a:latin typeface="Comic Sans MS" panose="030F0702030302020204" pitchFamily="66" charset="0"/>
              </a:rPr>
              <a:t>Committee</a:t>
            </a:r>
            <a:r>
              <a:rPr lang="es-AR" sz="2400" dirty="0">
                <a:latin typeface="Comic Sans MS" panose="030F0702030302020204" pitchFamily="66" charset="0"/>
              </a:rPr>
              <a:t> </a:t>
            </a:r>
            <a:r>
              <a:rPr lang="es-AR" sz="2400" dirty="0" err="1">
                <a:latin typeface="Comic Sans MS" panose="030F0702030302020204" pitchFamily="66" charset="0"/>
              </a:rPr>
              <a:t>Report</a:t>
            </a:r>
            <a:r>
              <a:rPr lang="es-AR" sz="2400" dirty="0">
                <a:latin typeface="Comic Sans MS" panose="030F0702030302020204" pitchFamily="66" charset="0"/>
              </a:rPr>
              <a:t>,” IEEE </a:t>
            </a:r>
            <a:r>
              <a:rPr lang="es-AR" sz="2400" dirty="0" err="1">
                <a:latin typeface="Comic Sans MS" panose="030F0702030302020204" pitchFamily="66" charset="0"/>
              </a:rPr>
              <a:t>Transactions</a:t>
            </a:r>
            <a:r>
              <a:rPr lang="es-AR" sz="2400" dirty="0">
                <a:latin typeface="Comic Sans MS" panose="030F0702030302020204" pitchFamily="66" charset="0"/>
              </a:rPr>
              <a:t> </a:t>
            </a:r>
            <a:r>
              <a:rPr lang="es-AR" sz="2400" dirty="0" err="1">
                <a:latin typeface="Comic Sans MS" panose="030F0702030302020204" pitchFamily="66" charset="0"/>
              </a:rPr>
              <a:t>on</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Delivery</a:t>
            </a:r>
            <a:r>
              <a:rPr lang="es-AR" sz="2400" dirty="0">
                <a:latin typeface="Comic Sans MS" panose="030F0702030302020204" pitchFamily="66" charset="0"/>
              </a:rPr>
              <a:t>, vol. 5, </a:t>
            </a:r>
            <a:r>
              <a:rPr lang="es-AR" sz="2400" dirty="0" err="1">
                <a:latin typeface="Comic Sans MS" panose="030F0702030302020204" pitchFamily="66" charset="0"/>
              </a:rPr>
              <a:t>issue</a:t>
            </a:r>
            <a:r>
              <a:rPr lang="es-AR" sz="2400" dirty="0">
                <a:latin typeface="Comic Sans MS" panose="030F0702030302020204" pitchFamily="66" charset="0"/>
              </a:rPr>
              <a:t> 2, pp. 575–584, </a:t>
            </a:r>
            <a:r>
              <a:rPr lang="es-AR" sz="2400" dirty="0" err="1">
                <a:latin typeface="Comic Sans MS" panose="030F0702030302020204" pitchFamily="66" charset="0"/>
              </a:rPr>
              <a:t>Apr</a:t>
            </a:r>
            <a:r>
              <a:rPr lang="es-AR" sz="2400" dirty="0">
                <a:latin typeface="Comic Sans MS" panose="030F0702030302020204" pitchFamily="66" charset="0"/>
              </a:rPr>
              <a:t>. 1990. </a:t>
            </a:r>
          </a:p>
          <a:p>
            <a:pPr algn="just"/>
            <a:endParaRPr lang="es-AR" sz="2400" dirty="0">
              <a:latin typeface="Comic Sans MS" panose="030F0702030302020204" pitchFamily="66" charset="0"/>
            </a:endParaRPr>
          </a:p>
          <a:p>
            <a:pPr algn="just"/>
            <a:r>
              <a:rPr lang="es-AR" sz="2400" dirty="0">
                <a:latin typeface="Comic Sans MS" panose="030F0702030302020204" pitchFamily="66" charset="0"/>
              </a:rPr>
              <a:t>[3] IEEE Guide </a:t>
            </a:r>
            <a:r>
              <a:rPr lang="es-AR" sz="2400" dirty="0" err="1">
                <a:latin typeface="Comic Sans MS" panose="030F0702030302020204" pitchFamily="66" charset="0"/>
              </a:rPr>
              <a:t>for</a:t>
            </a:r>
            <a:r>
              <a:rPr lang="es-AR" sz="2400" dirty="0">
                <a:latin typeface="Comic Sans MS" panose="030F0702030302020204" pitchFamily="66" charset="0"/>
              </a:rPr>
              <a:t> AC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IEEE C37.102-2006. </a:t>
            </a:r>
          </a:p>
          <a:p>
            <a:pPr algn="just"/>
            <a:endParaRPr lang="es-AR" sz="2400" dirty="0">
              <a:latin typeface="Comic Sans MS" panose="030F0702030302020204" pitchFamily="66" charset="0"/>
            </a:endParaRPr>
          </a:p>
          <a:p>
            <a:pPr algn="just"/>
            <a:r>
              <a:rPr lang="es-AR" sz="2400" dirty="0">
                <a:latin typeface="Comic Sans MS" panose="030F0702030302020204" pitchFamily="66" charset="0"/>
              </a:rPr>
              <a:t>[4] C. J. </a:t>
            </a:r>
            <a:r>
              <a:rPr lang="es-AR" sz="2400" dirty="0" err="1">
                <a:latin typeface="Comic Sans MS" panose="030F0702030302020204" pitchFamily="66" charset="0"/>
              </a:rPr>
              <a:t>Mozina</a:t>
            </a:r>
            <a:r>
              <a:rPr lang="es-AR" sz="2400" dirty="0">
                <a:latin typeface="Comic Sans MS" panose="030F0702030302020204" pitchFamily="66" charset="0"/>
              </a:rPr>
              <a:t>, M. </a:t>
            </a:r>
            <a:r>
              <a:rPr lang="es-AR" sz="2400" dirty="0" err="1">
                <a:latin typeface="Comic Sans MS" panose="030F0702030302020204" pitchFamily="66" charset="0"/>
              </a:rPr>
              <a:t>Reichard</a:t>
            </a:r>
            <a:r>
              <a:rPr lang="es-AR" sz="2400" dirty="0">
                <a:latin typeface="Comic Sans MS" panose="030F0702030302020204" pitchFamily="66" charset="0"/>
              </a:rPr>
              <a:t>, Z. </a:t>
            </a:r>
            <a:r>
              <a:rPr lang="es-AR" sz="2400" dirty="0" err="1">
                <a:latin typeface="Comic Sans MS" panose="030F0702030302020204" pitchFamily="66" charset="0"/>
              </a:rPr>
              <a:t>Bukhala</a:t>
            </a:r>
            <a:r>
              <a:rPr lang="es-AR" sz="2400" dirty="0">
                <a:latin typeface="Comic Sans MS" panose="030F0702030302020204" pitchFamily="66" charset="0"/>
              </a:rPr>
              <a:t>, S. Conrad, T. Crawley, J. </a:t>
            </a:r>
            <a:r>
              <a:rPr lang="es-AR" sz="2400" dirty="0" err="1">
                <a:latin typeface="Comic Sans MS" panose="030F0702030302020204" pitchFamily="66" charset="0"/>
              </a:rPr>
              <a:t>Gardell</a:t>
            </a:r>
            <a:r>
              <a:rPr lang="es-AR" sz="2400" dirty="0">
                <a:latin typeface="Comic Sans MS" panose="030F0702030302020204" pitchFamily="66" charset="0"/>
              </a:rPr>
              <a:t>, R. Hamilton, I. </a:t>
            </a:r>
            <a:r>
              <a:rPr lang="es-AR" sz="2400" dirty="0" err="1">
                <a:latin typeface="Comic Sans MS" panose="030F0702030302020204" pitchFamily="66" charset="0"/>
              </a:rPr>
              <a:t>Hasenwinkle</a:t>
            </a:r>
            <a:r>
              <a:rPr lang="es-AR" sz="2400" dirty="0">
                <a:latin typeface="Comic Sans MS" panose="030F0702030302020204" pitchFamily="66" charset="0"/>
              </a:rPr>
              <a:t>, D. Herbst, L. Henriksen, G. Johnson, P. </a:t>
            </a:r>
            <a:r>
              <a:rPr lang="es-AR" sz="2400" dirty="0" err="1">
                <a:latin typeface="Comic Sans MS" panose="030F0702030302020204" pitchFamily="66" charset="0"/>
              </a:rPr>
              <a:t>Kerrigan</a:t>
            </a:r>
            <a:r>
              <a:rPr lang="es-AR" sz="2400" dirty="0">
                <a:latin typeface="Comic Sans MS" panose="030F0702030302020204" pitchFamily="66" charset="0"/>
              </a:rPr>
              <a:t>, S. Khan, G. </a:t>
            </a:r>
            <a:r>
              <a:rPr lang="es-AR" sz="2400" dirty="0" err="1">
                <a:latin typeface="Comic Sans MS" panose="030F0702030302020204" pitchFamily="66" charset="0"/>
              </a:rPr>
              <a:t>Kobet</a:t>
            </a:r>
            <a:r>
              <a:rPr lang="es-AR" sz="2400" dirty="0">
                <a:latin typeface="Comic Sans MS" panose="030F0702030302020204" pitchFamily="66" charset="0"/>
              </a:rPr>
              <a:t>, P. Kumar, S. Patel, B. Nelson, D. </a:t>
            </a:r>
            <a:r>
              <a:rPr lang="es-AR" sz="2400" dirty="0" err="1">
                <a:latin typeface="Comic Sans MS" panose="030F0702030302020204" pitchFamily="66" charset="0"/>
              </a:rPr>
              <a:t>Sevcik</a:t>
            </a:r>
            <a:r>
              <a:rPr lang="es-AR" sz="2400" dirty="0">
                <a:latin typeface="Comic Sans MS" panose="030F0702030302020204" pitchFamily="66" charset="0"/>
              </a:rPr>
              <a:t>, M. Thompson, J. </a:t>
            </a:r>
            <a:r>
              <a:rPr lang="es-AR" sz="2400" dirty="0" err="1">
                <a:latin typeface="Comic Sans MS" panose="030F0702030302020204" pitchFamily="66" charset="0"/>
              </a:rPr>
              <a:t>Uchiyama</a:t>
            </a:r>
            <a:r>
              <a:rPr lang="es-AR" sz="2400" dirty="0">
                <a:latin typeface="Comic Sans MS" panose="030F0702030302020204" pitchFamily="66" charset="0"/>
              </a:rPr>
              <a:t>, S. Usman, P. </a:t>
            </a:r>
            <a:r>
              <a:rPr lang="es-AR" sz="2400" dirty="0" err="1">
                <a:latin typeface="Comic Sans MS" panose="030F0702030302020204" pitchFamily="66" charset="0"/>
              </a:rPr>
              <a:t>Waudby</a:t>
            </a:r>
            <a:r>
              <a:rPr lang="es-AR" sz="2400" dirty="0">
                <a:latin typeface="Comic Sans MS" panose="030F0702030302020204" pitchFamily="66" charset="0"/>
              </a:rPr>
              <a:t>, and M. </a:t>
            </a:r>
            <a:r>
              <a:rPr lang="es-AR" sz="2400" dirty="0" err="1">
                <a:latin typeface="Comic Sans MS" panose="030F0702030302020204" pitchFamily="66" charset="0"/>
              </a:rPr>
              <a:t>Yalla</a:t>
            </a:r>
            <a:r>
              <a:rPr lang="es-AR" sz="2400" dirty="0">
                <a:latin typeface="Comic Sans MS" panose="030F0702030302020204" pitchFamily="66" charset="0"/>
              </a:rPr>
              <a:t>, “</a:t>
            </a:r>
            <a:r>
              <a:rPr lang="es-AR" sz="2400" dirty="0" err="1">
                <a:latin typeface="Comic Sans MS" panose="030F0702030302020204" pitchFamily="66" charset="0"/>
              </a:rPr>
              <a:t>Coordination</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a:t>
            </a:r>
            <a:r>
              <a:rPr lang="es-AR" sz="2400" dirty="0" err="1">
                <a:latin typeface="Comic Sans MS" panose="030F0702030302020204" pitchFamily="66" charset="0"/>
              </a:rPr>
              <a:t>With</a:t>
            </a:r>
            <a:r>
              <a:rPr lang="es-AR" sz="2400" dirty="0">
                <a:latin typeface="Comic Sans MS" panose="030F0702030302020204" pitchFamily="66" charset="0"/>
              </a:rPr>
              <a:t>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Excitation</a:t>
            </a:r>
            <a:r>
              <a:rPr lang="es-AR" sz="2400" dirty="0">
                <a:latin typeface="Comic Sans MS" panose="030F0702030302020204" pitchFamily="66" charset="0"/>
              </a:rPr>
              <a:t> Control and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Capability</a:t>
            </a:r>
            <a:r>
              <a:rPr lang="es-AR" sz="2400" dirty="0">
                <a:latin typeface="Comic Sans MS" panose="030F0702030302020204" pitchFamily="66" charset="0"/>
              </a:rPr>
              <a:t>,” </a:t>
            </a:r>
            <a:r>
              <a:rPr lang="es-AR" sz="2400" dirty="0" err="1">
                <a:latin typeface="Comic Sans MS" panose="030F0702030302020204" pitchFamily="66" charset="0"/>
              </a:rPr>
              <a:t>presented</a:t>
            </a:r>
            <a:r>
              <a:rPr lang="es-AR" sz="2400" dirty="0">
                <a:latin typeface="Comic Sans MS" panose="030F0702030302020204" pitchFamily="66" charset="0"/>
              </a:rPr>
              <a:t> at </a:t>
            </a:r>
            <a:r>
              <a:rPr lang="es-AR" sz="2400" dirty="0" err="1">
                <a:latin typeface="Comic Sans MS" panose="030F0702030302020204" pitchFamily="66" charset="0"/>
              </a:rPr>
              <a:t>the</a:t>
            </a:r>
            <a:r>
              <a:rPr lang="es-AR" sz="2400" dirty="0">
                <a:latin typeface="Comic Sans MS" panose="030F0702030302020204" pitchFamily="66" charset="0"/>
              </a:rPr>
              <a:t> 2007 PES General Meeting, June 2007. </a:t>
            </a:r>
          </a:p>
          <a:p>
            <a:pPr algn="just"/>
            <a:endParaRPr lang="es-AR" sz="2400" dirty="0">
              <a:latin typeface="Comic Sans MS" panose="030F0702030302020204" pitchFamily="66" charset="0"/>
            </a:endParaRPr>
          </a:p>
          <a:p>
            <a:pPr algn="just"/>
            <a:r>
              <a:rPr lang="es-AR" sz="2400" dirty="0">
                <a:latin typeface="Comic Sans MS" panose="030F0702030302020204" pitchFamily="66" charset="0"/>
              </a:rPr>
              <a:t>[5] NERC </a:t>
            </a:r>
            <a:r>
              <a:rPr lang="es-AR" sz="2400" dirty="0" err="1">
                <a:latin typeface="Comic Sans MS" panose="030F0702030302020204" pitchFamily="66" charset="0"/>
              </a:rPr>
              <a:t>System</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and Control </a:t>
            </a:r>
            <a:r>
              <a:rPr lang="es-AR" sz="2400" dirty="0" err="1">
                <a:latin typeface="Comic Sans MS" panose="030F0702030302020204" pitchFamily="66" charset="0"/>
              </a:rPr>
              <a:t>Subcommittee</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Plant</a:t>
            </a:r>
            <a:r>
              <a:rPr lang="es-AR" sz="2400" dirty="0">
                <a:latin typeface="Comic Sans MS" panose="030F0702030302020204" pitchFamily="66" charset="0"/>
              </a:rPr>
              <a:t> and </a:t>
            </a:r>
            <a:r>
              <a:rPr lang="es-AR" sz="2400" dirty="0" err="1">
                <a:latin typeface="Comic Sans MS" panose="030F0702030302020204" pitchFamily="66" charset="0"/>
              </a:rPr>
              <a:t>Transmission</a:t>
            </a:r>
            <a:r>
              <a:rPr lang="es-AR" sz="2400" dirty="0">
                <a:latin typeface="Comic Sans MS" panose="030F0702030302020204" pitchFamily="66" charset="0"/>
              </a:rPr>
              <a:t> </a:t>
            </a:r>
            <a:r>
              <a:rPr lang="es-AR" sz="2400" dirty="0" err="1">
                <a:latin typeface="Comic Sans MS" panose="030F0702030302020204" pitchFamily="66" charset="0"/>
              </a:rPr>
              <a:t>System</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a:t>
            </a:r>
            <a:r>
              <a:rPr lang="es-AR" sz="2400" dirty="0" err="1">
                <a:latin typeface="Comic Sans MS" panose="030F0702030302020204" pitchFamily="66" charset="0"/>
              </a:rPr>
              <a:t>Coordination</a:t>
            </a:r>
            <a:r>
              <a:rPr lang="es-AR" sz="2400" dirty="0">
                <a:latin typeface="Comic Sans MS" panose="030F0702030302020204" pitchFamily="66" charset="0"/>
              </a:rPr>
              <a:t> – </a:t>
            </a:r>
            <a:r>
              <a:rPr lang="es-AR" sz="2400" dirty="0" err="1">
                <a:latin typeface="Comic Sans MS" panose="030F0702030302020204" pitchFamily="66" charset="0"/>
              </a:rPr>
              <a:t>Technical</a:t>
            </a:r>
            <a:r>
              <a:rPr lang="es-AR" sz="2400" dirty="0">
                <a:latin typeface="Comic Sans MS" panose="030F0702030302020204" pitchFamily="66" charset="0"/>
              </a:rPr>
              <a:t> Reference </a:t>
            </a:r>
            <a:r>
              <a:rPr lang="es-AR" sz="2400" dirty="0" err="1">
                <a:latin typeface="Comic Sans MS" panose="030F0702030302020204" pitchFamily="66" charset="0"/>
              </a:rPr>
              <a:t>Document</a:t>
            </a:r>
            <a:r>
              <a:rPr lang="es-AR" sz="2400" dirty="0">
                <a:latin typeface="Comic Sans MS" panose="030F0702030302020204" pitchFamily="66" charset="0"/>
              </a:rPr>
              <a:t>. North American Electric </a:t>
            </a:r>
            <a:r>
              <a:rPr lang="es-AR" sz="2400" dirty="0" err="1">
                <a:latin typeface="Comic Sans MS" panose="030F0702030302020204" pitchFamily="66" charset="0"/>
              </a:rPr>
              <a:t>Reliability</a:t>
            </a:r>
            <a:r>
              <a:rPr lang="es-AR" sz="2400" dirty="0">
                <a:latin typeface="Comic Sans MS" panose="030F0702030302020204" pitchFamily="66" charset="0"/>
              </a:rPr>
              <a:t> Council, </a:t>
            </a:r>
            <a:r>
              <a:rPr lang="es-AR" sz="2400" dirty="0" err="1">
                <a:latin typeface="Comic Sans MS" panose="030F0702030302020204" pitchFamily="66" charset="0"/>
              </a:rPr>
              <a:t>December</a:t>
            </a:r>
            <a:r>
              <a:rPr lang="es-AR" sz="2400" dirty="0">
                <a:latin typeface="Comic Sans MS" panose="030F0702030302020204" pitchFamily="66" charset="0"/>
              </a:rPr>
              <a:t> 2009. </a:t>
            </a:r>
            <a:r>
              <a:rPr lang="es-AR" sz="2400" dirty="0" err="1">
                <a:latin typeface="Comic Sans MS" panose="030F0702030302020204" pitchFamily="66" charset="0"/>
              </a:rPr>
              <a:t>Available</a:t>
            </a:r>
            <a:r>
              <a:rPr lang="es-AR" sz="2400" dirty="0">
                <a:latin typeface="Comic Sans MS" panose="030F0702030302020204" pitchFamily="66" charset="0"/>
              </a:rPr>
              <a:t>: http://www.nerc.com/filez/spctf.html.</a:t>
            </a:r>
          </a:p>
        </p:txBody>
      </p:sp>
    </p:spTree>
    <p:extLst>
      <p:ext uri="{BB962C8B-B14F-4D97-AF65-F5344CB8AC3E}">
        <p14:creationId xmlns:p14="http://schemas.microsoft.com/office/powerpoint/2010/main" xmlns="" val="382680700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01660" y="392772"/>
            <a:ext cx="1299234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0" dirty="0">
                <a:latin typeface="Comic Sans MS"/>
                <a:cs typeface="Comic Sans MS"/>
              </a:rPr>
              <a:t> </a:t>
            </a:r>
            <a:r>
              <a:rPr sz="3200" b="1" spc="-5" dirty="0">
                <a:latin typeface="Comic Sans MS"/>
                <a:cs typeface="Comic Sans MS"/>
              </a:rPr>
              <a:t>13</a:t>
            </a:r>
            <a:endParaRPr sz="3200" b="1" dirty="0">
              <a:latin typeface="Comic Sans MS"/>
              <a:cs typeface="Comic Sans MS"/>
            </a:endParaRPr>
          </a:p>
          <a:p>
            <a:pPr algn="ctr">
              <a:spcBef>
                <a:spcPts val="5"/>
              </a:spcBef>
            </a:pPr>
            <a:r>
              <a:rPr sz="3200" b="1" spc="-5" dirty="0">
                <a:latin typeface="Comic Sans MS"/>
                <a:cs typeface="Comic Sans MS"/>
              </a:rPr>
              <a:t>FALLA</a:t>
            </a:r>
            <a:r>
              <a:rPr sz="3200" b="1" spc="5" dirty="0">
                <a:latin typeface="Comic Sans MS"/>
                <a:cs typeface="Comic Sans MS"/>
              </a:rPr>
              <a:t> </a:t>
            </a:r>
            <a:r>
              <a:rPr sz="3200" b="1" spc="-5" dirty="0">
                <a:latin typeface="Comic Sans MS"/>
                <a:cs typeface="Comic Sans MS"/>
              </a:rPr>
              <a:t>DE</a:t>
            </a:r>
            <a:r>
              <a:rPr sz="3200" b="1" spc="10" dirty="0">
                <a:latin typeface="Comic Sans MS"/>
                <a:cs typeface="Comic Sans MS"/>
              </a:rPr>
              <a:t> </a:t>
            </a:r>
            <a:r>
              <a:rPr sz="3200" b="1" spc="-5" dirty="0">
                <a:latin typeface="Comic Sans MS"/>
                <a:cs typeface="Comic Sans MS"/>
              </a:rPr>
              <a:t>INTERRUPTOR</a:t>
            </a:r>
            <a:r>
              <a:rPr sz="3200" b="1" dirty="0">
                <a:latin typeface="Comic Sans MS"/>
                <a:cs typeface="Comic Sans MS"/>
              </a:rPr>
              <a:t> </a:t>
            </a:r>
            <a:r>
              <a:rPr sz="3200" b="1" spc="-5" dirty="0">
                <a:latin typeface="Comic Sans MS"/>
                <a:cs typeface="Comic Sans MS"/>
              </a:rPr>
              <a:t>DE</a:t>
            </a:r>
            <a:r>
              <a:rPr sz="3200" b="1" spc="10" dirty="0">
                <a:latin typeface="Comic Sans MS"/>
                <a:cs typeface="Comic Sans MS"/>
              </a:rPr>
              <a:t> </a:t>
            </a:r>
            <a:r>
              <a:rPr sz="3200" b="1" spc="-5" dirty="0">
                <a:latin typeface="Comic Sans MS"/>
                <a:cs typeface="Comic Sans MS"/>
              </a:rPr>
              <a:t>GENERADOR.</a:t>
            </a:r>
            <a:endParaRPr sz="3200" b="1" dirty="0">
              <a:latin typeface="Comic Sans MS"/>
              <a:cs typeface="Comic Sans MS"/>
            </a:endParaRPr>
          </a:p>
        </p:txBody>
      </p:sp>
      <p:sp>
        <p:nvSpPr>
          <p:cNvPr id="3" name="object 3"/>
          <p:cNvSpPr txBox="1"/>
          <p:nvPr/>
        </p:nvSpPr>
        <p:spPr>
          <a:xfrm>
            <a:off x="558800" y="1752600"/>
            <a:ext cx="17068800" cy="299312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panose="030F0702030302020204" pitchFamily="66" charset="0"/>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Es necesario iniciar un esquema de falla del interruptor cuando el sistema de relé de protección opera para disparar el interruptor del generador pero el interruptor no opera. Debido a las sensibilidades requeridas para la protección del generador, </a:t>
            </a:r>
            <a:r>
              <a:rPr lang="es-MX" sz="2400" b="1" i="1" dirty="0">
                <a:latin typeface="Comic Sans MS" panose="030F0702030302020204" pitchFamily="66" charset="0"/>
              </a:rPr>
              <a:t>no es posible respaldar la falla del interruptor del generador mediante relés de terminales remotos</a:t>
            </a:r>
            <a:r>
              <a:rPr lang="es-MX" sz="2400" dirty="0">
                <a:latin typeface="Comic Sans MS" panose="030F0702030302020204" pitchFamily="66" charset="0"/>
              </a:rPr>
              <a:t>. Se requiere protección local contra falla del interruptor. La protección contra fallas de interruptores para generadores es similar a la de otros interruptores en el sistema de transmisión, pero en esta sección se abordan algunas diferencias sutiles. </a:t>
            </a:r>
            <a:endParaRPr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20260916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334137" y="250418"/>
            <a:ext cx="17297400" cy="4088299"/>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r>
              <a:rPr lang="es-MX" sz="2400" dirty="0">
                <a:latin typeface="Comic Sans MS" panose="030F0702030302020204" pitchFamily="66" charset="0"/>
              </a:rPr>
              <a:t>La protección contra falla del interruptor proporciona el disparo de los interruptores de respaldo si los relés de protección detectan una falla o una condición anormal y el interruptor del generador asociado no se abre después del inicio del disparo. Usando la </a:t>
            </a:r>
            <a:r>
              <a:rPr lang="es-MX" sz="2400" b="1" dirty="0">
                <a:latin typeface="Comic Sans MS" panose="030F0702030302020204" pitchFamily="66" charset="0"/>
              </a:rPr>
              <a:t>Fig. 1 </a:t>
            </a:r>
            <a:r>
              <a:rPr lang="es-MX" sz="2400" dirty="0">
                <a:latin typeface="Comic Sans MS" panose="030F0702030302020204" pitchFamily="66" charset="0"/>
              </a:rPr>
              <a:t>como ejemplo, si el Interruptor 1 no elimina una falla o condición anormal en la zona de protección del Generador 1 dentro de un tiempo predeterminado, es necesario disparar localmente el Interruptor 2, el Interruptor 3 y el Interruptor 4 para eliminar la falla o condición anormal. condición. Se deben dar consideraciones similares a las disposiciones de interruptores múltiples, como las configuraciones de barra en anillo o de interruptor y medio. La </a:t>
            </a:r>
            <a:r>
              <a:rPr lang="es-MX" sz="2400" b="1" dirty="0" smtClean="0">
                <a:latin typeface="Comic Sans MS" panose="030F0702030302020204" pitchFamily="66" charset="0"/>
              </a:rPr>
              <a:t>Fig. 2</a:t>
            </a:r>
            <a:r>
              <a:rPr lang="es-MX" sz="2400" dirty="0" smtClean="0">
                <a:latin typeface="Comic Sans MS" panose="030F0702030302020204" pitchFamily="66" charset="0"/>
              </a:rPr>
              <a:t> </a:t>
            </a:r>
            <a:r>
              <a:rPr lang="es-MX" sz="2400" dirty="0">
                <a:latin typeface="Comic Sans MS" panose="030F0702030302020204" pitchFamily="66" charset="0"/>
              </a:rPr>
              <a:t>ilustra el funcionamiento de un esquema de fallo de interruptor local aplicado a una estación de buses en anillo. Una falla en la zona de protección del Generador 1 requiere el disparo de dos interruptores en la Estación A. Si algún interruptor no logra eliminar la falla, la protección contra falla del interruptor inicia el disparo de un interruptor local adicional y la transferencia dispara un interruptor remoto. </a:t>
            </a:r>
            <a:endParaRPr sz="900" dirty="0">
              <a:latin typeface="Comic Sans MS" panose="030F0702030302020204" pitchFamily="66" charset="0"/>
              <a:cs typeface="Comic Sans MS"/>
            </a:endParaRPr>
          </a:p>
        </p:txBody>
      </p:sp>
      <p:grpSp>
        <p:nvGrpSpPr>
          <p:cNvPr id="51" name="Grupo 50">
            <a:extLst>
              <a:ext uri="{FF2B5EF4-FFF2-40B4-BE49-F238E27FC236}">
                <a16:creationId xmlns:a16="http://schemas.microsoft.com/office/drawing/2014/main" xmlns="" id="{9F238C38-2965-4B6D-AD67-03E7775D4C9A}"/>
              </a:ext>
            </a:extLst>
          </p:cNvPr>
          <p:cNvGrpSpPr/>
          <p:nvPr/>
        </p:nvGrpSpPr>
        <p:grpSpPr>
          <a:xfrm>
            <a:off x="334136" y="5172077"/>
            <a:ext cx="6677837" cy="4429156"/>
            <a:chOff x="1016000" y="6019800"/>
            <a:chExt cx="3023870" cy="1847214"/>
          </a:xfrm>
        </p:grpSpPr>
        <p:grpSp>
          <p:nvGrpSpPr>
            <p:cNvPr id="10" name="object 10"/>
            <p:cNvGrpSpPr/>
            <p:nvPr/>
          </p:nvGrpSpPr>
          <p:grpSpPr>
            <a:xfrm>
              <a:off x="1016000" y="6019800"/>
              <a:ext cx="3023870" cy="1847214"/>
              <a:chOff x="904100" y="6868286"/>
              <a:chExt cx="3023870" cy="1847214"/>
            </a:xfrm>
          </p:grpSpPr>
          <p:sp>
            <p:nvSpPr>
              <p:cNvPr id="11" name="object 11"/>
              <p:cNvSpPr/>
              <p:nvPr/>
            </p:nvSpPr>
            <p:spPr>
              <a:xfrm>
                <a:off x="1043520" y="7379969"/>
                <a:ext cx="1501140" cy="969010"/>
              </a:xfrm>
              <a:custGeom>
                <a:avLst/>
                <a:gdLst/>
                <a:ahLst/>
                <a:cxnLst/>
                <a:rect l="l" t="t" r="r" b="b"/>
                <a:pathLst>
                  <a:path w="1501139" h="969009">
                    <a:moveTo>
                      <a:pt x="46469" y="929779"/>
                    </a:moveTo>
                    <a:lnTo>
                      <a:pt x="44945" y="928255"/>
                    </a:lnTo>
                    <a:lnTo>
                      <a:pt x="44945" y="923683"/>
                    </a:lnTo>
                    <a:lnTo>
                      <a:pt x="42672" y="923683"/>
                    </a:lnTo>
                    <a:lnTo>
                      <a:pt x="42672" y="921397"/>
                    </a:lnTo>
                    <a:lnTo>
                      <a:pt x="40386" y="921397"/>
                    </a:lnTo>
                    <a:lnTo>
                      <a:pt x="40386" y="919111"/>
                    </a:lnTo>
                    <a:lnTo>
                      <a:pt x="38100" y="919111"/>
                    </a:lnTo>
                    <a:lnTo>
                      <a:pt x="38100" y="917587"/>
                    </a:lnTo>
                    <a:lnTo>
                      <a:pt x="32004" y="917587"/>
                    </a:lnTo>
                    <a:lnTo>
                      <a:pt x="32004" y="915301"/>
                    </a:lnTo>
                    <a:lnTo>
                      <a:pt x="19050" y="915301"/>
                    </a:lnTo>
                    <a:lnTo>
                      <a:pt x="19050" y="917587"/>
                    </a:lnTo>
                    <a:lnTo>
                      <a:pt x="12192" y="917587"/>
                    </a:lnTo>
                    <a:lnTo>
                      <a:pt x="12192" y="919111"/>
                    </a:lnTo>
                    <a:lnTo>
                      <a:pt x="8382" y="919111"/>
                    </a:lnTo>
                    <a:lnTo>
                      <a:pt x="8382" y="921397"/>
                    </a:lnTo>
                    <a:lnTo>
                      <a:pt x="6096" y="921397"/>
                    </a:lnTo>
                    <a:lnTo>
                      <a:pt x="6096" y="923683"/>
                    </a:lnTo>
                    <a:lnTo>
                      <a:pt x="3810" y="925969"/>
                    </a:lnTo>
                    <a:lnTo>
                      <a:pt x="3810" y="928255"/>
                    </a:lnTo>
                    <a:lnTo>
                      <a:pt x="1524" y="928255"/>
                    </a:lnTo>
                    <a:lnTo>
                      <a:pt x="1524" y="934351"/>
                    </a:lnTo>
                    <a:lnTo>
                      <a:pt x="0" y="934351"/>
                    </a:lnTo>
                    <a:lnTo>
                      <a:pt x="0" y="949591"/>
                    </a:lnTo>
                    <a:lnTo>
                      <a:pt x="1524" y="951877"/>
                    </a:lnTo>
                    <a:lnTo>
                      <a:pt x="1524" y="955687"/>
                    </a:lnTo>
                    <a:lnTo>
                      <a:pt x="3810" y="955687"/>
                    </a:lnTo>
                    <a:lnTo>
                      <a:pt x="3810" y="957973"/>
                    </a:lnTo>
                    <a:lnTo>
                      <a:pt x="6096" y="960259"/>
                    </a:lnTo>
                    <a:lnTo>
                      <a:pt x="6096" y="962545"/>
                    </a:lnTo>
                    <a:lnTo>
                      <a:pt x="8382" y="962545"/>
                    </a:lnTo>
                    <a:lnTo>
                      <a:pt x="8382" y="964057"/>
                    </a:lnTo>
                    <a:lnTo>
                      <a:pt x="12192" y="964057"/>
                    </a:lnTo>
                    <a:lnTo>
                      <a:pt x="12192" y="966343"/>
                    </a:lnTo>
                    <a:lnTo>
                      <a:pt x="19050" y="966343"/>
                    </a:lnTo>
                    <a:lnTo>
                      <a:pt x="19050" y="968629"/>
                    </a:lnTo>
                    <a:lnTo>
                      <a:pt x="32004" y="968629"/>
                    </a:lnTo>
                    <a:lnTo>
                      <a:pt x="32004" y="966343"/>
                    </a:lnTo>
                    <a:lnTo>
                      <a:pt x="38100" y="966343"/>
                    </a:lnTo>
                    <a:lnTo>
                      <a:pt x="38100" y="964057"/>
                    </a:lnTo>
                    <a:lnTo>
                      <a:pt x="42672" y="964057"/>
                    </a:lnTo>
                    <a:lnTo>
                      <a:pt x="42672" y="962545"/>
                    </a:lnTo>
                    <a:lnTo>
                      <a:pt x="46469" y="962545"/>
                    </a:lnTo>
                    <a:lnTo>
                      <a:pt x="46469" y="940447"/>
                    </a:lnTo>
                    <a:lnTo>
                      <a:pt x="25146" y="940447"/>
                    </a:lnTo>
                    <a:lnTo>
                      <a:pt x="25146" y="947305"/>
                    </a:lnTo>
                    <a:lnTo>
                      <a:pt x="40386" y="947305"/>
                    </a:lnTo>
                    <a:lnTo>
                      <a:pt x="40386" y="957973"/>
                    </a:lnTo>
                    <a:lnTo>
                      <a:pt x="38100" y="957973"/>
                    </a:lnTo>
                    <a:lnTo>
                      <a:pt x="38100" y="960259"/>
                    </a:lnTo>
                    <a:lnTo>
                      <a:pt x="32004" y="960259"/>
                    </a:lnTo>
                    <a:lnTo>
                      <a:pt x="32004" y="962545"/>
                    </a:lnTo>
                    <a:lnTo>
                      <a:pt x="19050" y="962545"/>
                    </a:lnTo>
                    <a:lnTo>
                      <a:pt x="19050" y="960259"/>
                    </a:lnTo>
                    <a:lnTo>
                      <a:pt x="14478" y="960259"/>
                    </a:lnTo>
                    <a:lnTo>
                      <a:pt x="14478" y="957973"/>
                    </a:lnTo>
                    <a:lnTo>
                      <a:pt x="12192" y="957973"/>
                    </a:lnTo>
                    <a:lnTo>
                      <a:pt x="12192" y="955687"/>
                    </a:lnTo>
                    <a:lnTo>
                      <a:pt x="10668" y="955687"/>
                    </a:lnTo>
                    <a:lnTo>
                      <a:pt x="10668" y="953401"/>
                    </a:lnTo>
                    <a:lnTo>
                      <a:pt x="8382" y="953401"/>
                    </a:lnTo>
                    <a:lnTo>
                      <a:pt x="8382" y="947305"/>
                    </a:lnTo>
                    <a:lnTo>
                      <a:pt x="6096" y="947305"/>
                    </a:lnTo>
                    <a:lnTo>
                      <a:pt x="6096" y="936637"/>
                    </a:lnTo>
                    <a:lnTo>
                      <a:pt x="8382" y="936637"/>
                    </a:lnTo>
                    <a:lnTo>
                      <a:pt x="8382" y="929779"/>
                    </a:lnTo>
                    <a:lnTo>
                      <a:pt x="10668" y="929779"/>
                    </a:lnTo>
                    <a:lnTo>
                      <a:pt x="10668" y="928255"/>
                    </a:lnTo>
                    <a:lnTo>
                      <a:pt x="12192" y="925969"/>
                    </a:lnTo>
                    <a:lnTo>
                      <a:pt x="14478" y="925969"/>
                    </a:lnTo>
                    <a:lnTo>
                      <a:pt x="14478" y="923683"/>
                    </a:lnTo>
                    <a:lnTo>
                      <a:pt x="16764" y="923683"/>
                    </a:lnTo>
                    <a:lnTo>
                      <a:pt x="16764" y="921397"/>
                    </a:lnTo>
                    <a:lnTo>
                      <a:pt x="32004" y="921397"/>
                    </a:lnTo>
                    <a:lnTo>
                      <a:pt x="32004" y="923683"/>
                    </a:lnTo>
                    <a:lnTo>
                      <a:pt x="35814" y="923683"/>
                    </a:lnTo>
                    <a:lnTo>
                      <a:pt x="35814" y="925969"/>
                    </a:lnTo>
                    <a:lnTo>
                      <a:pt x="38100" y="925969"/>
                    </a:lnTo>
                    <a:lnTo>
                      <a:pt x="38100" y="929779"/>
                    </a:lnTo>
                    <a:lnTo>
                      <a:pt x="40386" y="929779"/>
                    </a:lnTo>
                    <a:lnTo>
                      <a:pt x="40386" y="932065"/>
                    </a:lnTo>
                    <a:lnTo>
                      <a:pt x="46469" y="929779"/>
                    </a:lnTo>
                    <a:close/>
                  </a:path>
                  <a:path w="1501139" h="969009">
                    <a:moveTo>
                      <a:pt x="87617" y="925969"/>
                    </a:moveTo>
                    <a:lnTo>
                      <a:pt x="85331" y="925969"/>
                    </a:lnTo>
                    <a:lnTo>
                      <a:pt x="85331" y="921397"/>
                    </a:lnTo>
                    <a:lnTo>
                      <a:pt x="83045" y="921397"/>
                    </a:lnTo>
                    <a:lnTo>
                      <a:pt x="83045" y="919111"/>
                    </a:lnTo>
                    <a:lnTo>
                      <a:pt x="80759" y="919111"/>
                    </a:lnTo>
                    <a:lnTo>
                      <a:pt x="80759" y="917587"/>
                    </a:lnTo>
                    <a:lnTo>
                      <a:pt x="72377" y="917587"/>
                    </a:lnTo>
                    <a:lnTo>
                      <a:pt x="72377" y="915301"/>
                    </a:lnTo>
                    <a:lnTo>
                      <a:pt x="70091" y="915301"/>
                    </a:lnTo>
                    <a:lnTo>
                      <a:pt x="70091" y="917587"/>
                    </a:lnTo>
                    <a:lnTo>
                      <a:pt x="61709" y="917587"/>
                    </a:lnTo>
                    <a:lnTo>
                      <a:pt x="61709" y="919111"/>
                    </a:lnTo>
                    <a:lnTo>
                      <a:pt x="59423" y="919111"/>
                    </a:lnTo>
                    <a:lnTo>
                      <a:pt x="59423" y="921397"/>
                    </a:lnTo>
                    <a:lnTo>
                      <a:pt x="57137" y="921397"/>
                    </a:lnTo>
                    <a:lnTo>
                      <a:pt x="57137" y="923683"/>
                    </a:lnTo>
                    <a:lnTo>
                      <a:pt x="55613" y="923683"/>
                    </a:lnTo>
                    <a:lnTo>
                      <a:pt x="55613" y="929779"/>
                    </a:lnTo>
                    <a:lnTo>
                      <a:pt x="61709" y="932065"/>
                    </a:lnTo>
                    <a:lnTo>
                      <a:pt x="61709" y="925969"/>
                    </a:lnTo>
                    <a:lnTo>
                      <a:pt x="63995" y="925969"/>
                    </a:lnTo>
                    <a:lnTo>
                      <a:pt x="63995" y="923683"/>
                    </a:lnTo>
                    <a:lnTo>
                      <a:pt x="66281" y="923683"/>
                    </a:lnTo>
                    <a:lnTo>
                      <a:pt x="66281" y="921397"/>
                    </a:lnTo>
                    <a:lnTo>
                      <a:pt x="76949" y="921397"/>
                    </a:lnTo>
                    <a:lnTo>
                      <a:pt x="76949" y="923683"/>
                    </a:lnTo>
                    <a:lnTo>
                      <a:pt x="78473" y="923683"/>
                    </a:lnTo>
                    <a:lnTo>
                      <a:pt x="78473" y="925969"/>
                    </a:lnTo>
                    <a:lnTo>
                      <a:pt x="80759" y="925969"/>
                    </a:lnTo>
                    <a:lnTo>
                      <a:pt x="80759" y="934351"/>
                    </a:lnTo>
                    <a:lnTo>
                      <a:pt x="78473" y="934351"/>
                    </a:lnTo>
                    <a:lnTo>
                      <a:pt x="78473" y="938923"/>
                    </a:lnTo>
                    <a:lnTo>
                      <a:pt x="76949" y="938923"/>
                    </a:lnTo>
                    <a:lnTo>
                      <a:pt x="76949" y="940447"/>
                    </a:lnTo>
                    <a:lnTo>
                      <a:pt x="74663" y="940447"/>
                    </a:lnTo>
                    <a:lnTo>
                      <a:pt x="74663" y="942733"/>
                    </a:lnTo>
                    <a:lnTo>
                      <a:pt x="72377" y="942733"/>
                    </a:lnTo>
                    <a:lnTo>
                      <a:pt x="72377" y="945019"/>
                    </a:lnTo>
                    <a:lnTo>
                      <a:pt x="70091" y="945019"/>
                    </a:lnTo>
                    <a:lnTo>
                      <a:pt x="67805" y="947305"/>
                    </a:lnTo>
                    <a:lnTo>
                      <a:pt x="66281" y="949591"/>
                    </a:lnTo>
                    <a:lnTo>
                      <a:pt x="63995" y="949591"/>
                    </a:lnTo>
                    <a:lnTo>
                      <a:pt x="63995" y="951877"/>
                    </a:lnTo>
                    <a:lnTo>
                      <a:pt x="61709" y="951877"/>
                    </a:lnTo>
                    <a:lnTo>
                      <a:pt x="61709" y="953401"/>
                    </a:lnTo>
                    <a:lnTo>
                      <a:pt x="59423" y="953401"/>
                    </a:lnTo>
                    <a:lnTo>
                      <a:pt x="59423" y="955687"/>
                    </a:lnTo>
                    <a:lnTo>
                      <a:pt x="57137" y="955687"/>
                    </a:lnTo>
                    <a:lnTo>
                      <a:pt x="57137" y="960259"/>
                    </a:lnTo>
                    <a:lnTo>
                      <a:pt x="55613" y="960259"/>
                    </a:lnTo>
                    <a:lnTo>
                      <a:pt x="55613" y="962545"/>
                    </a:lnTo>
                    <a:lnTo>
                      <a:pt x="53327" y="964057"/>
                    </a:lnTo>
                    <a:lnTo>
                      <a:pt x="53327" y="966343"/>
                    </a:lnTo>
                    <a:lnTo>
                      <a:pt x="87617" y="966343"/>
                    </a:lnTo>
                    <a:lnTo>
                      <a:pt x="87617" y="962545"/>
                    </a:lnTo>
                    <a:lnTo>
                      <a:pt x="61709" y="962545"/>
                    </a:lnTo>
                    <a:lnTo>
                      <a:pt x="61709" y="960259"/>
                    </a:lnTo>
                    <a:lnTo>
                      <a:pt x="63995" y="960259"/>
                    </a:lnTo>
                    <a:lnTo>
                      <a:pt x="63995" y="957973"/>
                    </a:lnTo>
                    <a:lnTo>
                      <a:pt x="66281" y="957973"/>
                    </a:lnTo>
                    <a:lnTo>
                      <a:pt x="66281" y="955687"/>
                    </a:lnTo>
                    <a:lnTo>
                      <a:pt x="67805" y="955687"/>
                    </a:lnTo>
                    <a:lnTo>
                      <a:pt x="67805" y="953401"/>
                    </a:lnTo>
                    <a:lnTo>
                      <a:pt x="70091" y="953401"/>
                    </a:lnTo>
                    <a:lnTo>
                      <a:pt x="70091" y="951877"/>
                    </a:lnTo>
                    <a:lnTo>
                      <a:pt x="72377" y="951877"/>
                    </a:lnTo>
                    <a:lnTo>
                      <a:pt x="74663" y="949591"/>
                    </a:lnTo>
                    <a:lnTo>
                      <a:pt x="76949" y="949591"/>
                    </a:lnTo>
                    <a:lnTo>
                      <a:pt x="76949" y="947305"/>
                    </a:lnTo>
                    <a:lnTo>
                      <a:pt x="78473" y="947305"/>
                    </a:lnTo>
                    <a:lnTo>
                      <a:pt x="78473" y="945019"/>
                    </a:lnTo>
                    <a:lnTo>
                      <a:pt x="80759" y="945019"/>
                    </a:lnTo>
                    <a:lnTo>
                      <a:pt x="80759" y="942733"/>
                    </a:lnTo>
                    <a:lnTo>
                      <a:pt x="83045" y="942733"/>
                    </a:lnTo>
                    <a:lnTo>
                      <a:pt x="83045" y="940447"/>
                    </a:lnTo>
                    <a:lnTo>
                      <a:pt x="85331" y="938923"/>
                    </a:lnTo>
                    <a:lnTo>
                      <a:pt x="85331" y="936637"/>
                    </a:lnTo>
                    <a:lnTo>
                      <a:pt x="87617" y="934351"/>
                    </a:lnTo>
                    <a:lnTo>
                      <a:pt x="87617" y="925969"/>
                    </a:lnTo>
                    <a:close/>
                  </a:path>
                  <a:path w="1501139" h="969009">
                    <a:moveTo>
                      <a:pt x="1500886" y="0"/>
                    </a:moveTo>
                    <a:lnTo>
                      <a:pt x="1075766" y="0"/>
                    </a:lnTo>
                    <a:lnTo>
                      <a:pt x="1075766" y="5080"/>
                    </a:lnTo>
                    <a:lnTo>
                      <a:pt x="1075766" y="8890"/>
                    </a:lnTo>
                    <a:lnTo>
                      <a:pt x="1500886" y="8890"/>
                    </a:lnTo>
                    <a:lnTo>
                      <a:pt x="1500886" y="5080"/>
                    </a:lnTo>
                    <a:lnTo>
                      <a:pt x="1500886" y="0"/>
                    </a:lnTo>
                    <a:close/>
                  </a:path>
                </a:pathLst>
              </a:custGeom>
              <a:solidFill>
                <a:srgbClr val="000000"/>
              </a:solidFill>
            </p:spPr>
            <p:txBody>
              <a:bodyPr wrap="square" lIns="0" tIns="0" rIns="0" bIns="0" rtlCol="0"/>
              <a:lstStyle/>
              <a:p>
                <a:endParaRPr/>
              </a:p>
            </p:txBody>
          </p:sp>
          <p:pic>
            <p:nvPicPr>
              <p:cNvPr id="12" name="object 12"/>
              <p:cNvPicPr/>
              <p:nvPr/>
            </p:nvPicPr>
            <p:blipFill>
              <a:blip r:embed="rId2" cstate="print"/>
              <a:stretch>
                <a:fillRect/>
              </a:stretch>
            </p:blipFill>
            <p:spPr>
              <a:xfrm>
                <a:off x="2538310" y="7289799"/>
                <a:ext cx="185902" cy="186689"/>
              </a:xfrm>
              <a:prstGeom prst="rect">
                <a:avLst/>
              </a:prstGeom>
            </p:spPr>
          </p:pic>
          <p:pic>
            <p:nvPicPr>
              <p:cNvPr id="13" name="object 13"/>
              <p:cNvPicPr/>
              <p:nvPr/>
            </p:nvPicPr>
            <p:blipFill>
              <a:blip r:embed="rId3" cstate="print"/>
              <a:stretch>
                <a:fillRect/>
              </a:stretch>
            </p:blipFill>
            <p:spPr>
              <a:xfrm>
                <a:off x="3402279" y="7289799"/>
                <a:ext cx="185902" cy="186689"/>
              </a:xfrm>
              <a:prstGeom prst="rect">
                <a:avLst/>
              </a:prstGeom>
            </p:spPr>
          </p:pic>
          <p:sp>
            <p:nvSpPr>
              <p:cNvPr id="14" name="object 14"/>
              <p:cNvSpPr/>
              <p:nvPr/>
            </p:nvSpPr>
            <p:spPr>
              <a:xfrm>
                <a:off x="2343277" y="7219505"/>
                <a:ext cx="1584960" cy="1348105"/>
              </a:xfrm>
              <a:custGeom>
                <a:avLst/>
                <a:gdLst/>
                <a:ahLst/>
                <a:cxnLst/>
                <a:rect l="l" t="t" r="r" b="b"/>
                <a:pathLst>
                  <a:path w="1584960" h="1348104">
                    <a:moveTo>
                      <a:pt x="10668" y="0"/>
                    </a:moveTo>
                    <a:lnTo>
                      <a:pt x="0" y="0"/>
                    </a:lnTo>
                    <a:lnTo>
                      <a:pt x="0" y="1347762"/>
                    </a:lnTo>
                    <a:lnTo>
                      <a:pt x="6858" y="1347762"/>
                    </a:lnTo>
                    <a:lnTo>
                      <a:pt x="10668" y="1347762"/>
                    </a:lnTo>
                    <a:lnTo>
                      <a:pt x="10668" y="0"/>
                    </a:lnTo>
                    <a:close/>
                  </a:path>
                  <a:path w="1584960" h="1348104">
                    <a:moveTo>
                      <a:pt x="1063574" y="1101534"/>
                    </a:moveTo>
                    <a:lnTo>
                      <a:pt x="376364" y="1101534"/>
                    </a:lnTo>
                    <a:lnTo>
                      <a:pt x="376364" y="1105344"/>
                    </a:lnTo>
                    <a:lnTo>
                      <a:pt x="376364" y="1112964"/>
                    </a:lnTo>
                    <a:lnTo>
                      <a:pt x="1063574" y="1112964"/>
                    </a:lnTo>
                    <a:lnTo>
                      <a:pt x="1063574" y="1105344"/>
                    </a:lnTo>
                    <a:lnTo>
                      <a:pt x="1063574" y="1101534"/>
                    </a:lnTo>
                    <a:close/>
                  </a:path>
                  <a:path w="1584960" h="1348104">
                    <a:moveTo>
                      <a:pt x="1063574" y="160464"/>
                    </a:moveTo>
                    <a:lnTo>
                      <a:pt x="376364" y="160464"/>
                    </a:lnTo>
                    <a:lnTo>
                      <a:pt x="376364" y="165544"/>
                    </a:lnTo>
                    <a:lnTo>
                      <a:pt x="376364" y="171894"/>
                    </a:lnTo>
                    <a:lnTo>
                      <a:pt x="1063574" y="171894"/>
                    </a:lnTo>
                    <a:lnTo>
                      <a:pt x="1063574" y="165544"/>
                    </a:lnTo>
                    <a:lnTo>
                      <a:pt x="1063574" y="160464"/>
                    </a:lnTo>
                    <a:close/>
                  </a:path>
                  <a:path w="1584960" h="1348104">
                    <a:moveTo>
                      <a:pt x="1584693" y="1101534"/>
                    </a:moveTo>
                    <a:lnTo>
                      <a:pt x="1416316" y="1101534"/>
                    </a:lnTo>
                    <a:lnTo>
                      <a:pt x="1416316" y="963777"/>
                    </a:lnTo>
                    <a:lnTo>
                      <a:pt x="1407185" y="963777"/>
                    </a:lnTo>
                    <a:lnTo>
                      <a:pt x="1407185" y="1101534"/>
                    </a:lnTo>
                    <a:lnTo>
                      <a:pt x="1241094" y="1101534"/>
                    </a:lnTo>
                    <a:lnTo>
                      <a:pt x="1241094" y="1105344"/>
                    </a:lnTo>
                    <a:lnTo>
                      <a:pt x="1241094" y="1110424"/>
                    </a:lnTo>
                    <a:lnTo>
                      <a:pt x="1407185" y="1110424"/>
                    </a:lnTo>
                    <a:lnTo>
                      <a:pt x="1407185" y="1249476"/>
                    </a:lnTo>
                    <a:lnTo>
                      <a:pt x="1411744" y="1249476"/>
                    </a:lnTo>
                    <a:lnTo>
                      <a:pt x="1416316" y="1249476"/>
                    </a:lnTo>
                    <a:lnTo>
                      <a:pt x="1416316" y="1110424"/>
                    </a:lnTo>
                    <a:lnTo>
                      <a:pt x="1584693" y="1110424"/>
                    </a:lnTo>
                    <a:lnTo>
                      <a:pt x="1584693" y="1105344"/>
                    </a:lnTo>
                    <a:lnTo>
                      <a:pt x="1584693" y="1101534"/>
                    </a:lnTo>
                    <a:close/>
                  </a:path>
                  <a:path w="1584960" h="1348104">
                    <a:moveTo>
                      <a:pt x="1584693" y="160464"/>
                    </a:moveTo>
                    <a:lnTo>
                      <a:pt x="1416316" y="160464"/>
                    </a:lnTo>
                    <a:lnTo>
                      <a:pt x="1416316" y="23622"/>
                    </a:lnTo>
                    <a:lnTo>
                      <a:pt x="1407185" y="23622"/>
                    </a:lnTo>
                    <a:lnTo>
                      <a:pt x="1407185" y="160464"/>
                    </a:lnTo>
                    <a:lnTo>
                      <a:pt x="1241094" y="160464"/>
                    </a:lnTo>
                    <a:lnTo>
                      <a:pt x="1241094" y="165544"/>
                    </a:lnTo>
                    <a:lnTo>
                      <a:pt x="1241094" y="169354"/>
                    </a:lnTo>
                    <a:lnTo>
                      <a:pt x="1407185" y="169354"/>
                    </a:lnTo>
                    <a:lnTo>
                      <a:pt x="1407185" y="308559"/>
                    </a:lnTo>
                    <a:lnTo>
                      <a:pt x="1411744" y="308559"/>
                    </a:lnTo>
                    <a:lnTo>
                      <a:pt x="1416316" y="308559"/>
                    </a:lnTo>
                    <a:lnTo>
                      <a:pt x="1416316" y="169354"/>
                    </a:lnTo>
                    <a:lnTo>
                      <a:pt x="1584693" y="169354"/>
                    </a:lnTo>
                    <a:lnTo>
                      <a:pt x="1584693" y="165544"/>
                    </a:lnTo>
                    <a:lnTo>
                      <a:pt x="1584693" y="160464"/>
                    </a:lnTo>
                    <a:close/>
                  </a:path>
                </a:pathLst>
              </a:custGeom>
              <a:solidFill>
                <a:srgbClr val="000000"/>
              </a:solidFill>
            </p:spPr>
            <p:txBody>
              <a:bodyPr wrap="square" lIns="0" tIns="0" rIns="0" bIns="0" rtlCol="0"/>
              <a:lstStyle/>
              <a:p>
                <a:endParaRPr/>
              </a:p>
            </p:txBody>
          </p:sp>
          <p:pic>
            <p:nvPicPr>
              <p:cNvPr id="15" name="object 15"/>
              <p:cNvPicPr/>
              <p:nvPr/>
            </p:nvPicPr>
            <p:blipFill>
              <a:blip r:embed="rId4" cstate="print"/>
              <a:stretch>
                <a:fillRect/>
              </a:stretch>
            </p:blipFill>
            <p:spPr>
              <a:xfrm>
                <a:off x="3402279" y="8230514"/>
                <a:ext cx="185902" cy="187045"/>
              </a:xfrm>
              <a:prstGeom prst="rect">
                <a:avLst/>
              </a:prstGeom>
            </p:spPr>
          </p:pic>
          <p:pic>
            <p:nvPicPr>
              <p:cNvPr id="16" name="object 16"/>
              <p:cNvPicPr/>
              <p:nvPr/>
            </p:nvPicPr>
            <p:blipFill>
              <a:blip r:embed="rId5" cstate="print"/>
              <a:stretch>
                <a:fillRect/>
              </a:stretch>
            </p:blipFill>
            <p:spPr>
              <a:xfrm>
                <a:off x="2538310" y="8230514"/>
                <a:ext cx="185902" cy="187045"/>
              </a:xfrm>
              <a:prstGeom prst="rect">
                <a:avLst/>
              </a:prstGeom>
            </p:spPr>
          </p:pic>
          <p:sp>
            <p:nvSpPr>
              <p:cNvPr id="17" name="object 17"/>
              <p:cNvSpPr/>
              <p:nvPr/>
            </p:nvSpPr>
            <p:spPr>
              <a:xfrm>
                <a:off x="1633194" y="8321039"/>
                <a:ext cx="911225" cy="394335"/>
              </a:xfrm>
              <a:custGeom>
                <a:avLst/>
                <a:gdLst/>
                <a:ahLst/>
                <a:cxnLst/>
                <a:rect l="l" t="t" r="r" b="b"/>
                <a:pathLst>
                  <a:path w="911225" h="394334">
                    <a:moveTo>
                      <a:pt x="96774" y="383362"/>
                    </a:moveTo>
                    <a:lnTo>
                      <a:pt x="34302" y="383362"/>
                    </a:lnTo>
                    <a:lnTo>
                      <a:pt x="34302" y="389458"/>
                    </a:lnTo>
                    <a:lnTo>
                      <a:pt x="34302" y="394030"/>
                    </a:lnTo>
                    <a:lnTo>
                      <a:pt x="96774" y="394030"/>
                    </a:lnTo>
                    <a:lnTo>
                      <a:pt x="96774" y="383362"/>
                    </a:lnTo>
                    <a:close/>
                  </a:path>
                  <a:path w="911225" h="394334">
                    <a:moveTo>
                      <a:pt x="113538" y="359410"/>
                    </a:moveTo>
                    <a:lnTo>
                      <a:pt x="17538" y="359410"/>
                    </a:lnTo>
                    <a:lnTo>
                      <a:pt x="17538" y="364490"/>
                    </a:lnTo>
                    <a:lnTo>
                      <a:pt x="17538" y="368300"/>
                    </a:lnTo>
                    <a:lnTo>
                      <a:pt x="113538" y="368300"/>
                    </a:lnTo>
                    <a:lnTo>
                      <a:pt x="113538" y="364490"/>
                    </a:lnTo>
                    <a:lnTo>
                      <a:pt x="113538" y="359410"/>
                    </a:lnTo>
                    <a:close/>
                  </a:path>
                  <a:path w="911225" h="394334">
                    <a:moveTo>
                      <a:pt x="131064" y="337820"/>
                    </a:moveTo>
                    <a:lnTo>
                      <a:pt x="68580" y="337820"/>
                    </a:lnTo>
                    <a:lnTo>
                      <a:pt x="68580" y="134988"/>
                    </a:lnTo>
                    <a:lnTo>
                      <a:pt x="57924" y="134988"/>
                    </a:lnTo>
                    <a:lnTo>
                      <a:pt x="57924" y="337820"/>
                    </a:lnTo>
                    <a:lnTo>
                      <a:pt x="0" y="337820"/>
                    </a:lnTo>
                    <a:lnTo>
                      <a:pt x="0" y="341630"/>
                    </a:lnTo>
                    <a:lnTo>
                      <a:pt x="0" y="346710"/>
                    </a:lnTo>
                    <a:lnTo>
                      <a:pt x="131064" y="346710"/>
                    </a:lnTo>
                    <a:lnTo>
                      <a:pt x="131064" y="341630"/>
                    </a:lnTo>
                    <a:lnTo>
                      <a:pt x="131064" y="337820"/>
                    </a:lnTo>
                    <a:close/>
                  </a:path>
                  <a:path w="911225" h="394334">
                    <a:moveTo>
                      <a:pt x="911212" y="0"/>
                    </a:moveTo>
                    <a:lnTo>
                      <a:pt x="486092" y="0"/>
                    </a:lnTo>
                    <a:lnTo>
                      <a:pt x="486092" y="3810"/>
                    </a:lnTo>
                    <a:lnTo>
                      <a:pt x="486092" y="8890"/>
                    </a:lnTo>
                    <a:lnTo>
                      <a:pt x="911212" y="8890"/>
                    </a:lnTo>
                    <a:lnTo>
                      <a:pt x="911212" y="3810"/>
                    </a:lnTo>
                    <a:lnTo>
                      <a:pt x="911212" y="0"/>
                    </a:lnTo>
                    <a:close/>
                  </a:path>
                </a:pathLst>
              </a:custGeom>
              <a:solidFill>
                <a:srgbClr val="000000"/>
              </a:solidFill>
            </p:spPr>
            <p:txBody>
              <a:bodyPr wrap="square" lIns="0" tIns="0" rIns="0" bIns="0" rtlCol="0"/>
              <a:lstStyle/>
              <a:p>
                <a:endParaRPr/>
              </a:p>
            </p:txBody>
          </p:sp>
          <p:pic>
            <p:nvPicPr>
              <p:cNvPr id="18" name="object 18"/>
              <p:cNvPicPr/>
              <p:nvPr/>
            </p:nvPicPr>
            <p:blipFill>
              <a:blip r:embed="rId6" cstate="print"/>
              <a:stretch>
                <a:fillRect/>
              </a:stretch>
            </p:blipFill>
            <p:spPr>
              <a:xfrm>
                <a:off x="1663687" y="8194700"/>
                <a:ext cx="459409" cy="267423"/>
              </a:xfrm>
              <a:prstGeom prst="rect">
                <a:avLst/>
              </a:prstGeom>
            </p:spPr>
          </p:pic>
          <p:sp>
            <p:nvSpPr>
              <p:cNvPr id="19" name="object 19"/>
              <p:cNvSpPr/>
              <p:nvPr/>
            </p:nvSpPr>
            <p:spPr>
              <a:xfrm>
                <a:off x="1171511" y="8190128"/>
                <a:ext cx="451484" cy="267970"/>
              </a:xfrm>
              <a:custGeom>
                <a:avLst/>
                <a:gdLst/>
                <a:ahLst/>
                <a:cxnLst/>
                <a:rect l="l" t="t" r="r" b="b"/>
                <a:pathLst>
                  <a:path w="451484" h="267970">
                    <a:moveTo>
                      <a:pt x="451027" y="27432"/>
                    </a:moveTo>
                    <a:lnTo>
                      <a:pt x="449503" y="25908"/>
                    </a:lnTo>
                    <a:lnTo>
                      <a:pt x="447230" y="21336"/>
                    </a:lnTo>
                    <a:lnTo>
                      <a:pt x="447230" y="19050"/>
                    </a:lnTo>
                    <a:lnTo>
                      <a:pt x="444944" y="15240"/>
                    </a:lnTo>
                    <a:lnTo>
                      <a:pt x="440372" y="10668"/>
                    </a:lnTo>
                    <a:lnTo>
                      <a:pt x="436562" y="8382"/>
                    </a:lnTo>
                    <a:lnTo>
                      <a:pt x="434276" y="6096"/>
                    </a:lnTo>
                    <a:lnTo>
                      <a:pt x="429704" y="4572"/>
                    </a:lnTo>
                    <a:lnTo>
                      <a:pt x="425894" y="2286"/>
                    </a:lnTo>
                    <a:lnTo>
                      <a:pt x="423608" y="2286"/>
                    </a:lnTo>
                    <a:lnTo>
                      <a:pt x="419036" y="0"/>
                    </a:lnTo>
                    <a:lnTo>
                      <a:pt x="416750" y="10668"/>
                    </a:lnTo>
                    <a:lnTo>
                      <a:pt x="419036" y="10668"/>
                    </a:lnTo>
                    <a:lnTo>
                      <a:pt x="423608" y="12954"/>
                    </a:lnTo>
                    <a:lnTo>
                      <a:pt x="425894" y="12954"/>
                    </a:lnTo>
                    <a:lnTo>
                      <a:pt x="429704" y="15240"/>
                    </a:lnTo>
                    <a:lnTo>
                      <a:pt x="431990" y="16764"/>
                    </a:lnTo>
                    <a:lnTo>
                      <a:pt x="434276" y="16764"/>
                    </a:lnTo>
                    <a:lnTo>
                      <a:pt x="434276" y="19050"/>
                    </a:lnTo>
                    <a:lnTo>
                      <a:pt x="438848" y="23622"/>
                    </a:lnTo>
                    <a:lnTo>
                      <a:pt x="438848" y="25908"/>
                    </a:lnTo>
                    <a:lnTo>
                      <a:pt x="440372" y="27432"/>
                    </a:lnTo>
                    <a:lnTo>
                      <a:pt x="440372" y="32004"/>
                    </a:lnTo>
                    <a:lnTo>
                      <a:pt x="442658" y="34290"/>
                    </a:lnTo>
                    <a:lnTo>
                      <a:pt x="442658" y="40386"/>
                    </a:lnTo>
                    <a:lnTo>
                      <a:pt x="440372" y="42672"/>
                    </a:lnTo>
                    <a:lnTo>
                      <a:pt x="440372" y="47244"/>
                    </a:lnTo>
                    <a:lnTo>
                      <a:pt x="438848" y="49530"/>
                    </a:lnTo>
                    <a:lnTo>
                      <a:pt x="438848" y="51054"/>
                    </a:lnTo>
                    <a:lnTo>
                      <a:pt x="429704" y="60198"/>
                    </a:lnTo>
                    <a:lnTo>
                      <a:pt x="427418" y="60198"/>
                    </a:lnTo>
                    <a:lnTo>
                      <a:pt x="425894" y="61722"/>
                    </a:lnTo>
                    <a:lnTo>
                      <a:pt x="423608" y="61722"/>
                    </a:lnTo>
                    <a:lnTo>
                      <a:pt x="421322" y="64008"/>
                    </a:lnTo>
                    <a:lnTo>
                      <a:pt x="419036" y="64008"/>
                    </a:lnTo>
                    <a:lnTo>
                      <a:pt x="410654" y="64008"/>
                    </a:lnTo>
                    <a:lnTo>
                      <a:pt x="410654" y="74663"/>
                    </a:lnTo>
                    <a:lnTo>
                      <a:pt x="416750" y="74663"/>
                    </a:lnTo>
                    <a:lnTo>
                      <a:pt x="419036" y="74663"/>
                    </a:lnTo>
                    <a:lnTo>
                      <a:pt x="423608" y="74663"/>
                    </a:lnTo>
                    <a:lnTo>
                      <a:pt x="425894" y="76949"/>
                    </a:lnTo>
                    <a:lnTo>
                      <a:pt x="429704" y="79235"/>
                    </a:lnTo>
                    <a:lnTo>
                      <a:pt x="431990" y="79235"/>
                    </a:lnTo>
                    <a:lnTo>
                      <a:pt x="436562" y="83807"/>
                    </a:lnTo>
                    <a:lnTo>
                      <a:pt x="436562" y="85331"/>
                    </a:lnTo>
                    <a:lnTo>
                      <a:pt x="438848" y="87617"/>
                    </a:lnTo>
                    <a:lnTo>
                      <a:pt x="440372" y="89903"/>
                    </a:lnTo>
                    <a:lnTo>
                      <a:pt x="440372" y="94475"/>
                    </a:lnTo>
                    <a:lnTo>
                      <a:pt x="442658" y="95999"/>
                    </a:lnTo>
                    <a:lnTo>
                      <a:pt x="442658" y="105143"/>
                    </a:lnTo>
                    <a:lnTo>
                      <a:pt x="440372" y="107429"/>
                    </a:lnTo>
                    <a:lnTo>
                      <a:pt x="440372" y="111239"/>
                    </a:lnTo>
                    <a:lnTo>
                      <a:pt x="438848" y="113525"/>
                    </a:lnTo>
                    <a:lnTo>
                      <a:pt x="438848" y="115811"/>
                    </a:lnTo>
                    <a:lnTo>
                      <a:pt x="436562" y="118097"/>
                    </a:lnTo>
                    <a:lnTo>
                      <a:pt x="434276" y="119621"/>
                    </a:lnTo>
                    <a:lnTo>
                      <a:pt x="434276" y="121907"/>
                    </a:lnTo>
                    <a:lnTo>
                      <a:pt x="431990" y="124193"/>
                    </a:lnTo>
                    <a:lnTo>
                      <a:pt x="429704" y="124193"/>
                    </a:lnTo>
                    <a:lnTo>
                      <a:pt x="425894" y="126479"/>
                    </a:lnTo>
                    <a:lnTo>
                      <a:pt x="423608" y="126479"/>
                    </a:lnTo>
                    <a:lnTo>
                      <a:pt x="421322" y="128765"/>
                    </a:lnTo>
                    <a:lnTo>
                      <a:pt x="419036" y="128765"/>
                    </a:lnTo>
                    <a:lnTo>
                      <a:pt x="412940" y="128765"/>
                    </a:lnTo>
                    <a:lnTo>
                      <a:pt x="412940" y="128371"/>
                    </a:lnTo>
                    <a:lnTo>
                      <a:pt x="0" y="128371"/>
                    </a:lnTo>
                    <a:lnTo>
                      <a:pt x="0" y="134721"/>
                    </a:lnTo>
                    <a:lnTo>
                      <a:pt x="0" y="139801"/>
                    </a:lnTo>
                    <a:lnTo>
                      <a:pt x="412940" y="139801"/>
                    </a:lnTo>
                    <a:lnTo>
                      <a:pt x="412940" y="139433"/>
                    </a:lnTo>
                    <a:lnTo>
                      <a:pt x="416750" y="139433"/>
                    </a:lnTo>
                    <a:lnTo>
                      <a:pt x="419036" y="139433"/>
                    </a:lnTo>
                    <a:lnTo>
                      <a:pt x="421322" y="139433"/>
                    </a:lnTo>
                    <a:lnTo>
                      <a:pt x="423608" y="141719"/>
                    </a:lnTo>
                    <a:lnTo>
                      <a:pt x="425894" y="141719"/>
                    </a:lnTo>
                    <a:lnTo>
                      <a:pt x="429704" y="143243"/>
                    </a:lnTo>
                    <a:lnTo>
                      <a:pt x="431990" y="143243"/>
                    </a:lnTo>
                    <a:lnTo>
                      <a:pt x="436562" y="147815"/>
                    </a:lnTo>
                    <a:lnTo>
                      <a:pt x="436562" y="150101"/>
                    </a:lnTo>
                    <a:lnTo>
                      <a:pt x="440372" y="153898"/>
                    </a:lnTo>
                    <a:lnTo>
                      <a:pt x="440372" y="158470"/>
                    </a:lnTo>
                    <a:lnTo>
                      <a:pt x="442658" y="160756"/>
                    </a:lnTo>
                    <a:lnTo>
                      <a:pt x="442658" y="169138"/>
                    </a:lnTo>
                    <a:lnTo>
                      <a:pt x="440372" y="171424"/>
                    </a:lnTo>
                    <a:lnTo>
                      <a:pt x="440372" y="175996"/>
                    </a:lnTo>
                    <a:lnTo>
                      <a:pt x="438848" y="177520"/>
                    </a:lnTo>
                    <a:lnTo>
                      <a:pt x="438848" y="179806"/>
                    </a:lnTo>
                    <a:lnTo>
                      <a:pt x="434276" y="184378"/>
                    </a:lnTo>
                    <a:lnTo>
                      <a:pt x="434276" y="186664"/>
                    </a:lnTo>
                    <a:lnTo>
                      <a:pt x="431990" y="188188"/>
                    </a:lnTo>
                    <a:lnTo>
                      <a:pt x="429704" y="188188"/>
                    </a:lnTo>
                    <a:lnTo>
                      <a:pt x="425894" y="190474"/>
                    </a:lnTo>
                    <a:lnTo>
                      <a:pt x="423608" y="190474"/>
                    </a:lnTo>
                    <a:lnTo>
                      <a:pt x="421322" y="192760"/>
                    </a:lnTo>
                    <a:lnTo>
                      <a:pt x="419036" y="192760"/>
                    </a:lnTo>
                    <a:lnTo>
                      <a:pt x="410654" y="192760"/>
                    </a:lnTo>
                    <a:lnTo>
                      <a:pt x="410654" y="203428"/>
                    </a:lnTo>
                    <a:lnTo>
                      <a:pt x="416750" y="203428"/>
                    </a:lnTo>
                    <a:lnTo>
                      <a:pt x="419036" y="203428"/>
                    </a:lnTo>
                    <a:lnTo>
                      <a:pt x="421322" y="203428"/>
                    </a:lnTo>
                    <a:lnTo>
                      <a:pt x="423608" y="205714"/>
                    </a:lnTo>
                    <a:lnTo>
                      <a:pt x="427418" y="205714"/>
                    </a:lnTo>
                    <a:lnTo>
                      <a:pt x="429704" y="208013"/>
                    </a:lnTo>
                    <a:lnTo>
                      <a:pt x="431990" y="208013"/>
                    </a:lnTo>
                    <a:lnTo>
                      <a:pt x="434276" y="210286"/>
                    </a:lnTo>
                    <a:lnTo>
                      <a:pt x="436562" y="211810"/>
                    </a:lnTo>
                    <a:lnTo>
                      <a:pt x="438848" y="214096"/>
                    </a:lnTo>
                    <a:lnTo>
                      <a:pt x="438848" y="216382"/>
                    </a:lnTo>
                    <a:lnTo>
                      <a:pt x="440372" y="218681"/>
                    </a:lnTo>
                    <a:lnTo>
                      <a:pt x="440372" y="220954"/>
                    </a:lnTo>
                    <a:lnTo>
                      <a:pt x="442658" y="222478"/>
                    </a:lnTo>
                    <a:lnTo>
                      <a:pt x="442658" y="235419"/>
                    </a:lnTo>
                    <a:lnTo>
                      <a:pt x="440372" y="237718"/>
                    </a:lnTo>
                    <a:lnTo>
                      <a:pt x="440372" y="242277"/>
                    </a:lnTo>
                    <a:lnTo>
                      <a:pt x="438848" y="244563"/>
                    </a:lnTo>
                    <a:lnTo>
                      <a:pt x="436562" y="246087"/>
                    </a:lnTo>
                    <a:lnTo>
                      <a:pt x="436562" y="248373"/>
                    </a:lnTo>
                    <a:lnTo>
                      <a:pt x="431990" y="252945"/>
                    </a:lnTo>
                    <a:lnTo>
                      <a:pt x="429704" y="252945"/>
                    </a:lnTo>
                    <a:lnTo>
                      <a:pt x="427418" y="255231"/>
                    </a:lnTo>
                    <a:lnTo>
                      <a:pt x="423608" y="255231"/>
                    </a:lnTo>
                    <a:lnTo>
                      <a:pt x="421322" y="256755"/>
                    </a:lnTo>
                    <a:lnTo>
                      <a:pt x="410654" y="256755"/>
                    </a:lnTo>
                    <a:lnTo>
                      <a:pt x="410654" y="267423"/>
                    </a:lnTo>
                    <a:lnTo>
                      <a:pt x="419036" y="267423"/>
                    </a:lnTo>
                    <a:lnTo>
                      <a:pt x="423608" y="265899"/>
                    </a:lnTo>
                    <a:lnTo>
                      <a:pt x="427418" y="265899"/>
                    </a:lnTo>
                    <a:lnTo>
                      <a:pt x="431990" y="263613"/>
                    </a:lnTo>
                    <a:lnTo>
                      <a:pt x="436562" y="259041"/>
                    </a:lnTo>
                    <a:lnTo>
                      <a:pt x="440372" y="256755"/>
                    </a:lnTo>
                    <a:lnTo>
                      <a:pt x="442658" y="255231"/>
                    </a:lnTo>
                    <a:lnTo>
                      <a:pt x="444944" y="252945"/>
                    </a:lnTo>
                    <a:lnTo>
                      <a:pt x="447230" y="248373"/>
                    </a:lnTo>
                    <a:lnTo>
                      <a:pt x="449503" y="246087"/>
                    </a:lnTo>
                    <a:lnTo>
                      <a:pt x="449503" y="244563"/>
                    </a:lnTo>
                    <a:lnTo>
                      <a:pt x="451027" y="239991"/>
                    </a:lnTo>
                    <a:lnTo>
                      <a:pt x="451027" y="220954"/>
                    </a:lnTo>
                    <a:lnTo>
                      <a:pt x="449503" y="218681"/>
                    </a:lnTo>
                    <a:lnTo>
                      <a:pt x="449503" y="214096"/>
                    </a:lnTo>
                    <a:lnTo>
                      <a:pt x="447230" y="211810"/>
                    </a:lnTo>
                    <a:lnTo>
                      <a:pt x="444944" y="208013"/>
                    </a:lnTo>
                    <a:lnTo>
                      <a:pt x="440372" y="203428"/>
                    </a:lnTo>
                    <a:lnTo>
                      <a:pt x="438848" y="201142"/>
                    </a:lnTo>
                    <a:lnTo>
                      <a:pt x="434276" y="198856"/>
                    </a:lnTo>
                    <a:lnTo>
                      <a:pt x="432752" y="197840"/>
                    </a:lnTo>
                    <a:lnTo>
                      <a:pt x="434276" y="197332"/>
                    </a:lnTo>
                    <a:lnTo>
                      <a:pt x="436562" y="195046"/>
                    </a:lnTo>
                    <a:lnTo>
                      <a:pt x="440372" y="192760"/>
                    </a:lnTo>
                    <a:lnTo>
                      <a:pt x="444944" y="188188"/>
                    </a:lnTo>
                    <a:lnTo>
                      <a:pt x="447230" y="184378"/>
                    </a:lnTo>
                    <a:lnTo>
                      <a:pt x="447230" y="182092"/>
                    </a:lnTo>
                    <a:lnTo>
                      <a:pt x="449503" y="179806"/>
                    </a:lnTo>
                    <a:lnTo>
                      <a:pt x="449503" y="175996"/>
                    </a:lnTo>
                    <a:lnTo>
                      <a:pt x="451027" y="173710"/>
                    </a:lnTo>
                    <a:lnTo>
                      <a:pt x="451027" y="156184"/>
                    </a:lnTo>
                    <a:lnTo>
                      <a:pt x="449503" y="153898"/>
                    </a:lnTo>
                    <a:lnTo>
                      <a:pt x="449503" y="150101"/>
                    </a:lnTo>
                    <a:lnTo>
                      <a:pt x="447230" y="147815"/>
                    </a:lnTo>
                    <a:lnTo>
                      <a:pt x="444944" y="143243"/>
                    </a:lnTo>
                    <a:lnTo>
                      <a:pt x="442658" y="141719"/>
                    </a:lnTo>
                    <a:lnTo>
                      <a:pt x="440372" y="139433"/>
                    </a:lnTo>
                    <a:lnTo>
                      <a:pt x="436562" y="137147"/>
                    </a:lnTo>
                    <a:lnTo>
                      <a:pt x="434276" y="134861"/>
                    </a:lnTo>
                    <a:lnTo>
                      <a:pt x="431990" y="133718"/>
                    </a:lnTo>
                    <a:lnTo>
                      <a:pt x="434276" y="132575"/>
                    </a:lnTo>
                    <a:lnTo>
                      <a:pt x="436562" y="130289"/>
                    </a:lnTo>
                    <a:lnTo>
                      <a:pt x="440372" y="128765"/>
                    </a:lnTo>
                    <a:lnTo>
                      <a:pt x="444944" y="124193"/>
                    </a:lnTo>
                    <a:lnTo>
                      <a:pt x="447230" y="119621"/>
                    </a:lnTo>
                    <a:lnTo>
                      <a:pt x="447230" y="118097"/>
                    </a:lnTo>
                    <a:lnTo>
                      <a:pt x="449503" y="115811"/>
                    </a:lnTo>
                    <a:lnTo>
                      <a:pt x="449503" y="111239"/>
                    </a:lnTo>
                    <a:lnTo>
                      <a:pt x="451027" y="108953"/>
                    </a:lnTo>
                    <a:lnTo>
                      <a:pt x="451027" y="92189"/>
                    </a:lnTo>
                    <a:lnTo>
                      <a:pt x="449503" y="87617"/>
                    </a:lnTo>
                    <a:lnTo>
                      <a:pt x="449503" y="85331"/>
                    </a:lnTo>
                    <a:lnTo>
                      <a:pt x="447230" y="83807"/>
                    </a:lnTo>
                    <a:lnTo>
                      <a:pt x="444944" y="79235"/>
                    </a:lnTo>
                    <a:lnTo>
                      <a:pt x="440372" y="74663"/>
                    </a:lnTo>
                    <a:lnTo>
                      <a:pt x="436562" y="73139"/>
                    </a:lnTo>
                    <a:lnTo>
                      <a:pt x="434276" y="70866"/>
                    </a:lnTo>
                    <a:lnTo>
                      <a:pt x="431990" y="69723"/>
                    </a:lnTo>
                    <a:lnTo>
                      <a:pt x="434276" y="68580"/>
                    </a:lnTo>
                    <a:lnTo>
                      <a:pt x="438848" y="64008"/>
                    </a:lnTo>
                    <a:lnTo>
                      <a:pt x="442658" y="61722"/>
                    </a:lnTo>
                    <a:lnTo>
                      <a:pt x="444944" y="60198"/>
                    </a:lnTo>
                    <a:lnTo>
                      <a:pt x="444944" y="55626"/>
                    </a:lnTo>
                    <a:lnTo>
                      <a:pt x="449503" y="51054"/>
                    </a:lnTo>
                    <a:lnTo>
                      <a:pt x="449503" y="47244"/>
                    </a:lnTo>
                    <a:lnTo>
                      <a:pt x="451027" y="44958"/>
                    </a:lnTo>
                    <a:lnTo>
                      <a:pt x="451027" y="27432"/>
                    </a:lnTo>
                    <a:close/>
                  </a:path>
                </a:pathLst>
              </a:custGeom>
              <a:solidFill>
                <a:srgbClr val="000000"/>
              </a:solidFill>
            </p:spPr>
            <p:txBody>
              <a:bodyPr wrap="square" lIns="0" tIns="0" rIns="0" bIns="0" rtlCol="0"/>
              <a:lstStyle/>
              <a:p>
                <a:endParaRPr/>
              </a:p>
            </p:txBody>
          </p:sp>
          <p:pic>
            <p:nvPicPr>
              <p:cNvPr id="20" name="object 20"/>
              <p:cNvPicPr/>
              <p:nvPr/>
            </p:nvPicPr>
            <p:blipFill>
              <a:blip r:embed="rId7" cstate="print"/>
              <a:stretch>
                <a:fillRect/>
              </a:stretch>
            </p:blipFill>
            <p:spPr>
              <a:xfrm>
                <a:off x="1002385" y="8235086"/>
                <a:ext cx="173697" cy="173710"/>
              </a:xfrm>
              <a:prstGeom prst="rect">
                <a:avLst/>
              </a:prstGeom>
            </p:spPr>
          </p:pic>
          <p:sp>
            <p:nvSpPr>
              <p:cNvPr id="21" name="object 21"/>
              <p:cNvSpPr/>
              <p:nvPr/>
            </p:nvSpPr>
            <p:spPr>
              <a:xfrm>
                <a:off x="904100" y="7159320"/>
                <a:ext cx="509270" cy="450850"/>
              </a:xfrm>
              <a:custGeom>
                <a:avLst/>
                <a:gdLst/>
                <a:ahLst/>
                <a:cxnLst/>
                <a:rect l="l" t="t" r="r" b="b"/>
                <a:pathLst>
                  <a:path w="509269" h="450850">
                    <a:moveTo>
                      <a:pt x="10668" y="390080"/>
                    </a:moveTo>
                    <a:lnTo>
                      <a:pt x="0" y="390080"/>
                    </a:lnTo>
                    <a:lnTo>
                      <a:pt x="0" y="439597"/>
                    </a:lnTo>
                    <a:lnTo>
                      <a:pt x="10668" y="439597"/>
                    </a:lnTo>
                    <a:lnTo>
                      <a:pt x="10668" y="390080"/>
                    </a:lnTo>
                    <a:close/>
                  </a:path>
                  <a:path w="509269" h="450850">
                    <a:moveTo>
                      <a:pt x="10668" y="294081"/>
                    </a:moveTo>
                    <a:lnTo>
                      <a:pt x="0" y="294081"/>
                    </a:lnTo>
                    <a:lnTo>
                      <a:pt x="0" y="342836"/>
                    </a:lnTo>
                    <a:lnTo>
                      <a:pt x="10668" y="342836"/>
                    </a:lnTo>
                    <a:lnTo>
                      <a:pt x="10668" y="294081"/>
                    </a:lnTo>
                    <a:close/>
                  </a:path>
                  <a:path w="509269" h="450850">
                    <a:moveTo>
                      <a:pt x="10668" y="197319"/>
                    </a:moveTo>
                    <a:lnTo>
                      <a:pt x="0" y="197319"/>
                    </a:lnTo>
                    <a:lnTo>
                      <a:pt x="0" y="246837"/>
                    </a:lnTo>
                    <a:lnTo>
                      <a:pt x="10668" y="246837"/>
                    </a:lnTo>
                    <a:lnTo>
                      <a:pt x="10668" y="197319"/>
                    </a:lnTo>
                    <a:close/>
                  </a:path>
                  <a:path w="509269" h="450850">
                    <a:moveTo>
                      <a:pt x="10668" y="100571"/>
                    </a:moveTo>
                    <a:lnTo>
                      <a:pt x="0" y="100571"/>
                    </a:lnTo>
                    <a:lnTo>
                      <a:pt x="0" y="150088"/>
                    </a:lnTo>
                    <a:lnTo>
                      <a:pt x="10668" y="150088"/>
                    </a:lnTo>
                    <a:lnTo>
                      <a:pt x="10668" y="100571"/>
                    </a:lnTo>
                    <a:close/>
                  </a:path>
                  <a:path w="509269" h="450850">
                    <a:moveTo>
                      <a:pt x="53327" y="0"/>
                    </a:moveTo>
                    <a:lnTo>
                      <a:pt x="6858" y="0"/>
                    </a:lnTo>
                    <a:lnTo>
                      <a:pt x="6858" y="4572"/>
                    </a:lnTo>
                    <a:lnTo>
                      <a:pt x="0" y="4572"/>
                    </a:lnTo>
                    <a:lnTo>
                      <a:pt x="0" y="54089"/>
                    </a:lnTo>
                    <a:lnTo>
                      <a:pt x="10668" y="54089"/>
                    </a:lnTo>
                    <a:lnTo>
                      <a:pt x="10668" y="10668"/>
                    </a:lnTo>
                    <a:lnTo>
                      <a:pt x="53327" y="10668"/>
                    </a:lnTo>
                    <a:lnTo>
                      <a:pt x="53327" y="0"/>
                    </a:lnTo>
                    <a:close/>
                  </a:path>
                  <a:path w="509269" h="450850">
                    <a:moveTo>
                      <a:pt x="95986" y="439597"/>
                    </a:moveTo>
                    <a:lnTo>
                      <a:pt x="47231" y="439597"/>
                    </a:lnTo>
                    <a:lnTo>
                      <a:pt x="47231" y="450265"/>
                    </a:lnTo>
                    <a:lnTo>
                      <a:pt x="95986" y="450265"/>
                    </a:lnTo>
                    <a:lnTo>
                      <a:pt x="95986" y="439597"/>
                    </a:lnTo>
                    <a:close/>
                  </a:path>
                  <a:path w="509269" h="450850">
                    <a:moveTo>
                      <a:pt x="192747" y="439597"/>
                    </a:moveTo>
                    <a:lnTo>
                      <a:pt x="143230" y="439597"/>
                    </a:lnTo>
                    <a:lnTo>
                      <a:pt x="143230" y="450265"/>
                    </a:lnTo>
                    <a:lnTo>
                      <a:pt x="192747" y="450265"/>
                    </a:lnTo>
                    <a:lnTo>
                      <a:pt x="192747" y="439597"/>
                    </a:lnTo>
                    <a:close/>
                  </a:path>
                  <a:path w="509269" h="450850">
                    <a:moveTo>
                      <a:pt x="288747" y="439597"/>
                    </a:moveTo>
                    <a:lnTo>
                      <a:pt x="239991" y="439597"/>
                    </a:lnTo>
                    <a:lnTo>
                      <a:pt x="239991" y="450265"/>
                    </a:lnTo>
                    <a:lnTo>
                      <a:pt x="288747" y="450265"/>
                    </a:lnTo>
                    <a:lnTo>
                      <a:pt x="288747" y="439597"/>
                    </a:lnTo>
                    <a:close/>
                  </a:path>
                  <a:path w="509269" h="450850">
                    <a:moveTo>
                      <a:pt x="384733" y="439597"/>
                    </a:moveTo>
                    <a:lnTo>
                      <a:pt x="335978" y="439597"/>
                    </a:lnTo>
                    <a:lnTo>
                      <a:pt x="335978" y="450265"/>
                    </a:lnTo>
                    <a:lnTo>
                      <a:pt x="384733" y="450265"/>
                    </a:lnTo>
                    <a:lnTo>
                      <a:pt x="384733" y="439597"/>
                    </a:lnTo>
                    <a:close/>
                  </a:path>
                  <a:path w="509269" h="450850">
                    <a:moveTo>
                      <a:pt x="481495" y="439597"/>
                    </a:moveTo>
                    <a:lnTo>
                      <a:pt x="431977" y="439597"/>
                    </a:lnTo>
                    <a:lnTo>
                      <a:pt x="431977" y="450265"/>
                    </a:lnTo>
                    <a:lnTo>
                      <a:pt x="481495" y="450265"/>
                    </a:lnTo>
                    <a:lnTo>
                      <a:pt x="481495" y="439597"/>
                    </a:lnTo>
                    <a:close/>
                  </a:path>
                  <a:path w="509269" h="450850">
                    <a:moveTo>
                      <a:pt x="508927" y="373316"/>
                    </a:moveTo>
                    <a:lnTo>
                      <a:pt x="500545" y="373316"/>
                    </a:lnTo>
                    <a:lnTo>
                      <a:pt x="500545" y="419785"/>
                    </a:lnTo>
                    <a:lnTo>
                      <a:pt x="508927" y="419785"/>
                    </a:lnTo>
                    <a:lnTo>
                      <a:pt x="508927" y="373316"/>
                    </a:lnTo>
                    <a:close/>
                  </a:path>
                  <a:path w="509269" h="450850">
                    <a:moveTo>
                      <a:pt x="508927" y="276555"/>
                    </a:moveTo>
                    <a:lnTo>
                      <a:pt x="500545" y="276555"/>
                    </a:lnTo>
                    <a:lnTo>
                      <a:pt x="500545" y="323786"/>
                    </a:lnTo>
                    <a:lnTo>
                      <a:pt x="508927" y="323786"/>
                    </a:lnTo>
                    <a:lnTo>
                      <a:pt x="508927" y="276555"/>
                    </a:lnTo>
                    <a:close/>
                  </a:path>
                  <a:path w="509269" h="450850">
                    <a:moveTo>
                      <a:pt x="508927" y="179806"/>
                    </a:moveTo>
                    <a:lnTo>
                      <a:pt x="500545" y="179806"/>
                    </a:lnTo>
                    <a:lnTo>
                      <a:pt x="500545" y="227037"/>
                    </a:lnTo>
                    <a:lnTo>
                      <a:pt x="508927" y="227037"/>
                    </a:lnTo>
                    <a:lnTo>
                      <a:pt x="508927" y="179806"/>
                    </a:lnTo>
                    <a:close/>
                  </a:path>
                  <a:path w="509269" h="450850">
                    <a:moveTo>
                      <a:pt x="508927" y="83807"/>
                    </a:moveTo>
                    <a:lnTo>
                      <a:pt x="500545" y="83807"/>
                    </a:lnTo>
                    <a:lnTo>
                      <a:pt x="500545" y="131038"/>
                    </a:lnTo>
                    <a:lnTo>
                      <a:pt x="508927" y="131038"/>
                    </a:lnTo>
                    <a:lnTo>
                      <a:pt x="508927" y="83807"/>
                    </a:lnTo>
                    <a:close/>
                  </a:path>
                  <a:path w="509269" h="450850">
                    <a:moveTo>
                      <a:pt x="508927" y="0"/>
                    </a:moveTo>
                    <a:lnTo>
                      <a:pt x="505117" y="0"/>
                    </a:lnTo>
                    <a:lnTo>
                      <a:pt x="487591" y="0"/>
                    </a:lnTo>
                    <a:lnTo>
                      <a:pt x="487591" y="10668"/>
                    </a:lnTo>
                    <a:lnTo>
                      <a:pt x="500545" y="10668"/>
                    </a:lnTo>
                    <a:lnTo>
                      <a:pt x="500545" y="34302"/>
                    </a:lnTo>
                    <a:lnTo>
                      <a:pt x="508927" y="34302"/>
                    </a:lnTo>
                    <a:lnTo>
                      <a:pt x="508927" y="4572"/>
                    </a:lnTo>
                    <a:lnTo>
                      <a:pt x="508927" y="0"/>
                    </a:lnTo>
                    <a:close/>
                  </a:path>
                </a:pathLst>
              </a:custGeom>
              <a:solidFill>
                <a:srgbClr val="000000"/>
              </a:solidFill>
            </p:spPr>
            <p:txBody>
              <a:bodyPr wrap="square" lIns="0" tIns="0" rIns="0" bIns="0" rtlCol="0"/>
              <a:lstStyle/>
              <a:p>
                <a:endParaRPr/>
              </a:p>
            </p:txBody>
          </p:sp>
          <p:pic>
            <p:nvPicPr>
              <p:cNvPr id="22" name="object 22"/>
              <p:cNvPicPr/>
              <p:nvPr/>
            </p:nvPicPr>
            <p:blipFill>
              <a:blip r:embed="rId8" cstate="print"/>
              <a:stretch>
                <a:fillRect/>
              </a:stretch>
            </p:blipFill>
            <p:spPr>
              <a:xfrm>
                <a:off x="1002385" y="7294168"/>
                <a:ext cx="173697" cy="173710"/>
              </a:xfrm>
              <a:prstGeom prst="rect">
                <a:avLst/>
              </a:prstGeom>
            </p:spPr>
          </p:pic>
          <p:sp>
            <p:nvSpPr>
              <p:cNvPr id="23" name="object 23"/>
              <p:cNvSpPr/>
              <p:nvPr/>
            </p:nvSpPr>
            <p:spPr>
              <a:xfrm>
                <a:off x="1171511" y="7249223"/>
                <a:ext cx="951865" cy="521334"/>
              </a:xfrm>
              <a:custGeom>
                <a:avLst/>
                <a:gdLst/>
                <a:ahLst/>
                <a:cxnLst/>
                <a:rect l="l" t="t" r="r" b="b"/>
                <a:pathLst>
                  <a:path w="951864" h="521334">
                    <a:moveTo>
                      <a:pt x="451027" y="28181"/>
                    </a:moveTo>
                    <a:lnTo>
                      <a:pt x="449503" y="25895"/>
                    </a:lnTo>
                    <a:lnTo>
                      <a:pt x="447230" y="21336"/>
                    </a:lnTo>
                    <a:lnTo>
                      <a:pt x="447230" y="19812"/>
                    </a:lnTo>
                    <a:lnTo>
                      <a:pt x="444944" y="15240"/>
                    </a:lnTo>
                    <a:lnTo>
                      <a:pt x="440372" y="10668"/>
                    </a:lnTo>
                    <a:lnTo>
                      <a:pt x="436562" y="9144"/>
                    </a:lnTo>
                    <a:lnTo>
                      <a:pt x="434276" y="6858"/>
                    </a:lnTo>
                    <a:lnTo>
                      <a:pt x="429704" y="4572"/>
                    </a:lnTo>
                    <a:lnTo>
                      <a:pt x="425894" y="2286"/>
                    </a:lnTo>
                    <a:lnTo>
                      <a:pt x="423608" y="2286"/>
                    </a:lnTo>
                    <a:lnTo>
                      <a:pt x="419036" y="0"/>
                    </a:lnTo>
                    <a:lnTo>
                      <a:pt x="416750" y="10668"/>
                    </a:lnTo>
                    <a:lnTo>
                      <a:pt x="419036" y="10668"/>
                    </a:lnTo>
                    <a:lnTo>
                      <a:pt x="423608" y="12954"/>
                    </a:lnTo>
                    <a:lnTo>
                      <a:pt x="425894" y="12954"/>
                    </a:lnTo>
                    <a:lnTo>
                      <a:pt x="429704" y="15240"/>
                    </a:lnTo>
                    <a:lnTo>
                      <a:pt x="431990" y="15240"/>
                    </a:lnTo>
                    <a:lnTo>
                      <a:pt x="434276" y="17526"/>
                    </a:lnTo>
                    <a:lnTo>
                      <a:pt x="434276" y="19812"/>
                    </a:lnTo>
                    <a:lnTo>
                      <a:pt x="436562" y="21336"/>
                    </a:lnTo>
                    <a:lnTo>
                      <a:pt x="438848" y="23622"/>
                    </a:lnTo>
                    <a:lnTo>
                      <a:pt x="438848" y="25895"/>
                    </a:lnTo>
                    <a:lnTo>
                      <a:pt x="440372" y="28181"/>
                    </a:lnTo>
                    <a:lnTo>
                      <a:pt x="440372" y="32753"/>
                    </a:lnTo>
                    <a:lnTo>
                      <a:pt x="442658" y="34277"/>
                    </a:lnTo>
                    <a:lnTo>
                      <a:pt x="442658" y="41135"/>
                    </a:lnTo>
                    <a:lnTo>
                      <a:pt x="440372" y="43421"/>
                    </a:lnTo>
                    <a:lnTo>
                      <a:pt x="440372" y="47231"/>
                    </a:lnTo>
                    <a:lnTo>
                      <a:pt x="438848" y="49517"/>
                    </a:lnTo>
                    <a:lnTo>
                      <a:pt x="438848" y="51803"/>
                    </a:lnTo>
                    <a:lnTo>
                      <a:pt x="436562" y="54089"/>
                    </a:lnTo>
                    <a:lnTo>
                      <a:pt x="434276" y="55613"/>
                    </a:lnTo>
                    <a:lnTo>
                      <a:pt x="429704" y="60185"/>
                    </a:lnTo>
                    <a:lnTo>
                      <a:pt x="427418" y="60185"/>
                    </a:lnTo>
                    <a:lnTo>
                      <a:pt x="425894" y="62471"/>
                    </a:lnTo>
                    <a:lnTo>
                      <a:pt x="423608" y="62471"/>
                    </a:lnTo>
                    <a:lnTo>
                      <a:pt x="421322" y="64757"/>
                    </a:lnTo>
                    <a:lnTo>
                      <a:pt x="419036" y="64757"/>
                    </a:lnTo>
                    <a:lnTo>
                      <a:pt x="410654" y="64757"/>
                    </a:lnTo>
                    <a:lnTo>
                      <a:pt x="410654" y="75425"/>
                    </a:lnTo>
                    <a:lnTo>
                      <a:pt x="416750" y="75425"/>
                    </a:lnTo>
                    <a:lnTo>
                      <a:pt x="419036" y="75425"/>
                    </a:lnTo>
                    <a:lnTo>
                      <a:pt x="423608" y="75425"/>
                    </a:lnTo>
                    <a:lnTo>
                      <a:pt x="425894" y="77711"/>
                    </a:lnTo>
                    <a:lnTo>
                      <a:pt x="429704" y="79235"/>
                    </a:lnTo>
                    <a:lnTo>
                      <a:pt x="431990" y="79235"/>
                    </a:lnTo>
                    <a:lnTo>
                      <a:pt x="436562" y="83807"/>
                    </a:lnTo>
                    <a:lnTo>
                      <a:pt x="436562" y="86093"/>
                    </a:lnTo>
                    <a:lnTo>
                      <a:pt x="440372" y="89903"/>
                    </a:lnTo>
                    <a:lnTo>
                      <a:pt x="440372" y="94475"/>
                    </a:lnTo>
                    <a:lnTo>
                      <a:pt x="442658" y="96761"/>
                    </a:lnTo>
                    <a:lnTo>
                      <a:pt x="442658" y="105130"/>
                    </a:lnTo>
                    <a:lnTo>
                      <a:pt x="440372" y="107416"/>
                    </a:lnTo>
                    <a:lnTo>
                      <a:pt x="440372" y="111988"/>
                    </a:lnTo>
                    <a:lnTo>
                      <a:pt x="438848" y="113512"/>
                    </a:lnTo>
                    <a:lnTo>
                      <a:pt x="438848" y="115798"/>
                    </a:lnTo>
                    <a:lnTo>
                      <a:pt x="434276" y="120370"/>
                    </a:lnTo>
                    <a:lnTo>
                      <a:pt x="434276" y="122656"/>
                    </a:lnTo>
                    <a:lnTo>
                      <a:pt x="431990" y="122656"/>
                    </a:lnTo>
                    <a:lnTo>
                      <a:pt x="429704" y="124180"/>
                    </a:lnTo>
                    <a:lnTo>
                      <a:pt x="425894" y="126466"/>
                    </a:lnTo>
                    <a:lnTo>
                      <a:pt x="423608" y="126466"/>
                    </a:lnTo>
                    <a:lnTo>
                      <a:pt x="421322" y="128752"/>
                    </a:lnTo>
                    <a:lnTo>
                      <a:pt x="419036" y="128752"/>
                    </a:lnTo>
                    <a:lnTo>
                      <a:pt x="412940" y="128752"/>
                    </a:lnTo>
                    <a:lnTo>
                      <a:pt x="412940" y="128206"/>
                    </a:lnTo>
                    <a:lnTo>
                      <a:pt x="0" y="128206"/>
                    </a:lnTo>
                    <a:lnTo>
                      <a:pt x="0" y="135826"/>
                    </a:lnTo>
                    <a:lnTo>
                      <a:pt x="0" y="139636"/>
                    </a:lnTo>
                    <a:lnTo>
                      <a:pt x="412940" y="139636"/>
                    </a:lnTo>
                    <a:lnTo>
                      <a:pt x="412940" y="139420"/>
                    </a:lnTo>
                    <a:lnTo>
                      <a:pt x="415226" y="139420"/>
                    </a:lnTo>
                    <a:lnTo>
                      <a:pt x="416966" y="138379"/>
                    </a:lnTo>
                    <a:lnTo>
                      <a:pt x="416750" y="139420"/>
                    </a:lnTo>
                    <a:lnTo>
                      <a:pt x="423608" y="139420"/>
                    </a:lnTo>
                    <a:lnTo>
                      <a:pt x="425894" y="141706"/>
                    </a:lnTo>
                    <a:lnTo>
                      <a:pt x="429704" y="143992"/>
                    </a:lnTo>
                    <a:lnTo>
                      <a:pt x="431990" y="143992"/>
                    </a:lnTo>
                    <a:lnTo>
                      <a:pt x="434276" y="146278"/>
                    </a:lnTo>
                    <a:lnTo>
                      <a:pt x="436562" y="147802"/>
                    </a:lnTo>
                    <a:lnTo>
                      <a:pt x="436562" y="150088"/>
                    </a:lnTo>
                    <a:lnTo>
                      <a:pt x="438848" y="152374"/>
                    </a:lnTo>
                    <a:lnTo>
                      <a:pt x="440372" y="154660"/>
                    </a:lnTo>
                    <a:lnTo>
                      <a:pt x="440372" y="158470"/>
                    </a:lnTo>
                    <a:lnTo>
                      <a:pt x="442658" y="160756"/>
                    </a:lnTo>
                    <a:lnTo>
                      <a:pt x="442658" y="169900"/>
                    </a:lnTo>
                    <a:lnTo>
                      <a:pt x="440372" y="171424"/>
                    </a:lnTo>
                    <a:lnTo>
                      <a:pt x="440372" y="175996"/>
                    </a:lnTo>
                    <a:lnTo>
                      <a:pt x="438848" y="178282"/>
                    </a:lnTo>
                    <a:lnTo>
                      <a:pt x="438848" y="180555"/>
                    </a:lnTo>
                    <a:lnTo>
                      <a:pt x="436562" y="182079"/>
                    </a:lnTo>
                    <a:lnTo>
                      <a:pt x="434276" y="184365"/>
                    </a:lnTo>
                    <a:lnTo>
                      <a:pt x="434276" y="186651"/>
                    </a:lnTo>
                    <a:lnTo>
                      <a:pt x="431990" y="188937"/>
                    </a:lnTo>
                    <a:lnTo>
                      <a:pt x="429704" y="188937"/>
                    </a:lnTo>
                    <a:lnTo>
                      <a:pt x="425894" y="191223"/>
                    </a:lnTo>
                    <a:lnTo>
                      <a:pt x="423608" y="191223"/>
                    </a:lnTo>
                    <a:lnTo>
                      <a:pt x="421322" y="192747"/>
                    </a:lnTo>
                    <a:lnTo>
                      <a:pt x="419036" y="192747"/>
                    </a:lnTo>
                    <a:lnTo>
                      <a:pt x="410654" y="192747"/>
                    </a:lnTo>
                    <a:lnTo>
                      <a:pt x="410654" y="204177"/>
                    </a:lnTo>
                    <a:lnTo>
                      <a:pt x="416750" y="204177"/>
                    </a:lnTo>
                    <a:lnTo>
                      <a:pt x="419036" y="204177"/>
                    </a:lnTo>
                    <a:lnTo>
                      <a:pt x="423608" y="204177"/>
                    </a:lnTo>
                    <a:lnTo>
                      <a:pt x="427418" y="205701"/>
                    </a:lnTo>
                    <a:lnTo>
                      <a:pt x="429704" y="207987"/>
                    </a:lnTo>
                    <a:lnTo>
                      <a:pt x="431990" y="207987"/>
                    </a:lnTo>
                    <a:lnTo>
                      <a:pt x="438848" y="214845"/>
                    </a:lnTo>
                    <a:lnTo>
                      <a:pt x="438848" y="216369"/>
                    </a:lnTo>
                    <a:lnTo>
                      <a:pt x="440372" y="218655"/>
                    </a:lnTo>
                    <a:lnTo>
                      <a:pt x="440372" y="220941"/>
                    </a:lnTo>
                    <a:lnTo>
                      <a:pt x="442658" y="223227"/>
                    </a:lnTo>
                    <a:lnTo>
                      <a:pt x="442658" y="236181"/>
                    </a:lnTo>
                    <a:lnTo>
                      <a:pt x="440372" y="238467"/>
                    </a:lnTo>
                    <a:lnTo>
                      <a:pt x="440372" y="242277"/>
                    </a:lnTo>
                    <a:lnTo>
                      <a:pt x="438848" y="244563"/>
                    </a:lnTo>
                    <a:lnTo>
                      <a:pt x="436562" y="246849"/>
                    </a:lnTo>
                    <a:lnTo>
                      <a:pt x="436562" y="249135"/>
                    </a:lnTo>
                    <a:lnTo>
                      <a:pt x="434276" y="250659"/>
                    </a:lnTo>
                    <a:lnTo>
                      <a:pt x="431990" y="252945"/>
                    </a:lnTo>
                    <a:lnTo>
                      <a:pt x="429704" y="252945"/>
                    </a:lnTo>
                    <a:lnTo>
                      <a:pt x="427418" y="255219"/>
                    </a:lnTo>
                    <a:lnTo>
                      <a:pt x="423608" y="255219"/>
                    </a:lnTo>
                    <a:lnTo>
                      <a:pt x="421322" y="257505"/>
                    </a:lnTo>
                    <a:lnTo>
                      <a:pt x="410654" y="257505"/>
                    </a:lnTo>
                    <a:lnTo>
                      <a:pt x="410654" y="268173"/>
                    </a:lnTo>
                    <a:lnTo>
                      <a:pt x="419036" y="268173"/>
                    </a:lnTo>
                    <a:lnTo>
                      <a:pt x="423608" y="265887"/>
                    </a:lnTo>
                    <a:lnTo>
                      <a:pt x="427418" y="265887"/>
                    </a:lnTo>
                    <a:lnTo>
                      <a:pt x="431990" y="263601"/>
                    </a:lnTo>
                    <a:lnTo>
                      <a:pt x="434276" y="261315"/>
                    </a:lnTo>
                    <a:lnTo>
                      <a:pt x="436562" y="259791"/>
                    </a:lnTo>
                    <a:lnTo>
                      <a:pt x="440372" y="257505"/>
                    </a:lnTo>
                    <a:lnTo>
                      <a:pt x="444944" y="252945"/>
                    </a:lnTo>
                    <a:lnTo>
                      <a:pt x="447230" y="249135"/>
                    </a:lnTo>
                    <a:lnTo>
                      <a:pt x="449503" y="246849"/>
                    </a:lnTo>
                    <a:lnTo>
                      <a:pt x="449503" y="244563"/>
                    </a:lnTo>
                    <a:lnTo>
                      <a:pt x="451027" y="239991"/>
                    </a:lnTo>
                    <a:lnTo>
                      <a:pt x="451027" y="220941"/>
                    </a:lnTo>
                    <a:lnTo>
                      <a:pt x="449503" y="216369"/>
                    </a:lnTo>
                    <a:lnTo>
                      <a:pt x="449503" y="214845"/>
                    </a:lnTo>
                    <a:lnTo>
                      <a:pt x="447230" y="212559"/>
                    </a:lnTo>
                    <a:lnTo>
                      <a:pt x="444944" y="207987"/>
                    </a:lnTo>
                    <a:lnTo>
                      <a:pt x="442658" y="205701"/>
                    </a:lnTo>
                    <a:lnTo>
                      <a:pt x="440372" y="204177"/>
                    </a:lnTo>
                    <a:lnTo>
                      <a:pt x="438848" y="201891"/>
                    </a:lnTo>
                    <a:lnTo>
                      <a:pt x="434276" y="199605"/>
                    </a:lnTo>
                    <a:lnTo>
                      <a:pt x="432752" y="198081"/>
                    </a:lnTo>
                    <a:lnTo>
                      <a:pt x="434276" y="197319"/>
                    </a:lnTo>
                    <a:lnTo>
                      <a:pt x="436562" y="195033"/>
                    </a:lnTo>
                    <a:lnTo>
                      <a:pt x="440372" y="192747"/>
                    </a:lnTo>
                    <a:lnTo>
                      <a:pt x="442658" y="191223"/>
                    </a:lnTo>
                    <a:lnTo>
                      <a:pt x="444944" y="188937"/>
                    </a:lnTo>
                    <a:lnTo>
                      <a:pt x="447230" y="184365"/>
                    </a:lnTo>
                    <a:lnTo>
                      <a:pt x="447230" y="182079"/>
                    </a:lnTo>
                    <a:lnTo>
                      <a:pt x="449503" y="180555"/>
                    </a:lnTo>
                    <a:lnTo>
                      <a:pt x="449503" y="175996"/>
                    </a:lnTo>
                    <a:lnTo>
                      <a:pt x="451027" y="173710"/>
                    </a:lnTo>
                    <a:lnTo>
                      <a:pt x="451027" y="156946"/>
                    </a:lnTo>
                    <a:lnTo>
                      <a:pt x="449503" y="152374"/>
                    </a:lnTo>
                    <a:lnTo>
                      <a:pt x="449503" y="150088"/>
                    </a:lnTo>
                    <a:lnTo>
                      <a:pt x="447230" y="147802"/>
                    </a:lnTo>
                    <a:lnTo>
                      <a:pt x="444944" y="143992"/>
                    </a:lnTo>
                    <a:lnTo>
                      <a:pt x="440372" y="139420"/>
                    </a:lnTo>
                    <a:lnTo>
                      <a:pt x="436562" y="137134"/>
                    </a:lnTo>
                    <a:lnTo>
                      <a:pt x="434276" y="135610"/>
                    </a:lnTo>
                    <a:lnTo>
                      <a:pt x="431990" y="134467"/>
                    </a:lnTo>
                    <a:lnTo>
                      <a:pt x="434276" y="133324"/>
                    </a:lnTo>
                    <a:lnTo>
                      <a:pt x="436562" y="131038"/>
                    </a:lnTo>
                    <a:lnTo>
                      <a:pt x="440372" y="128752"/>
                    </a:lnTo>
                    <a:lnTo>
                      <a:pt x="444944" y="124180"/>
                    </a:lnTo>
                    <a:lnTo>
                      <a:pt x="447230" y="120370"/>
                    </a:lnTo>
                    <a:lnTo>
                      <a:pt x="447230" y="118084"/>
                    </a:lnTo>
                    <a:lnTo>
                      <a:pt x="449503" y="113512"/>
                    </a:lnTo>
                    <a:lnTo>
                      <a:pt x="449503" y="111988"/>
                    </a:lnTo>
                    <a:lnTo>
                      <a:pt x="451027" y="109702"/>
                    </a:lnTo>
                    <a:lnTo>
                      <a:pt x="451027" y="92189"/>
                    </a:lnTo>
                    <a:lnTo>
                      <a:pt x="449503" y="88379"/>
                    </a:lnTo>
                    <a:lnTo>
                      <a:pt x="449503" y="86093"/>
                    </a:lnTo>
                    <a:lnTo>
                      <a:pt x="447230" y="83807"/>
                    </a:lnTo>
                    <a:lnTo>
                      <a:pt x="444944" y="79235"/>
                    </a:lnTo>
                    <a:lnTo>
                      <a:pt x="442658" y="77711"/>
                    </a:lnTo>
                    <a:lnTo>
                      <a:pt x="440372" y="75425"/>
                    </a:lnTo>
                    <a:lnTo>
                      <a:pt x="436562" y="73139"/>
                    </a:lnTo>
                    <a:lnTo>
                      <a:pt x="434276" y="70853"/>
                    </a:lnTo>
                    <a:lnTo>
                      <a:pt x="431990" y="69710"/>
                    </a:lnTo>
                    <a:lnTo>
                      <a:pt x="434276" y="68567"/>
                    </a:lnTo>
                    <a:lnTo>
                      <a:pt x="436562" y="67043"/>
                    </a:lnTo>
                    <a:lnTo>
                      <a:pt x="438848" y="64757"/>
                    </a:lnTo>
                    <a:lnTo>
                      <a:pt x="442658" y="62471"/>
                    </a:lnTo>
                    <a:lnTo>
                      <a:pt x="444944" y="60185"/>
                    </a:lnTo>
                    <a:lnTo>
                      <a:pt x="444944" y="55613"/>
                    </a:lnTo>
                    <a:lnTo>
                      <a:pt x="447230" y="54089"/>
                    </a:lnTo>
                    <a:lnTo>
                      <a:pt x="449503" y="51803"/>
                    </a:lnTo>
                    <a:lnTo>
                      <a:pt x="449503" y="47231"/>
                    </a:lnTo>
                    <a:lnTo>
                      <a:pt x="451027" y="44945"/>
                    </a:lnTo>
                    <a:lnTo>
                      <a:pt x="451027" y="28181"/>
                    </a:lnTo>
                    <a:close/>
                  </a:path>
                  <a:path w="951864" h="521334">
                    <a:moveTo>
                      <a:pt x="553885" y="510451"/>
                    </a:moveTo>
                    <a:lnTo>
                      <a:pt x="500557" y="510451"/>
                    </a:lnTo>
                    <a:lnTo>
                      <a:pt x="500557" y="514261"/>
                    </a:lnTo>
                    <a:lnTo>
                      <a:pt x="500557" y="521119"/>
                    </a:lnTo>
                    <a:lnTo>
                      <a:pt x="553885" y="521119"/>
                    </a:lnTo>
                    <a:lnTo>
                      <a:pt x="553885" y="510451"/>
                    </a:lnTo>
                    <a:close/>
                  </a:path>
                  <a:path w="951864" h="521334">
                    <a:moveTo>
                      <a:pt x="588175" y="488886"/>
                    </a:moveTo>
                    <a:lnTo>
                      <a:pt x="466267" y="488886"/>
                    </a:lnTo>
                    <a:lnTo>
                      <a:pt x="466267" y="492696"/>
                    </a:lnTo>
                    <a:lnTo>
                      <a:pt x="466267" y="497776"/>
                    </a:lnTo>
                    <a:lnTo>
                      <a:pt x="588175" y="497776"/>
                    </a:lnTo>
                    <a:lnTo>
                      <a:pt x="588175" y="492696"/>
                    </a:lnTo>
                    <a:lnTo>
                      <a:pt x="588175" y="488886"/>
                    </a:lnTo>
                    <a:close/>
                  </a:path>
                  <a:path w="951864" h="521334">
                    <a:moveTo>
                      <a:pt x="951585" y="43421"/>
                    </a:moveTo>
                    <a:lnTo>
                      <a:pt x="951547" y="49466"/>
                    </a:lnTo>
                    <a:lnTo>
                      <a:pt x="949566" y="49466"/>
                    </a:lnTo>
                    <a:lnTo>
                      <a:pt x="949566" y="46291"/>
                    </a:lnTo>
                    <a:lnTo>
                      <a:pt x="951547" y="49466"/>
                    </a:lnTo>
                    <a:lnTo>
                      <a:pt x="951547" y="43421"/>
                    </a:lnTo>
                    <a:lnTo>
                      <a:pt x="949566" y="43421"/>
                    </a:lnTo>
                    <a:lnTo>
                      <a:pt x="949566" y="43116"/>
                    </a:lnTo>
                    <a:lnTo>
                      <a:pt x="943203" y="43116"/>
                    </a:lnTo>
                    <a:lnTo>
                      <a:pt x="943203" y="54546"/>
                    </a:lnTo>
                    <a:lnTo>
                      <a:pt x="943203" y="220916"/>
                    </a:lnTo>
                    <a:lnTo>
                      <a:pt x="774065" y="220916"/>
                    </a:lnTo>
                    <a:lnTo>
                      <a:pt x="774065" y="54546"/>
                    </a:lnTo>
                    <a:lnTo>
                      <a:pt x="943203" y="54546"/>
                    </a:lnTo>
                    <a:lnTo>
                      <a:pt x="943203" y="43116"/>
                    </a:lnTo>
                    <a:lnTo>
                      <a:pt x="770255" y="43116"/>
                    </a:lnTo>
                    <a:lnTo>
                      <a:pt x="770255" y="43421"/>
                    </a:lnTo>
                    <a:lnTo>
                      <a:pt x="765683" y="43421"/>
                    </a:lnTo>
                    <a:lnTo>
                      <a:pt x="765683" y="49517"/>
                    </a:lnTo>
                    <a:lnTo>
                      <a:pt x="765683" y="133286"/>
                    </a:lnTo>
                    <a:lnTo>
                      <a:pt x="530263" y="133286"/>
                    </a:lnTo>
                    <a:lnTo>
                      <a:pt x="526453" y="133324"/>
                    </a:lnTo>
                    <a:lnTo>
                      <a:pt x="524179" y="133324"/>
                    </a:lnTo>
                    <a:lnTo>
                      <a:pt x="519607" y="131038"/>
                    </a:lnTo>
                    <a:lnTo>
                      <a:pt x="517321" y="131038"/>
                    </a:lnTo>
                    <a:lnTo>
                      <a:pt x="513511" y="128752"/>
                    </a:lnTo>
                    <a:lnTo>
                      <a:pt x="511225" y="126466"/>
                    </a:lnTo>
                    <a:lnTo>
                      <a:pt x="508939" y="126466"/>
                    </a:lnTo>
                    <a:lnTo>
                      <a:pt x="508939" y="124180"/>
                    </a:lnTo>
                    <a:lnTo>
                      <a:pt x="506653" y="122656"/>
                    </a:lnTo>
                    <a:lnTo>
                      <a:pt x="505129" y="120370"/>
                    </a:lnTo>
                    <a:lnTo>
                      <a:pt x="505129" y="118084"/>
                    </a:lnTo>
                    <a:lnTo>
                      <a:pt x="502843" y="115798"/>
                    </a:lnTo>
                    <a:lnTo>
                      <a:pt x="502843" y="111988"/>
                    </a:lnTo>
                    <a:lnTo>
                      <a:pt x="500557" y="109702"/>
                    </a:lnTo>
                    <a:lnTo>
                      <a:pt x="500557" y="102857"/>
                    </a:lnTo>
                    <a:lnTo>
                      <a:pt x="502843" y="101333"/>
                    </a:lnTo>
                    <a:lnTo>
                      <a:pt x="502843" y="96761"/>
                    </a:lnTo>
                    <a:lnTo>
                      <a:pt x="505129" y="94475"/>
                    </a:lnTo>
                    <a:lnTo>
                      <a:pt x="505129" y="92189"/>
                    </a:lnTo>
                    <a:lnTo>
                      <a:pt x="506653" y="89903"/>
                    </a:lnTo>
                    <a:lnTo>
                      <a:pt x="508939" y="88379"/>
                    </a:lnTo>
                    <a:lnTo>
                      <a:pt x="513511" y="83807"/>
                    </a:lnTo>
                    <a:lnTo>
                      <a:pt x="515797" y="83807"/>
                    </a:lnTo>
                    <a:lnTo>
                      <a:pt x="517321" y="81521"/>
                    </a:lnTo>
                    <a:lnTo>
                      <a:pt x="519607" y="79235"/>
                    </a:lnTo>
                    <a:lnTo>
                      <a:pt x="524179" y="79235"/>
                    </a:lnTo>
                    <a:lnTo>
                      <a:pt x="527977" y="79235"/>
                    </a:lnTo>
                    <a:lnTo>
                      <a:pt x="532549" y="77711"/>
                    </a:lnTo>
                    <a:lnTo>
                      <a:pt x="532549" y="68567"/>
                    </a:lnTo>
                    <a:lnTo>
                      <a:pt x="526453" y="68567"/>
                    </a:lnTo>
                    <a:lnTo>
                      <a:pt x="524179" y="68567"/>
                    </a:lnTo>
                    <a:lnTo>
                      <a:pt x="521893" y="68567"/>
                    </a:lnTo>
                    <a:lnTo>
                      <a:pt x="519607" y="67043"/>
                    </a:lnTo>
                    <a:lnTo>
                      <a:pt x="515797" y="67043"/>
                    </a:lnTo>
                    <a:lnTo>
                      <a:pt x="511225" y="62471"/>
                    </a:lnTo>
                    <a:lnTo>
                      <a:pt x="508939" y="62471"/>
                    </a:lnTo>
                    <a:lnTo>
                      <a:pt x="506653" y="60185"/>
                    </a:lnTo>
                    <a:lnTo>
                      <a:pt x="506653" y="57899"/>
                    </a:lnTo>
                    <a:lnTo>
                      <a:pt x="505129" y="55613"/>
                    </a:lnTo>
                    <a:lnTo>
                      <a:pt x="502843" y="54089"/>
                    </a:lnTo>
                    <a:lnTo>
                      <a:pt x="502843" y="49517"/>
                    </a:lnTo>
                    <a:lnTo>
                      <a:pt x="500557" y="47231"/>
                    </a:lnTo>
                    <a:lnTo>
                      <a:pt x="500557" y="36563"/>
                    </a:lnTo>
                    <a:lnTo>
                      <a:pt x="502843" y="34277"/>
                    </a:lnTo>
                    <a:lnTo>
                      <a:pt x="502843" y="32753"/>
                    </a:lnTo>
                    <a:lnTo>
                      <a:pt x="505129" y="30467"/>
                    </a:lnTo>
                    <a:lnTo>
                      <a:pt x="505129" y="28181"/>
                    </a:lnTo>
                    <a:lnTo>
                      <a:pt x="506653" y="25895"/>
                    </a:lnTo>
                    <a:lnTo>
                      <a:pt x="508939" y="23622"/>
                    </a:lnTo>
                    <a:lnTo>
                      <a:pt x="508939" y="21336"/>
                    </a:lnTo>
                    <a:lnTo>
                      <a:pt x="511225" y="19812"/>
                    </a:lnTo>
                    <a:lnTo>
                      <a:pt x="513511" y="19812"/>
                    </a:lnTo>
                    <a:lnTo>
                      <a:pt x="515797" y="17526"/>
                    </a:lnTo>
                    <a:lnTo>
                      <a:pt x="519607" y="15240"/>
                    </a:lnTo>
                    <a:lnTo>
                      <a:pt x="527977" y="15240"/>
                    </a:lnTo>
                    <a:lnTo>
                      <a:pt x="532549" y="12954"/>
                    </a:lnTo>
                    <a:lnTo>
                      <a:pt x="532549" y="4572"/>
                    </a:lnTo>
                    <a:lnTo>
                      <a:pt x="524179" y="4572"/>
                    </a:lnTo>
                    <a:lnTo>
                      <a:pt x="519607" y="6858"/>
                    </a:lnTo>
                    <a:lnTo>
                      <a:pt x="515797" y="6858"/>
                    </a:lnTo>
                    <a:lnTo>
                      <a:pt x="513511" y="9144"/>
                    </a:lnTo>
                    <a:lnTo>
                      <a:pt x="508939" y="10668"/>
                    </a:lnTo>
                    <a:lnTo>
                      <a:pt x="506653" y="12954"/>
                    </a:lnTo>
                    <a:lnTo>
                      <a:pt x="502843" y="15240"/>
                    </a:lnTo>
                    <a:lnTo>
                      <a:pt x="498271" y="19812"/>
                    </a:lnTo>
                    <a:lnTo>
                      <a:pt x="495985" y="21336"/>
                    </a:lnTo>
                    <a:lnTo>
                      <a:pt x="495985" y="25895"/>
                    </a:lnTo>
                    <a:lnTo>
                      <a:pt x="494461" y="28181"/>
                    </a:lnTo>
                    <a:lnTo>
                      <a:pt x="492175" y="32753"/>
                    </a:lnTo>
                    <a:lnTo>
                      <a:pt x="492175" y="51803"/>
                    </a:lnTo>
                    <a:lnTo>
                      <a:pt x="494461" y="54089"/>
                    </a:lnTo>
                    <a:lnTo>
                      <a:pt x="494461" y="57899"/>
                    </a:lnTo>
                    <a:lnTo>
                      <a:pt x="495985" y="60185"/>
                    </a:lnTo>
                    <a:lnTo>
                      <a:pt x="498271" y="64757"/>
                    </a:lnTo>
                    <a:lnTo>
                      <a:pt x="500557" y="67043"/>
                    </a:lnTo>
                    <a:lnTo>
                      <a:pt x="502843" y="68567"/>
                    </a:lnTo>
                    <a:lnTo>
                      <a:pt x="506653" y="70853"/>
                    </a:lnTo>
                    <a:lnTo>
                      <a:pt x="508939" y="73139"/>
                    </a:lnTo>
                    <a:lnTo>
                      <a:pt x="511225" y="74282"/>
                    </a:lnTo>
                    <a:lnTo>
                      <a:pt x="508939" y="75425"/>
                    </a:lnTo>
                    <a:lnTo>
                      <a:pt x="505129" y="79235"/>
                    </a:lnTo>
                    <a:lnTo>
                      <a:pt x="500557" y="81521"/>
                    </a:lnTo>
                    <a:lnTo>
                      <a:pt x="498271" y="83807"/>
                    </a:lnTo>
                    <a:lnTo>
                      <a:pt x="498271" y="86093"/>
                    </a:lnTo>
                    <a:lnTo>
                      <a:pt x="495985" y="89903"/>
                    </a:lnTo>
                    <a:lnTo>
                      <a:pt x="494461" y="92189"/>
                    </a:lnTo>
                    <a:lnTo>
                      <a:pt x="494461" y="96761"/>
                    </a:lnTo>
                    <a:lnTo>
                      <a:pt x="492175" y="99047"/>
                    </a:lnTo>
                    <a:lnTo>
                      <a:pt x="492175" y="115798"/>
                    </a:lnTo>
                    <a:lnTo>
                      <a:pt x="494461" y="118084"/>
                    </a:lnTo>
                    <a:lnTo>
                      <a:pt x="495985" y="122656"/>
                    </a:lnTo>
                    <a:lnTo>
                      <a:pt x="495985" y="124180"/>
                    </a:lnTo>
                    <a:lnTo>
                      <a:pt x="498271" y="128752"/>
                    </a:lnTo>
                    <a:lnTo>
                      <a:pt x="502843" y="133324"/>
                    </a:lnTo>
                    <a:lnTo>
                      <a:pt x="506653" y="135610"/>
                    </a:lnTo>
                    <a:lnTo>
                      <a:pt x="508939" y="137134"/>
                    </a:lnTo>
                    <a:lnTo>
                      <a:pt x="511225" y="138277"/>
                    </a:lnTo>
                    <a:lnTo>
                      <a:pt x="508939" y="139420"/>
                    </a:lnTo>
                    <a:lnTo>
                      <a:pt x="506653" y="141706"/>
                    </a:lnTo>
                    <a:lnTo>
                      <a:pt x="505129" y="143992"/>
                    </a:lnTo>
                    <a:lnTo>
                      <a:pt x="500557" y="146278"/>
                    </a:lnTo>
                    <a:lnTo>
                      <a:pt x="498271" y="147802"/>
                    </a:lnTo>
                    <a:lnTo>
                      <a:pt x="498271" y="152374"/>
                    </a:lnTo>
                    <a:lnTo>
                      <a:pt x="495985" y="154660"/>
                    </a:lnTo>
                    <a:lnTo>
                      <a:pt x="494461" y="156946"/>
                    </a:lnTo>
                    <a:lnTo>
                      <a:pt x="494461" y="160756"/>
                    </a:lnTo>
                    <a:lnTo>
                      <a:pt x="492175" y="163042"/>
                    </a:lnTo>
                    <a:lnTo>
                      <a:pt x="492175" y="180555"/>
                    </a:lnTo>
                    <a:lnTo>
                      <a:pt x="494461" y="182079"/>
                    </a:lnTo>
                    <a:lnTo>
                      <a:pt x="495985" y="186651"/>
                    </a:lnTo>
                    <a:lnTo>
                      <a:pt x="495985" y="188937"/>
                    </a:lnTo>
                    <a:lnTo>
                      <a:pt x="498271" y="192747"/>
                    </a:lnTo>
                    <a:lnTo>
                      <a:pt x="502843" y="197319"/>
                    </a:lnTo>
                    <a:lnTo>
                      <a:pt x="506653" y="199605"/>
                    </a:lnTo>
                    <a:lnTo>
                      <a:pt x="508939" y="201891"/>
                    </a:lnTo>
                    <a:lnTo>
                      <a:pt x="511225" y="203034"/>
                    </a:lnTo>
                    <a:lnTo>
                      <a:pt x="508939" y="204177"/>
                    </a:lnTo>
                    <a:lnTo>
                      <a:pt x="506653" y="205701"/>
                    </a:lnTo>
                    <a:lnTo>
                      <a:pt x="505129" y="207987"/>
                    </a:lnTo>
                    <a:lnTo>
                      <a:pt x="498271" y="214845"/>
                    </a:lnTo>
                    <a:lnTo>
                      <a:pt x="495985" y="218655"/>
                    </a:lnTo>
                    <a:lnTo>
                      <a:pt x="494461" y="220941"/>
                    </a:lnTo>
                    <a:lnTo>
                      <a:pt x="494461" y="225513"/>
                    </a:lnTo>
                    <a:lnTo>
                      <a:pt x="492175" y="227037"/>
                    </a:lnTo>
                    <a:lnTo>
                      <a:pt x="492175" y="239991"/>
                    </a:lnTo>
                    <a:lnTo>
                      <a:pt x="494461" y="244563"/>
                    </a:lnTo>
                    <a:lnTo>
                      <a:pt x="494461" y="246849"/>
                    </a:lnTo>
                    <a:lnTo>
                      <a:pt x="495985" y="250659"/>
                    </a:lnTo>
                    <a:lnTo>
                      <a:pt x="495985" y="252945"/>
                    </a:lnTo>
                    <a:lnTo>
                      <a:pt x="498271" y="257505"/>
                    </a:lnTo>
                    <a:lnTo>
                      <a:pt x="500557" y="259791"/>
                    </a:lnTo>
                    <a:lnTo>
                      <a:pt x="505129" y="261315"/>
                    </a:lnTo>
                    <a:lnTo>
                      <a:pt x="506653" y="263601"/>
                    </a:lnTo>
                    <a:lnTo>
                      <a:pt x="508939" y="265887"/>
                    </a:lnTo>
                    <a:lnTo>
                      <a:pt x="513511" y="268173"/>
                    </a:lnTo>
                    <a:lnTo>
                      <a:pt x="517321" y="270459"/>
                    </a:lnTo>
                    <a:lnTo>
                      <a:pt x="519607" y="270459"/>
                    </a:lnTo>
                    <a:lnTo>
                      <a:pt x="519607" y="469836"/>
                    </a:lnTo>
                    <a:lnTo>
                      <a:pt x="451027" y="469836"/>
                    </a:lnTo>
                    <a:lnTo>
                      <a:pt x="451027" y="473646"/>
                    </a:lnTo>
                    <a:lnTo>
                      <a:pt x="451027" y="477456"/>
                    </a:lnTo>
                    <a:lnTo>
                      <a:pt x="603402" y="477456"/>
                    </a:lnTo>
                    <a:lnTo>
                      <a:pt x="603402" y="473646"/>
                    </a:lnTo>
                    <a:lnTo>
                      <a:pt x="603402" y="469836"/>
                    </a:lnTo>
                    <a:lnTo>
                      <a:pt x="530263" y="469836"/>
                    </a:lnTo>
                    <a:lnTo>
                      <a:pt x="530263" y="263601"/>
                    </a:lnTo>
                    <a:lnTo>
                      <a:pt x="526453" y="263601"/>
                    </a:lnTo>
                    <a:lnTo>
                      <a:pt x="526453" y="261315"/>
                    </a:lnTo>
                    <a:lnTo>
                      <a:pt x="524179" y="261315"/>
                    </a:lnTo>
                    <a:lnTo>
                      <a:pt x="519607" y="259791"/>
                    </a:lnTo>
                    <a:lnTo>
                      <a:pt x="517321" y="259791"/>
                    </a:lnTo>
                    <a:lnTo>
                      <a:pt x="515797" y="257505"/>
                    </a:lnTo>
                    <a:lnTo>
                      <a:pt x="511225" y="255219"/>
                    </a:lnTo>
                    <a:lnTo>
                      <a:pt x="505129" y="249135"/>
                    </a:lnTo>
                    <a:lnTo>
                      <a:pt x="505129" y="246849"/>
                    </a:lnTo>
                    <a:lnTo>
                      <a:pt x="502843" y="244563"/>
                    </a:lnTo>
                    <a:lnTo>
                      <a:pt x="502843" y="225513"/>
                    </a:lnTo>
                    <a:lnTo>
                      <a:pt x="505129" y="223227"/>
                    </a:lnTo>
                    <a:lnTo>
                      <a:pt x="505129" y="220941"/>
                    </a:lnTo>
                    <a:lnTo>
                      <a:pt x="506653" y="218655"/>
                    </a:lnTo>
                    <a:lnTo>
                      <a:pt x="508939" y="216369"/>
                    </a:lnTo>
                    <a:lnTo>
                      <a:pt x="511225" y="214845"/>
                    </a:lnTo>
                    <a:lnTo>
                      <a:pt x="513511" y="212559"/>
                    </a:lnTo>
                    <a:lnTo>
                      <a:pt x="515797" y="212559"/>
                    </a:lnTo>
                    <a:lnTo>
                      <a:pt x="517321" y="210273"/>
                    </a:lnTo>
                    <a:lnTo>
                      <a:pt x="519607" y="207987"/>
                    </a:lnTo>
                    <a:lnTo>
                      <a:pt x="524179" y="207987"/>
                    </a:lnTo>
                    <a:lnTo>
                      <a:pt x="526453" y="207987"/>
                    </a:lnTo>
                    <a:lnTo>
                      <a:pt x="527977" y="205701"/>
                    </a:lnTo>
                    <a:lnTo>
                      <a:pt x="532549" y="205701"/>
                    </a:lnTo>
                    <a:lnTo>
                      <a:pt x="532549" y="197319"/>
                    </a:lnTo>
                    <a:lnTo>
                      <a:pt x="526453" y="197319"/>
                    </a:lnTo>
                    <a:lnTo>
                      <a:pt x="524179" y="197319"/>
                    </a:lnTo>
                    <a:lnTo>
                      <a:pt x="519607" y="195033"/>
                    </a:lnTo>
                    <a:lnTo>
                      <a:pt x="517321" y="195033"/>
                    </a:lnTo>
                    <a:lnTo>
                      <a:pt x="513511" y="192747"/>
                    </a:lnTo>
                    <a:lnTo>
                      <a:pt x="511225" y="192747"/>
                    </a:lnTo>
                    <a:lnTo>
                      <a:pt x="508939" y="191223"/>
                    </a:lnTo>
                    <a:lnTo>
                      <a:pt x="508939" y="188937"/>
                    </a:lnTo>
                    <a:lnTo>
                      <a:pt x="506653" y="186651"/>
                    </a:lnTo>
                    <a:lnTo>
                      <a:pt x="505129" y="184365"/>
                    </a:lnTo>
                    <a:lnTo>
                      <a:pt x="505129" y="182079"/>
                    </a:lnTo>
                    <a:lnTo>
                      <a:pt x="502843" y="180555"/>
                    </a:lnTo>
                    <a:lnTo>
                      <a:pt x="502843" y="175996"/>
                    </a:lnTo>
                    <a:lnTo>
                      <a:pt x="500557" y="173710"/>
                    </a:lnTo>
                    <a:lnTo>
                      <a:pt x="500557" y="167614"/>
                    </a:lnTo>
                    <a:lnTo>
                      <a:pt x="502843" y="165328"/>
                    </a:lnTo>
                    <a:lnTo>
                      <a:pt x="502843" y="160756"/>
                    </a:lnTo>
                    <a:lnTo>
                      <a:pt x="505129" y="158470"/>
                    </a:lnTo>
                    <a:lnTo>
                      <a:pt x="505129" y="156946"/>
                    </a:lnTo>
                    <a:lnTo>
                      <a:pt x="506653" y="154660"/>
                    </a:lnTo>
                    <a:lnTo>
                      <a:pt x="513511" y="147802"/>
                    </a:lnTo>
                    <a:lnTo>
                      <a:pt x="515797" y="147802"/>
                    </a:lnTo>
                    <a:lnTo>
                      <a:pt x="517321" y="146278"/>
                    </a:lnTo>
                    <a:lnTo>
                      <a:pt x="519607" y="146278"/>
                    </a:lnTo>
                    <a:lnTo>
                      <a:pt x="521893" y="143992"/>
                    </a:lnTo>
                    <a:lnTo>
                      <a:pt x="524179" y="143992"/>
                    </a:lnTo>
                    <a:lnTo>
                      <a:pt x="532549" y="143992"/>
                    </a:lnTo>
                    <a:lnTo>
                      <a:pt x="532549" y="142176"/>
                    </a:lnTo>
                    <a:lnTo>
                      <a:pt x="765683" y="142176"/>
                    </a:lnTo>
                    <a:lnTo>
                      <a:pt x="765683" y="225513"/>
                    </a:lnTo>
                    <a:lnTo>
                      <a:pt x="772337" y="225513"/>
                    </a:lnTo>
                    <a:lnTo>
                      <a:pt x="772337" y="225996"/>
                    </a:lnTo>
                    <a:lnTo>
                      <a:pt x="768540" y="225996"/>
                    </a:lnTo>
                    <a:lnTo>
                      <a:pt x="768540" y="227901"/>
                    </a:lnTo>
                    <a:lnTo>
                      <a:pt x="765683" y="225513"/>
                    </a:lnTo>
                    <a:lnTo>
                      <a:pt x="765683" y="229323"/>
                    </a:lnTo>
                    <a:lnTo>
                      <a:pt x="768540" y="229323"/>
                    </a:lnTo>
                    <a:lnTo>
                      <a:pt x="768540" y="229806"/>
                    </a:lnTo>
                    <a:lnTo>
                      <a:pt x="947775" y="229806"/>
                    </a:lnTo>
                    <a:lnTo>
                      <a:pt x="947775" y="229323"/>
                    </a:lnTo>
                    <a:lnTo>
                      <a:pt x="951585" y="229323"/>
                    </a:lnTo>
                    <a:lnTo>
                      <a:pt x="951585" y="225513"/>
                    </a:lnTo>
                    <a:lnTo>
                      <a:pt x="951585" y="220941"/>
                    </a:lnTo>
                    <a:lnTo>
                      <a:pt x="947775" y="220941"/>
                    </a:lnTo>
                    <a:lnTo>
                      <a:pt x="951585" y="220916"/>
                    </a:lnTo>
                    <a:lnTo>
                      <a:pt x="951585" y="49517"/>
                    </a:lnTo>
                    <a:lnTo>
                      <a:pt x="951585" y="43421"/>
                    </a:lnTo>
                    <a:close/>
                  </a:path>
                </a:pathLst>
              </a:custGeom>
              <a:solidFill>
                <a:srgbClr val="000000"/>
              </a:solidFill>
            </p:spPr>
            <p:txBody>
              <a:bodyPr wrap="square" lIns="0" tIns="0" rIns="0" bIns="0" rtlCol="0"/>
              <a:lstStyle/>
              <a:p>
                <a:endParaRPr/>
              </a:p>
            </p:txBody>
          </p:sp>
          <p:pic>
            <p:nvPicPr>
              <p:cNvPr id="24" name="object 24"/>
              <p:cNvPicPr/>
              <p:nvPr/>
            </p:nvPicPr>
            <p:blipFill>
              <a:blip r:embed="rId9" cstate="print"/>
              <a:stretch>
                <a:fillRect/>
              </a:stretch>
            </p:blipFill>
            <p:spPr>
              <a:xfrm>
                <a:off x="1190561" y="6868286"/>
                <a:ext cx="799973" cy="145516"/>
              </a:xfrm>
              <a:prstGeom prst="rect">
                <a:avLst/>
              </a:prstGeom>
            </p:spPr>
          </p:pic>
          <p:sp>
            <p:nvSpPr>
              <p:cNvPr id="25" name="object 25"/>
              <p:cNvSpPr/>
              <p:nvPr/>
            </p:nvSpPr>
            <p:spPr>
              <a:xfrm>
                <a:off x="1006957" y="7159320"/>
                <a:ext cx="239395" cy="10795"/>
              </a:xfrm>
              <a:custGeom>
                <a:avLst/>
                <a:gdLst/>
                <a:ahLst/>
                <a:cxnLst/>
                <a:rect l="l" t="t" r="r" b="b"/>
                <a:pathLst>
                  <a:path w="239394" h="10795">
                    <a:moveTo>
                      <a:pt x="47218" y="0"/>
                    </a:moveTo>
                    <a:lnTo>
                      <a:pt x="0" y="0"/>
                    </a:lnTo>
                    <a:lnTo>
                      <a:pt x="0" y="10668"/>
                    </a:lnTo>
                    <a:lnTo>
                      <a:pt x="47218" y="10668"/>
                    </a:lnTo>
                    <a:lnTo>
                      <a:pt x="47218" y="0"/>
                    </a:lnTo>
                    <a:close/>
                  </a:path>
                  <a:path w="239394" h="10795">
                    <a:moveTo>
                      <a:pt x="143217" y="0"/>
                    </a:moveTo>
                    <a:lnTo>
                      <a:pt x="95986" y="0"/>
                    </a:lnTo>
                    <a:lnTo>
                      <a:pt x="95986" y="10668"/>
                    </a:lnTo>
                    <a:lnTo>
                      <a:pt x="143217" y="10668"/>
                    </a:lnTo>
                    <a:lnTo>
                      <a:pt x="143217" y="0"/>
                    </a:lnTo>
                    <a:close/>
                  </a:path>
                  <a:path w="239394" h="10795">
                    <a:moveTo>
                      <a:pt x="239217" y="0"/>
                    </a:moveTo>
                    <a:lnTo>
                      <a:pt x="192747" y="0"/>
                    </a:lnTo>
                    <a:lnTo>
                      <a:pt x="192747" y="10668"/>
                    </a:lnTo>
                    <a:lnTo>
                      <a:pt x="239217" y="10668"/>
                    </a:lnTo>
                    <a:lnTo>
                      <a:pt x="239217" y="0"/>
                    </a:lnTo>
                    <a:close/>
                  </a:path>
                </a:pathLst>
              </a:custGeom>
              <a:solidFill>
                <a:srgbClr val="000000"/>
              </a:solidFill>
            </p:spPr>
            <p:txBody>
              <a:bodyPr wrap="square" lIns="0" tIns="0" rIns="0" bIns="0" rtlCol="0"/>
              <a:lstStyle/>
              <a:p>
                <a:endParaRPr/>
              </a:p>
            </p:txBody>
          </p:sp>
          <p:pic>
            <p:nvPicPr>
              <p:cNvPr id="26" name="object 26"/>
              <p:cNvPicPr/>
              <p:nvPr/>
            </p:nvPicPr>
            <p:blipFill>
              <a:blip r:embed="rId10" cstate="print"/>
              <a:stretch>
                <a:fillRect/>
              </a:stretch>
            </p:blipFill>
            <p:spPr>
              <a:xfrm>
                <a:off x="910958" y="6927849"/>
                <a:ext cx="258267" cy="205562"/>
              </a:xfrm>
              <a:prstGeom prst="rect">
                <a:avLst/>
              </a:prstGeom>
            </p:spPr>
          </p:pic>
          <p:sp>
            <p:nvSpPr>
              <p:cNvPr id="27" name="object 27"/>
              <p:cNvSpPr/>
              <p:nvPr/>
            </p:nvSpPr>
            <p:spPr>
              <a:xfrm>
                <a:off x="1051902" y="7144842"/>
                <a:ext cx="2729230" cy="1210310"/>
              </a:xfrm>
              <a:custGeom>
                <a:avLst/>
                <a:gdLst/>
                <a:ahLst/>
                <a:cxnLst/>
                <a:rect l="l" t="t" r="r" b="b"/>
                <a:pathLst>
                  <a:path w="2729229" h="1210309">
                    <a:moveTo>
                      <a:pt x="47231" y="228561"/>
                    </a:moveTo>
                    <a:lnTo>
                      <a:pt x="44945" y="228561"/>
                    </a:lnTo>
                    <a:lnTo>
                      <a:pt x="44945" y="222465"/>
                    </a:lnTo>
                    <a:lnTo>
                      <a:pt x="42659" y="222465"/>
                    </a:lnTo>
                    <a:lnTo>
                      <a:pt x="42659" y="220179"/>
                    </a:lnTo>
                    <a:lnTo>
                      <a:pt x="40373" y="220179"/>
                    </a:lnTo>
                    <a:lnTo>
                      <a:pt x="40373" y="217893"/>
                    </a:lnTo>
                    <a:lnTo>
                      <a:pt x="38087" y="217893"/>
                    </a:lnTo>
                    <a:lnTo>
                      <a:pt x="36563" y="216369"/>
                    </a:lnTo>
                    <a:lnTo>
                      <a:pt x="32004" y="216369"/>
                    </a:lnTo>
                    <a:lnTo>
                      <a:pt x="32004" y="214083"/>
                    </a:lnTo>
                    <a:lnTo>
                      <a:pt x="19050" y="214083"/>
                    </a:lnTo>
                    <a:lnTo>
                      <a:pt x="16764" y="216369"/>
                    </a:lnTo>
                    <a:lnTo>
                      <a:pt x="12954" y="216369"/>
                    </a:lnTo>
                    <a:lnTo>
                      <a:pt x="12954" y="217893"/>
                    </a:lnTo>
                    <a:lnTo>
                      <a:pt x="8382" y="217893"/>
                    </a:lnTo>
                    <a:lnTo>
                      <a:pt x="8382" y="220179"/>
                    </a:lnTo>
                    <a:lnTo>
                      <a:pt x="6096" y="220179"/>
                    </a:lnTo>
                    <a:lnTo>
                      <a:pt x="6096" y="222465"/>
                    </a:lnTo>
                    <a:lnTo>
                      <a:pt x="3810" y="222465"/>
                    </a:lnTo>
                    <a:lnTo>
                      <a:pt x="3810" y="227037"/>
                    </a:lnTo>
                    <a:lnTo>
                      <a:pt x="2286" y="227037"/>
                    </a:lnTo>
                    <a:lnTo>
                      <a:pt x="2286" y="230847"/>
                    </a:lnTo>
                    <a:lnTo>
                      <a:pt x="0" y="230847"/>
                    </a:lnTo>
                    <a:lnTo>
                      <a:pt x="0" y="250659"/>
                    </a:lnTo>
                    <a:lnTo>
                      <a:pt x="2286" y="250659"/>
                    </a:lnTo>
                    <a:lnTo>
                      <a:pt x="2286" y="254469"/>
                    </a:lnTo>
                    <a:lnTo>
                      <a:pt x="3810" y="254469"/>
                    </a:lnTo>
                    <a:lnTo>
                      <a:pt x="3810" y="259041"/>
                    </a:lnTo>
                    <a:lnTo>
                      <a:pt x="6096" y="259041"/>
                    </a:lnTo>
                    <a:lnTo>
                      <a:pt x="6096" y="261327"/>
                    </a:lnTo>
                    <a:lnTo>
                      <a:pt x="8382" y="261327"/>
                    </a:lnTo>
                    <a:lnTo>
                      <a:pt x="8382" y="262851"/>
                    </a:lnTo>
                    <a:lnTo>
                      <a:pt x="12954" y="262851"/>
                    </a:lnTo>
                    <a:lnTo>
                      <a:pt x="12954" y="265137"/>
                    </a:lnTo>
                    <a:lnTo>
                      <a:pt x="19050" y="265137"/>
                    </a:lnTo>
                    <a:lnTo>
                      <a:pt x="19050" y="267423"/>
                    </a:lnTo>
                    <a:lnTo>
                      <a:pt x="32004" y="267423"/>
                    </a:lnTo>
                    <a:lnTo>
                      <a:pt x="32004" y="265137"/>
                    </a:lnTo>
                    <a:lnTo>
                      <a:pt x="38087" y="265137"/>
                    </a:lnTo>
                    <a:lnTo>
                      <a:pt x="38087" y="262851"/>
                    </a:lnTo>
                    <a:lnTo>
                      <a:pt x="42659" y="262851"/>
                    </a:lnTo>
                    <a:lnTo>
                      <a:pt x="42659" y="261327"/>
                    </a:lnTo>
                    <a:lnTo>
                      <a:pt x="44945" y="261327"/>
                    </a:lnTo>
                    <a:lnTo>
                      <a:pt x="47231" y="259041"/>
                    </a:lnTo>
                    <a:lnTo>
                      <a:pt x="47231" y="239991"/>
                    </a:lnTo>
                    <a:lnTo>
                      <a:pt x="25908" y="239991"/>
                    </a:lnTo>
                    <a:lnTo>
                      <a:pt x="25908" y="246087"/>
                    </a:lnTo>
                    <a:lnTo>
                      <a:pt x="40373" y="246087"/>
                    </a:lnTo>
                    <a:lnTo>
                      <a:pt x="40373" y="256755"/>
                    </a:lnTo>
                    <a:lnTo>
                      <a:pt x="36563" y="256755"/>
                    </a:lnTo>
                    <a:lnTo>
                      <a:pt x="36563" y="259041"/>
                    </a:lnTo>
                    <a:lnTo>
                      <a:pt x="32004" y="259041"/>
                    </a:lnTo>
                    <a:lnTo>
                      <a:pt x="32004" y="261327"/>
                    </a:lnTo>
                    <a:lnTo>
                      <a:pt x="19050" y="261327"/>
                    </a:lnTo>
                    <a:lnTo>
                      <a:pt x="19050" y="259041"/>
                    </a:lnTo>
                    <a:lnTo>
                      <a:pt x="14478" y="259041"/>
                    </a:lnTo>
                    <a:lnTo>
                      <a:pt x="14478" y="256755"/>
                    </a:lnTo>
                    <a:lnTo>
                      <a:pt x="10668" y="256755"/>
                    </a:lnTo>
                    <a:lnTo>
                      <a:pt x="10668" y="252183"/>
                    </a:lnTo>
                    <a:lnTo>
                      <a:pt x="8382" y="252183"/>
                    </a:lnTo>
                    <a:lnTo>
                      <a:pt x="8382" y="248373"/>
                    </a:lnTo>
                    <a:lnTo>
                      <a:pt x="6096" y="248373"/>
                    </a:lnTo>
                    <a:lnTo>
                      <a:pt x="6096" y="233133"/>
                    </a:lnTo>
                    <a:lnTo>
                      <a:pt x="8382" y="233133"/>
                    </a:lnTo>
                    <a:lnTo>
                      <a:pt x="8382" y="228561"/>
                    </a:lnTo>
                    <a:lnTo>
                      <a:pt x="10668" y="228561"/>
                    </a:lnTo>
                    <a:lnTo>
                      <a:pt x="10668" y="224751"/>
                    </a:lnTo>
                    <a:lnTo>
                      <a:pt x="12954" y="224751"/>
                    </a:lnTo>
                    <a:lnTo>
                      <a:pt x="12954" y="222465"/>
                    </a:lnTo>
                    <a:lnTo>
                      <a:pt x="16764" y="222465"/>
                    </a:lnTo>
                    <a:lnTo>
                      <a:pt x="16764" y="220179"/>
                    </a:lnTo>
                    <a:lnTo>
                      <a:pt x="32004" y="220179"/>
                    </a:lnTo>
                    <a:lnTo>
                      <a:pt x="32004" y="222465"/>
                    </a:lnTo>
                    <a:lnTo>
                      <a:pt x="36563" y="222465"/>
                    </a:lnTo>
                    <a:lnTo>
                      <a:pt x="36563" y="224751"/>
                    </a:lnTo>
                    <a:lnTo>
                      <a:pt x="38087" y="224751"/>
                    </a:lnTo>
                    <a:lnTo>
                      <a:pt x="38087" y="228561"/>
                    </a:lnTo>
                    <a:lnTo>
                      <a:pt x="40373" y="228561"/>
                    </a:lnTo>
                    <a:lnTo>
                      <a:pt x="40373" y="230847"/>
                    </a:lnTo>
                    <a:lnTo>
                      <a:pt x="47231" y="228561"/>
                    </a:lnTo>
                    <a:close/>
                  </a:path>
                  <a:path w="2729229" h="1210309">
                    <a:moveTo>
                      <a:pt x="76949" y="214083"/>
                    </a:moveTo>
                    <a:lnTo>
                      <a:pt x="74663" y="214083"/>
                    </a:lnTo>
                    <a:lnTo>
                      <a:pt x="74663" y="216369"/>
                    </a:lnTo>
                    <a:lnTo>
                      <a:pt x="72377" y="216369"/>
                    </a:lnTo>
                    <a:lnTo>
                      <a:pt x="72377" y="217893"/>
                    </a:lnTo>
                    <a:lnTo>
                      <a:pt x="70091" y="217893"/>
                    </a:lnTo>
                    <a:lnTo>
                      <a:pt x="70091" y="220179"/>
                    </a:lnTo>
                    <a:lnTo>
                      <a:pt x="68567" y="220179"/>
                    </a:lnTo>
                    <a:lnTo>
                      <a:pt x="68567" y="222465"/>
                    </a:lnTo>
                    <a:lnTo>
                      <a:pt x="66281" y="222465"/>
                    </a:lnTo>
                    <a:lnTo>
                      <a:pt x="66281" y="224751"/>
                    </a:lnTo>
                    <a:lnTo>
                      <a:pt x="63995" y="224751"/>
                    </a:lnTo>
                    <a:lnTo>
                      <a:pt x="61709" y="227037"/>
                    </a:lnTo>
                    <a:lnTo>
                      <a:pt x="59423" y="227037"/>
                    </a:lnTo>
                    <a:lnTo>
                      <a:pt x="59423" y="233133"/>
                    </a:lnTo>
                    <a:lnTo>
                      <a:pt x="61709" y="233133"/>
                    </a:lnTo>
                    <a:lnTo>
                      <a:pt x="61709" y="230847"/>
                    </a:lnTo>
                    <a:lnTo>
                      <a:pt x="66281" y="230847"/>
                    </a:lnTo>
                    <a:lnTo>
                      <a:pt x="66281" y="228561"/>
                    </a:lnTo>
                    <a:lnTo>
                      <a:pt x="70091" y="228561"/>
                    </a:lnTo>
                    <a:lnTo>
                      <a:pt x="70091" y="227037"/>
                    </a:lnTo>
                    <a:lnTo>
                      <a:pt x="72377" y="227037"/>
                    </a:lnTo>
                    <a:lnTo>
                      <a:pt x="72377" y="265137"/>
                    </a:lnTo>
                    <a:lnTo>
                      <a:pt x="76949" y="265137"/>
                    </a:lnTo>
                    <a:lnTo>
                      <a:pt x="76949" y="214083"/>
                    </a:lnTo>
                    <a:close/>
                  </a:path>
                  <a:path w="2729229" h="1210309">
                    <a:moveTo>
                      <a:pt x="985862" y="216369"/>
                    </a:moveTo>
                    <a:lnTo>
                      <a:pt x="979766" y="216369"/>
                    </a:lnTo>
                    <a:lnTo>
                      <a:pt x="979766" y="220179"/>
                    </a:lnTo>
                    <a:lnTo>
                      <a:pt x="977480" y="220179"/>
                    </a:lnTo>
                    <a:lnTo>
                      <a:pt x="977480" y="222465"/>
                    </a:lnTo>
                    <a:lnTo>
                      <a:pt x="975194" y="222465"/>
                    </a:lnTo>
                    <a:lnTo>
                      <a:pt x="975194" y="224751"/>
                    </a:lnTo>
                    <a:lnTo>
                      <a:pt x="970622" y="224751"/>
                    </a:lnTo>
                    <a:lnTo>
                      <a:pt x="970622" y="227037"/>
                    </a:lnTo>
                    <a:lnTo>
                      <a:pt x="966812" y="227037"/>
                    </a:lnTo>
                    <a:lnTo>
                      <a:pt x="966812" y="233133"/>
                    </a:lnTo>
                    <a:lnTo>
                      <a:pt x="970622" y="233133"/>
                    </a:lnTo>
                    <a:lnTo>
                      <a:pt x="970622" y="230847"/>
                    </a:lnTo>
                    <a:lnTo>
                      <a:pt x="975194" y="230847"/>
                    </a:lnTo>
                    <a:lnTo>
                      <a:pt x="975194" y="228561"/>
                    </a:lnTo>
                    <a:lnTo>
                      <a:pt x="977480" y="228561"/>
                    </a:lnTo>
                    <a:lnTo>
                      <a:pt x="977480" y="227037"/>
                    </a:lnTo>
                    <a:lnTo>
                      <a:pt x="979766" y="227037"/>
                    </a:lnTo>
                    <a:lnTo>
                      <a:pt x="979766" y="267423"/>
                    </a:lnTo>
                    <a:lnTo>
                      <a:pt x="985862" y="267423"/>
                    </a:lnTo>
                    <a:lnTo>
                      <a:pt x="985862" y="216369"/>
                    </a:lnTo>
                    <a:close/>
                  </a:path>
                  <a:path w="2729229" h="1210309">
                    <a:moveTo>
                      <a:pt x="990434" y="1158811"/>
                    </a:moveTo>
                    <a:lnTo>
                      <a:pt x="988148" y="1158811"/>
                    </a:lnTo>
                    <a:lnTo>
                      <a:pt x="988148" y="1156525"/>
                    </a:lnTo>
                    <a:lnTo>
                      <a:pt x="985862" y="1156525"/>
                    </a:lnTo>
                    <a:lnTo>
                      <a:pt x="985862" y="1154239"/>
                    </a:lnTo>
                    <a:lnTo>
                      <a:pt x="981290" y="1154239"/>
                    </a:lnTo>
                    <a:lnTo>
                      <a:pt x="981290" y="1152715"/>
                    </a:lnTo>
                    <a:lnTo>
                      <a:pt x="968336" y="1152715"/>
                    </a:lnTo>
                    <a:lnTo>
                      <a:pt x="966812" y="1154239"/>
                    </a:lnTo>
                    <a:lnTo>
                      <a:pt x="964526" y="1154239"/>
                    </a:lnTo>
                    <a:lnTo>
                      <a:pt x="964526" y="1156525"/>
                    </a:lnTo>
                    <a:lnTo>
                      <a:pt x="962240" y="1156525"/>
                    </a:lnTo>
                    <a:lnTo>
                      <a:pt x="962240" y="1158811"/>
                    </a:lnTo>
                    <a:lnTo>
                      <a:pt x="959954" y="1158811"/>
                    </a:lnTo>
                    <a:lnTo>
                      <a:pt x="959954" y="1163383"/>
                    </a:lnTo>
                    <a:lnTo>
                      <a:pt x="957668" y="1163383"/>
                    </a:lnTo>
                    <a:lnTo>
                      <a:pt x="957668" y="1167193"/>
                    </a:lnTo>
                    <a:lnTo>
                      <a:pt x="964526" y="1167193"/>
                    </a:lnTo>
                    <a:lnTo>
                      <a:pt x="964526" y="1163383"/>
                    </a:lnTo>
                    <a:lnTo>
                      <a:pt x="966812" y="1163383"/>
                    </a:lnTo>
                    <a:lnTo>
                      <a:pt x="966812" y="1161097"/>
                    </a:lnTo>
                    <a:lnTo>
                      <a:pt x="968336" y="1161097"/>
                    </a:lnTo>
                    <a:lnTo>
                      <a:pt x="968336" y="1158811"/>
                    </a:lnTo>
                    <a:lnTo>
                      <a:pt x="970622" y="1158811"/>
                    </a:lnTo>
                    <a:lnTo>
                      <a:pt x="972908" y="1156525"/>
                    </a:lnTo>
                    <a:lnTo>
                      <a:pt x="977480" y="1156525"/>
                    </a:lnTo>
                    <a:lnTo>
                      <a:pt x="977480" y="1158811"/>
                    </a:lnTo>
                    <a:lnTo>
                      <a:pt x="981290" y="1158811"/>
                    </a:lnTo>
                    <a:lnTo>
                      <a:pt x="981290" y="1161097"/>
                    </a:lnTo>
                    <a:lnTo>
                      <a:pt x="983576" y="1161097"/>
                    </a:lnTo>
                    <a:lnTo>
                      <a:pt x="983576" y="1171765"/>
                    </a:lnTo>
                    <a:lnTo>
                      <a:pt x="981290" y="1171765"/>
                    </a:lnTo>
                    <a:lnTo>
                      <a:pt x="981290" y="1175575"/>
                    </a:lnTo>
                    <a:lnTo>
                      <a:pt x="979766" y="1175575"/>
                    </a:lnTo>
                    <a:lnTo>
                      <a:pt x="979766" y="1177861"/>
                    </a:lnTo>
                    <a:lnTo>
                      <a:pt x="977480" y="1177861"/>
                    </a:lnTo>
                    <a:lnTo>
                      <a:pt x="977480" y="1180147"/>
                    </a:lnTo>
                    <a:lnTo>
                      <a:pt x="975194" y="1180147"/>
                    </a:lnTo>
                    <a:lnTo>
                      <a:pt x="975194" y="1182433"/>
                    </a:lnTo>
                    <a:lnTo>
                      <a:pt x="970622" y="1182433"/>
                    </a:lnTo>
                    <a:lnTo>
                      <a:pt x="970622" y="1184719"/>
                    </a:lnTo>
                    <a:lnTo>
                      <a:pt x="968336" y="1184719"/>
                    </a:lnTo>
                    <a:lnTo>
                      <a:pt x="968336" y="1187005"/>
                    </a:lnTo>
                    <a:lnTo>
                      <a:pt x="966812" y="1187005"/>
                    </a:lnTo>
                    <a:lnTo>
                      <a:pt x="966812" y="1188529"/>
                    </a:lnTo>
                    <a:lnTo>
                      <a:pt x="964526" y="1188529"/>
                    </a:lnTo>
                    <a:lnTo>
                      <a:pt x="964526" y="1190815"/>
                    </a:lnTo>
                    <a:lnTo>
                      <a:pt x="962240" y="1190815"/>
                    </a:lnTo>
                    <a:lnTo>
                      <a:pt x="962240" y="1193101"/>
                    </a:lnTo>
                    <a:lnTo>
                      <a:pt x="959954" y="1193101"/>
                    </a:lnTo>
                    <a:lnTo>
                      <a:pt x="959954" y="1197673"/>
                    </a:lnTo>
                    <a:lnTo>
                      <a:pt x="957668" y="1197673"/>
                    </a:lnTo>
                    <a:lnTo>
                      <a:pt x="957668" y="1203756"/>
                    </a:lnTo>
                    <a:lnTo>
                      <a:pt x="990434" y="1203756"/>
                    </a:lnTo>
                    <a:lnTo>
                      <a:pt x="990434" y="1197673"/>
                    </a:lnTo>
                    <a:lnTo>
                      <a:pt x="966812" y="1197673"/>
                    </a:lnTo>
                    <a:lnTo>
                      <a:pt x="966812" y="1195387"/>
                    </a:lnTo>
                    <a:lnTo>
                      <a:pt x="968336" y="1195387"/>
                    </a:lnTo>
                    <a:lnTo>
                      <a:pt x="968336" y="1193101"/>
                    </a:lnTo>
                    <a:lnTo>
                      <a:pt x="970622" y="1193101"/>
                    </a:lnTo>
                    <a:lnTo>
                      <a:pt x="970622" y="1190815"/>
                    </a:lnTo>
                    <a:lnTo>
                      <a:pt x="972908" y="1190815"/>
                    </a:lnTo>
                    <a:lnTo>
                      <a:pt x="972908" y="1188529"/>
                    </a:lnTo>
                    <a:lnTo>
                      <a:pt x="975194" y="1188529"/>
                    </a:lnTo>
                    <a:lnTo>
                      <a:pt x="975194" y="1187005"/>
                    </a:lnTo>
                    <a:lnTo>
                      <a:pt x="977480" y="1187005"/>
                    </a:lnTo>
                    <a:lnTo>
                      <a:pt x="979766" y="1184719"/>
                    </a:lnTo>
                    <a:lnTo>
                      <a:pt x="981290" y="1182433"/>
                    </a:lnTo>
                    <a:lnTo>
                      <a:pt x="983576" y="1182433"/>
                    </a:lnTo>
                    <a:lnTo>
                      <a:pt x="983576" y="1180147"/>
                    </a:lnTo>
                    <a:lnTo>
                      <a:pt x="985862" y="1180147"/>
                    </a:lnTo>
                    <a:lnTo>
                      <a:pt x="985862" y="1177861"/>
                    </a:lnTo>
                    <a:lnTo>
                      <a:pt x="988148" y="1177861"/>
                    </a:lnTo>
                    <a:lnTo>
                      <a:pt x="988148" y="1174051"/>
                    </a:lnTo>
                    <a:lnTo>
                      <a:pt x="990434" y="1174051"/>
                    </a:lnTo>
                    <a:lnTo>
                      <a:pt x="990434" y="1158811"/>
                    </a:lnTo>
                    <a:close/>
                  </a:path>
                  <a:path w="2729229" h="1210309">
                    <a:moveTo>
                      <a:pt x="1321854" y="48768"/>
                    </a:moveTo>
                    <a:lnTo>
                      <a:pt x="1315516" y="34290"/>
                    </a:lnTo>
                    <a:lnTo>
                      <a:pt x="1313510" y="29718"/>
                    </a:lnTo>
                    <a:lnTo>
                      <a:pt x="1304328" y="8724"/>
                    </a:lnTo>
                    <a:lnTo>
                      <a:pt x="1304328" y="29718"/>
                    </a:lnTo>
                    <a:lnTo>
                      <a:pt x="1287564" y="29718"/>
                    </a:lnTo>
                    <a:lnTo>
                      <a:pt x="1293660" y="14478"/>
                    </a:lnTo>
                    <a:lnTo>
                      <a:pt x="1293660" y="10668"/>
                    </a:lnTo>
                    <a:lnTo>
                      <a:pt x="1295946" y="10668"/>
                    </a:lnTo>
                    <a:lnTo>
                      <a:pt x="1295946" y="6096"/>
                    </a:lnTo>
                    <a:lnTo>
                      <a:pt x="1298232" y="6096"/>
                    </a:lnTo>
                    <a:lnTo>
                      <a:pt x="1298232" y="12192"/>
                    </a:lnTo>
                    <a:lnTo>
                      <a:pt x="1300518" y="12192"/>
                    </a:lnTo>
                    <a:lnTo>
                      <a:pt x="1300518" y="14478"/>
                    </a:lnTo>
                    <a:lnTo>
                      <a:pt x="1304328" y="29718"/>
                    </a:lnTo>
                    <a:lnTo>
                      <a:pt x="1304328" y="8724"/>
                    </a:lnTo>
                    <a:lnTo>
                      <a:pt x="1302181" y="3810"/>
                    </a:lnTo>
                    <a:lnTo>
                      <a:pt x="1300518" y="0"/>
                    </a:lnTo>
                    <a:lnTo>
                      <a:pt x="1291374" y="0"/>
                    </a:lnTo>
                    <a:lnTo>
                      <a:pt x="1272324" y="48768"/>
                    </a:lnTo>
                    <a:lnTo>
                      <a:pt x="1280706" y="48768"/>
                    </a:lnTo>
                    <a:lnTo>
                      <a:pt x="1285278" y="34290"/>
                    </a:lnTo>
                    <a:lnTo>
                      <a:pt x="1306614" y="34290"/>
                    </a:lnTo>
                    <a:lnTo>
                      <a:pt x="1312710" y="48768"/>
                    </a:lnTo>
                    <a:lnTo>
                      <a:pt x="1321854" y="48768"/>
                    </a:lnTo>
                    <a:close/>
                  </a:path>
                  <a:path w="2729229" h="1210309">
                    <a:moveTo>
                      <a:pt x="1593075" y="1193101"/>
                    </a:moveTo>
                    <a:lnTo>
                      <a:pt x="1586979" y="1193101"/>
                    </a:lnTo>
                    <a:lnTo>
                      <a:pt x="1586979" y="1169479"/>
                    </a:lnTo>
                    <a:lnTo>
                      <a:pt x="1586979" y="1158811"/>
                    </a:lnTo>
                    <a:lnTo>
                      <a:pt x="1582407" y="1158811"/>
                    </a:lnTo>
                    <a:lnTo>
                      <a:pt x="1580121" y="1162138"/>
                    </a:lnTo>
                    <a:lnTo>
                      <a:pt x="1580121" y="1169479"/>
                    </a:lnTo>
                    <a:lnTo>
                      <a:pt x="1580121" y="1193101"/>
                    </a:lnTo>
                    <a:lnTo>
                      <a:pt x="1565643" y="1193101"/>
                    </a:lnTo>
                    <a:lnTo>
                      <a:pt x="1580121" y="1169479"/>
                    </a:lnTo>
                    <a:lnTo>
                      <a:pt x="1580121" y="1162138"/>
                    </a:lnTo>
                    <a:lnTo>
                      <a:pt x="1558785" y="1193101"/>
                    </a:lnTo>
                    <a:lnTo>
                      <a:pt x="1558785" y="1197673"/>
                    </a:lnTo>
                    <a:lnTo>
                      <a:pt x="1580121" y="1197673"/>
                    </a:lnTo>
                    <a:lnTo>
                      <a:pt x="1580121" y="1209852"/>
                    </a:lnTo>
                    <a:lnTo>
                      <a:pt x="1586979" y="1209852"/>
                    </a:lnTo>
                    <a:lnTo>
                      <a:pt x="1586979" y="1197673"/>
                    </a:lnTo>
                    <a:lnTo>
                      <a:pt x="1593075" y="1197673"/>
                    </a:lnTo>
                    <a:lnTo>
                      <a:pt x="1593075" y="1193101"/>
                    </a:lnTo>
                    <a:close/>
                  </a:path>
                  <a:path w="2729229" h="1210309">
                    <a:moveTo>
                      <a:pt x="1595361" y="250659"/>
                    </a:moveTo>
                    <a:lnTo>
                      <a:pt x="1593075" y="250659"/>
                    </a:lnTo>
                    <a:lnTo>
                      <a:pt x="1593075" y="246087"/>
                    </a:lnTo>
                    <a:lnTo>
                      <a:pt x="1590789" y="246087"/>
                    </a:lnTo>
                    <a:lnTo>
                      <a:pt x="1590789" y="243801"/>
                    </a:lnTo>
                    <a:lnTo>
                      <a:pt x="1586979" y="243801"/>
                    </a:lnTo>
                    <a:lnTo>
                      <a:pt x="1586979" y="241515"/>
                    </a:lnTo>
                    <a:lnTo>
                      <a:pt x="1589265" y="241515"/>
                    </a:lnTo>
                    <a:lnTo>
                      <a:pt x="1589265" y="239991"/>
                    </a:lnTo>
                    <a:lnTo>
                      <a:pt x="1590789" y="239991"/>
                    </a:lnTo>
                    <a:lnTo>
                      <a:pt x="1590789" y="235419"/>
                    </a:lnTo>
                    <a:lnTo>
                      <a:pt x="1593075" y="235419"/>
                    </a:lnTo>
                    <a:lnTo>
                      <a:pt x="1593075" y="230847"/>
                    </a:lnTo>
                    <a:lnTo>
                      <a:pt x="1590789" y="228561"/>
                    </a:lnTo>
                    <a:lnTo>
                      <a:pt x="1590789" y="224751"/>
                    </a:lnTo>
                    <a:lnTo>
                      <a:pt x="1589265" y="224751"/>
                    </a:lnTo>
                    <a:lnTo>
                      <a:pt x="1589265" y="222465"/>
                    </a:lnTo>
                    <a:lnTo>
                      <a:pt x="1586979" y="222465"/>
                    </a:lnTo>
                    <a:lnTo>
                      <a:pt x="1586979" y="220179"/>
                    </a:lnTo>
                    <a:lnTo>
                      <a:pt x="1580121" y="220179"/>
                    </a:lnTo>
                    <a:lnTo>
                      <a:pt x="1580121" y="217893"/>
                    </a:lnTo>
                    <a:lnTo>
                      <a:pt x="1574025" y="217893"/>
                    </a:lnTo>
                    <a:lnTo>
                      <a:pt x="1574025" y="220179"/>
                    </a:lnTo>
                    <a:lnTo>
                      <a:pt x="1569453" y="220179"/>
                    </a:lnTo>
                    <a:lnTo>
                      <a:pt x="1569453" y="222465"/>
                    </a:lnTo>
                    <a:lnTo>
                      <a:pt x="1565643" y="222465"/>
                    </a:lnTo>
                    <a:lnTo>
                      <a:pt x="1565643" y="227037"/>
                    </a:lnTo>
                    <a:lnTo>
                      <a:pt x="1563357" y="227037"/>
                    </a:lnTo>
                    <a:lnTo>
                      <a:pt x="1563357" y="230847"/>
                    </a:lnTo>
                    <a:lnTo>
                      <a:pt x="1561071" y="230847"/>
                    </a:lnTo>
                    <a:lnTo>
                      <a:pt x="1561071" y="233133"/>
                    </a:lnTo>
                    <a:lnTo>
                      <a:pt x="1567929" y="233133"/>
                    </a:lnTo>
                    <a:lnTo>
                      <a:pt x="1569453" y="230847"/>
                    </a:lnTo>
                    <a:lnTo>
                      <a:pt x="1569453" y="227037"/>
                    </a:lnTo>
                    <a:lnTo>
                      <a:pt x="1571739" y="227037"/>
                    </a:lnTo>
                    <a:lnTo>
                      <a:pt x="1571739" y="224751"/>
                    </a:lnTo>
                    <a:lnTo>
                      <a:pt x="1582407" y="224751"/>
                    </a:lnTo>
                    <a:lnTo>
                      <a:pt x="1582407" y="227037"/>
                    </a:lnTo>
                    <a:lnTo>
                      <a:pt x="1584693" y="227037"/>
                    </a:lnTo>
                    <a:lnTo>
                      <a:pt x="1584693" y="228561"/>
                    </a:lnTo>
                    <a:lnTo>
                      <a:pt x="1586979" y="230847"/>
                    </a:lnTo>
                    <a:lnTo>
                      <a:pt x="1586979" y="233133"/>
                    </a:lnTo>
                    <a:lnTo>
                      <a:pt x="1584693" y="235419"/>
                    </a:lnTo>
                    <a:lnTo>
                      <a:pt x="1584693" y="237705"/>
                    </a:lnTo>
                    <a:lnTo>
                      <a:pt x="1582407" y="237705"/>
                    </a:lnTo>
                    <a:lnTo>
                      <a:pt x="1582407" y="239991"/>
                    </a:lnTo>
                    <a:lnTo>
                      <a:pt x="1576311" y="239991"/>
                    </a:lnTo>
                    <a:lnTo>
                      <a:pt x="1576311" y="241515"/>
                    </a:lnTo>
                    <a:lnTo>
                      <a:pt x="1574025" y="241515"/>
                    </a:lnTo>
                    <a:lnTo>
                      <a:pt x="1574025" y="246087"/>
                    </a:lnTo>
                    <a:lnTo>
                      <a:pt x="1584693" y="246087"/>
                    </a:lnTo>
                    <a:lnTo>
                      <a:pt x="1584693" y="248373"/>
                    </a:lnTo>
                    <a:lnTo>
                      <a:pt x="1586979" y="248373"/>
                    </a:lnTo>
                    <a:lnTo>
                      <a:pt x="1586979" y="252183"/>
                    </a:lnTo>
                    <a:lnTo>
                      <a:pt x="1589265" y="252183"/>
                    </a:lnTo>
                    <a:lnTo>
                      <a:pt x="1589265" y="259041"/>
                    </a:lnTo>
                    <a:lnTo>
                      <a:pt x="1586979" y="259041"/>
                    </a:lnTo>
                    <a:lnTo>
                      <a:pt x="1586979" y="262851"/>
                    </a:lnTo>
                    <a:lnTo>
                      <a:pt x="1584693" y="262851"/>
                    </a:lnTo>
                    <a:lnTo>
                      <a:pt x="1584693" y="265137"/>
                    </a:lnTo>
                    <a:lnTo>
                      <a:pt x="1571739" y="265137"/>
                    </a:lnTo>
                    <a:lnTo>
                      <a:pt x="1571739" y="262851"/>
                    </a:lnTo>
                    <a:lnTo>
                      <a:pt x="1569453" y="262851"/>
                    </a:lnTo>
                    <a:lnTo>
                      <a:pt x="1569453" y="259041"/>
                    </a:lnTo>
                    <a:lnTo>
                      <a:pt x="1567929" y="259041"/>
                    </a:lnTo>
                    <a:lnTo>
                      <a:pt x="1567929" y="256755"/>
                    </a:lnTo>
                    <a:lnTo>
                      <a:pt x="1561071" y="256755"/>
                    </a:lnTo>
                    <a:lnTo>
                      <a:pt x="1561071" y="261327"/>
                    </a:lnTo>
                    <a:lnTo>
                      <a:pt x="1563357" y="261327"/>
                    </a:lnTo>
                    <a:lnTo>
                      <a:pt x="1563357" y="265137"/>
                    </a:lnTo>
                    <a:lnTo>
                      <a:pt x="1565643" y="265137"/>
                    </a:lnTo>
                    <a:lnTo>
                      <a:pt x="1565643" y="267423"/>
                    </a:lnTo>
                    <a:lnTo>
                      <a:pt x="1567929" y="267423"/>
                    </a:lnTo>
                    <a:lnTo>
                      <a:pt x="1567929" y="269709"/>
                    </a:lnTo>
                    <a:lnTo>
                      <a:pt x="1571739" y="269709"/>
                    </a:lnTo>
                    <a:lnTo>
                      <a:pt x="1574025" y="271995"/>
                    </a:lnTo>
                    <a:lnTo>
                      <a:pt x="1582407" y="271995"/>
                    </a:lnTo>
                    <a:lnTo>
                      <a:pt x="1582407" y="269709"/>
                    </a:lnTo>
                    <a:lnTo>
                      <a:pt x="1586979" y="269709"/>
                    </a:lnTo>
                    <a:lnTo>
                      <a:pt x="1586979" y="267423"/>
                    </a:lnTo>
                    <a:lnTo>
                      <a:pt x="1590789" y="267423"/>
                    </a:lnTo>
                    <a:lnTo>
                      <a:pt x="1590789" y="265137"/>
                    </a:lnTo>
                    <a:lnTo>
                      <a:pt x="1593075" y="262851"/>
                    </a:lnTo>
                    <a:lnTo>
                      <a:pt x="1593075" y="261327"/>
                    </a:lnTo>
                    <a:lnTo>
                      <a:pt x="1595361" y="259041"/>
                    </a:lnTo>
                    <a:lnTo>
                      <a:pt x="1595361" y="250659"/>
                    </a:lnTo>
                    <a:close/>
                  </a:path>
                  <a:path w="2729229" h="1210309">
                    <a:moveTo>
                      <a:pt x="2454757" y="1161097"/>
                    </a:moveTo>
                    <a:lnTo>
                      <a:pt x="2453233" y="1161097"/>
                    </a:lnTo>
                    <a:lnTo>
                      <a:pt x="2453233" y="1158811"/>
                    </a:lnTo>
                    <a:lnTo>
                      <a:pt x="2450947" y="1156525"/>
                    </a:lnTo>
                    <a:lnTo>
                      <a:pt x="2448661" y="1156525"/>
                    </a:lnTo>
                    <a:lnTo>
                      <a:pt x="2448661" y="1154239"/>
                    </a:lnTo>
                    <a:lnTo>
                      <a:pt x="2444089" y="1154239"/>
                    </a:lnTo>
                    <a:lnTo>
                      <a:pt x="2444089" y="1152715"/>
                    </a:lnTo>
                    <a:lnTo>
                      <a:pt x="2437993" y="1152715"/>
                    </a:lnTo>
                    <a:lnTo>
                      <a:pt x="2437993" y="1154239"/>
                    </a:lnTo>
                    <a:lnTo>
                      <a:pt x="2431897" y="1154239"/>
                    </a:lnTo>
                    <a:lnTo>
                      <a:pt x="2431897" y="1156525"/>
                    </a:lnTo>
                    <a:lnTo>
                      <a:pt x="2429611" y="1156525"/>
                    </a:lnTo>
                    <a:lnTo>
                      <a:pt x="2429611" y="1158811"/>
                    </a:lnTo>
                    <a:lnTo>
                      <a:pt x="2427325" y="1158811"/>
                    </a:lnTo>
                    <a:lnTo>
                      <a:pt x="2427325" y="1161097"/>
                    </a:lnTo>
                    <a:lnTo>
                      <a:pt x="2425039" y="1161097"/>
                    </a:lnTo>
                    <a:lnTo>
                      <a:pt x="2425039" y="1167193"/>
                    </a:lnTo>
                    <a:lnTo>
                      <a:pt x="2422753" y="1167193"/>
                    </a:lnTo>
                    <a:lnTo>
                      <a:pt x="2422753" y="1193101"/>
                    </a:lnTo>
                    <a:lnTo>
                      <a:pt x="2425039" y="1193101"/>
                    </a:lnTo>
                    <a:lnTo>
                      <a:pt x="2425039" y="1197673"/>
                    </a:lnTo>
                    <a:lnTo>
                      <a:pt x="2427325" y="1197673"/>
                    </a:lnTo>
                    <a:lnTo>
                      <a:pt x="2427325" y="1201470"/>
                    </a:lnTo>
                    <a:lnTo>
                      <a:pt x="2431897" y="1201470"/>
                    </a:lnTo>
                    <a:lnTo>
                      <a:pt x="2431897" y="1203756"/>
                    </a:lnTo>
                    <a:lnTo>
                      <a:pt x="2435707" y="1203756"/>
                    </a:lnTo>
                    <a:lnTo>
                      <a:pt x="2435707" y="1206042"/>
                    </a:lnTo>
                    <a:lnTo>
                      <a:pt x="2444089" y="1206042"/>
                    </a:lnTo>
                    <a:lnTo>
                      <a:pt x="2444089" y="1203756"/>
                    </a:lnTo>
                    <a:lnTo>
                      <a:pt x="2448661" y="1203756"/>
                    </a:lnTo>
                    <a:lnTo>
                      <a:pt x="2448661" y="1201470"/>
                    </a:lnTo>
                    <a:lnTo>
                      <a:pt x="2450947" y="1201470"/>
                    </a:lnTo>
                    <a:lnTo>
                      <a:pt x="2450947" y="1199184"/>
                    </a:lnTo>
                    <a:lnTo>
                      <a:pt x="2453233" y="1199184"/>
                    </a:lnTo>
                    <a:lnTo>
                      <a:pt x="2453233" y="1197673"/>
                    </a:lnTo>
                    <a:lnTo>
                      <a:pt x="2454757" y="1197673"/>
                    </a:lnTo>
                    <a:lnTo>
                      <a:pt x="2454757" y="1177861"/>
                    </a:lnTo>
                    <a:lnTo>
                      <a:pt x="2453233" y="1177861"/>
                    </a:lnTo>
                    <a:lnTo>
                      <a:pt x="2453233" y="1175575"/>
                    </a:lnTo>
                    <a:lnTo>
                      <a:pt x="2450947" y="1175575"/>
                    </a:lnTo>
                    <a:lnTo>
                      <a:pt x="2450947" y="1174051"/>
                    </a:lnTo>
                    <a:lnTo>
                      <a:pt x="2448661" y="1174051"/>
                    </a:lnTo>
                    <a:lnTo>
                      <a:pt x="2448661" y="1180147"/>
                    </a:lnTo>
                    <a:lnTo>
                      <a:pt x="2448661" y="1195387"/>
                    </a:lnTo>
                    <a:lnTo>
                      <a:pt x="2446375" y="1195387"/>
                    </a:lnTo>
                    <a:lnTo>
                      <a:pt x="2446375" y="1197673"/>
                    </a:lnTo>
                    <a:lnTo>
                      <a:pt x="2444089" y="1197673"/>
                    </a:lnTo>
                    <a:lnTo>
                      <a:pt x="2444089" y="1199184"/>
                    </a:lnTo>
                    <a:lnTo>
                      <a:pt x="2433421" y="1199184"/>
                    </a:lnTo>
                    <a:lnTo>
                      <a:pt x="2433421" y="1197673"/>
                    </a:lnTo>
                    <a:lnTo>
                      <a:pt x="2431897" y="1197673"/>
                    </a:lnTo>
                    <a:lnTo>
                      <a:pt x="2431897" y="1193101"/>
                    </a:lnTo>
                    <a:lnTo>
                      <a:pt x="2429611" y="1193101"/>
                    </a:lnTo>
                    <a:lnTo>
                      <a:pt x="2429611" y="1182433"/>
                    </a:lnTo>
                    <a:lnTo>
                      <a:pt x="2431897" y="1182433"/>
                    </a:lnTo>
                    <a:lnTo>
                      <a:pt x="2431897" y="1180147"/>
                    </a:lnTo>
                    <a:lnTo>
                      <a:pt x="2433421" y="1180147"/>
                    </a:lnTo>
                    <a:lnTo>
                      <a:pt x="2433421" y="1177861"/>
                    </a:lnTo>
                    <a:lnTo>
                      <a:pt x="2437993" y="1177861"/>
                    </a:lnTo>
                    <a:lnTo>
                      <a:pt x="2437993" y="1175575"/>
                    </a:lnTo>
                    <a:lnTo>
                      <a:pt x="2442565" y="1175575"/>
                    </a:lnTo>
                    <a:lnTo>
                      <a:pt x="2442565" y="1177861"/>
                    </a:lnTo>
                    <a:lnTo>
                      <a:pt x="2446375" y="1177861"/>
                    </a:lnTo>
                    <a:lnTo>
                      <a:pt x="2446375" y="1180147"/>
                    </a:lnTo>
                    <a:lnTo>
                      <a:pt x="2448661" y="1180147"/>
                    </a:lnTo>
                    <a:lnTo>
                      <a:pt x="2448661" y="1174051"/>
                    </a:lnTo>
                    <a:lnTo>
                      <a:pt x="2446375" y="1174051"/>
                    </a:lnTo>
                    <a:lnTo>
                      <a:pt x="2446375" y="1171765"/>
                    </a:lnTo>
                    <a:lnTo>
                      <a:pt x="2435707" y="1171765"/>
                    </a:lnTo>
                    <a:lnTo>
                      <a:pt x="2433421" y="1174051"/>
                    </a:lnTo>
                    <a:lnTo>
                      <a:pt x="2431897" y="1174051"/>
                    </a:lnTo>
                    <a:lnTo>
                      <a:pt x="2431897" y="1175575"/>
                    </a:lnTo>
                    <a:lnTo>
                      <a:pt x="2429611" y="1175575"/>
                    </a:lnTo>
                    <a:lnTo>
                      <a:pt x="2429611" y="1167193"/>
                    </a:lnTo>
                    <a:lnTo>
                      <a:pt x="2431897" y="1164907"/>
                    </a:lnTo>
                    <a:lnTo>
                      <a:pt x="2431897" y="1163383"/>
                    </a:lnTo>
                    <a:lnTo>
                      <a:pt x="2433421" y="1163383"/>
                    </a:lnTo>
                    <a:lnTo>
                      <a:pt x="2433421" y="1161097"/>
                    </a:lnTo>
                    <a:lnTo>
                      <a:pt x="2435707" y="1161097"/>
                    </a:lnTo>
                    <a:lnTo>
                      <a:pt x="2435707" y="1158811"/>
                    </a:lnTo>
                    <a:lnTo>
                      <a:pt x="2444089" y="1158811"/>
                    </a:lnTo>
                    <a:lnTo>
                      <a:pt x="2446375" y="1161097"/>
                    </a:lnTo>
                    <a:lnTo>
                      <a:pt x="2446375" y="1163383"/>
                    </a:lnTo>
                    <a:lnTo>
                      <a:pt x="2448661" y="1163383"/>
                    </a:lnTo>
                    <a:lnTo>
                      <a:pt x="2448661" y="1167193"/>
                    </a:lnTo>
                    <a:lnTo>
                      <a:pt x="2454757" y="1164907"/>
                    </a:lnTo>
                    <a:lnTo>
                      <a:pt x="2454757" y="1161097"/>
                    </a:lnTo>
                    <a:close/>
                  </a:path>
                  <a:path w="2729229" h="1210309">
                    <a:moveTo>
                      <a:pt x="2461615" y="243801"/>
                    </a:moveTo>
                    <a:lnTo>
                      <a:pt x="2459329" y="243801"/>
                    </a:lnTo>
                    <a:lnTo>
                      <a:pt x="2459329" y="239991"/>
                    </a:lnTo>
                    <a:lnTo>
                      <a:pt x="2457043" y="239991"/>
                    </a:lnTo>
                    <a:lnTo>
                      <a:pt x="2457043" y="237705"/>
                    </a:lnTo>
                    <a:lnTo>
                      <a:pt x="2454757" y="237705"/>
                    </a:lnTo>
                    <a:lnTo>
                      <a:pt x="2454757" y="235419"/>
                    </a:lnTo>
                    <a:lnTo>
                      <a:pt x="2453233" y="235419"/>
                    </a:lnTo>
                    <a:lnTo>
                      <a:pt x="2453233" y="233133"/>
                    </a:lnTo>
                    <a:lnTo>
                      <a:pt x="2437993" y="233133"/>
                    </a:lnTo>
                    <a:lnTo>
                      <a:pt x="2437993" y="235419"/>
                    </a:lnTo>
                    <a:lnTo>
                      <a:pt x="2435707" y="235419"/>
                    </a:lnTo>
                    <a:lnTo>
                      <a:pt x="2437993" y="222465"/>
                    </a:lnTo>
                    <a:lnTo>
                      <a:pt x="2459329" y="222465"/>
                    </a:lnTo>
                    <a:lnTo>
                      <a:pt x="2459329" y="216369"/>
                    </a:lnTo>
                    <a:lnTo>
                      <a:pt x="2433421" y="216369"/>
                    </a:lnTo>
                    <a:lnTo>
                      <a:pt x="2429611" y="241515"/>
                    </a:lnTo>
                    <a:lnTo>
                      <a:pt x="2433421" y="243801"/>
                    </a:lnTo>
                    <a:lnTo>
                      <a:pt x="2433421" y="241515"/>
                    </a:lnTo>
                    <a:lnTo>
                      <a:pt x="2435707" y="241515"/>
                    </a:lnTo>
                    <a:lnTo>
                      <a:pt x="2435707" y="239991"/>
                    </a:lnTo>
                    <a:lnTo>
                      <a:pt x="2440279" y="239991"/>
                    </a:lnTo>
                    <a:lnTo>
                      <a:pt x="2442565" y="237705"/>
                    </a:lnTo>
                    <a:lnTo>
                      <a:pt x="2446375" y="237705"/>
                    </a:lnTo>
                    <a:lnTo>
                      <a:pt x="2446375" y="239991"/>
                    </a:lnTo>
                    <a:lnTo>
                      <a:pt x="2450947" y="239991"/>
                    </a:lnTo>
                    <a:lnTo>
                      <a:pt x="2450947" y="241515"/>
                    </a:lnTo>
                    <a:lnTo>
                      <a:pt x="2453233" y="241515"/>
                    </a:lnTo>
                    <a:lnTo>
                      <a:pt x="2453233" y="246087"/>
                    </a:lnTo>
                    <a:lnTo>
                      <a:pt x="2454757" y="246087"/>
                    </a:lnTo>
                    <a:lnTo>
                      <a:pt x="2454757" y="254469"/>
                    </a:lnTo>
                    <a:lnTo>
                      <a:pt x="2453233" y="254469"/>
                    </a:lnTo>
                    <a:lnTo>
                      <a:pt x="2453233" y="259041"/>
                    </a:lnTo>
                    <a:lnTo>
                      <a:pt x="2450947" y="259041"/>
                    </a:lnTo>
                    <a:lnTo>
                      <a:pt x="2450947" y="261327"/>
                    </a:lnTo>
                    <a:lnTo>
                      <a:pt x="2446375" y="261327"/>
                    </a:lnTo>
                    <a:lnTo>
                      <a:pt x="2446375" y="262851"/>
                    </a:lnTo>
                    <a:lnTo>
                      <a:pt x="2442565" y="262851"/>
                    </a:lnTo>
                    <a:lnTo>
                      <a:pt x="2442565" y="261327"/>
                    </a:lnTo>
                    <a:lnTo>
                      <a:pt x="2437993" y="261327"/>
                    </a:lnTo>
                    <a:lnTo>
                      <a:pt x="2437993" y="259041"/>
                    </a:lnTo>
                    <a:lnTo>
                      <a:pt x="2435707" y="259041"/>
                    </a:lnTo>
                    <a:lnTo>
                      <a:pt x="2435707" y="256755"/>
                    </a:lnTo>
                    <a:lnTo>
                      <a:pt x="2433421" y="256755"/>
                    </a:lnTo>
                    <a:lnTo>
                      <a:pt x="2433421" y="252183"/>
                    </a:lnTo>
                    <a:lnTo>
                      <a:pt x="2427325" y="252183"/>
                    </a:lnTo>
                    <a:lnTo>
                      <a:pt x="2427325" y="256755"/>
                    </a:lnTo>
                    <a:lnTo>
                      <a:pt x="2429611" y="259041"/>
                    </a:lnTo>
                    <a:lnTo>
                      <a:pt x="2429611" y="261327"/>
                    </a:lnTo>
                    <a:lnTo>
                      <a:pt x="2431897" y="261327"/>
                    </a:lnTo>
                    <a:lnTo>
                      <a:pt x="2431897" y="262851"/>
                    </a:lnTo>
                    <a:lnTo>
                      <a:pt x="2433421" y="262851"/>
                    </a:lnTo>
                    <a:lnTo>
                      <a:pt x="2433421" y="265137"/>
                    </a:lnTo>
                    <a:lnTo>
                      <a:pt x="2435707" y="265137"/>
                    </a:lnTo>
                    <a:lnTo>
                      <a:pt x="2437993" y="267423"/>
                    </a:lnTo>
                    <a:lnTo>
                      <a:pt x="2450947" y="267423"/>
                    </a:lnTo>
                    <a:lnTo>
                      <a:pt x="2450947" y="265137"/>
                    </a:lnTo>
                    <a:lnTo>
                      <a:pt x="2454757" y="265137"/>
                    </a:lnTo>
                    <a:lnTo>
                      <a:pt x="2454757" y="262851"/>
                    </a:lnTo>
                    <a:lnTo>
                      <a:pt x="2457043" y="262851"/>
                    </a:lnTo>
                    <a:lnTo>
                      <a:pt x="2457043" y="259041"/>
                    </a:lnTo>
                    <a:lnTo>
                      <a:pt x="2459329" y="259041"/>
                    </a:lnTo>
                    <a:lnTo>
                      <a:pt x="2459329" y="254469"/>
                    </a:lnTo>
                    <a:lnTo>
                      <a:pt x="2461615" y="254469"/>
                    </a:lnTo>
                    <a:lnTo>
                      <a:pt x="2461615" y="243801"/>
                    </a:lnTo>
                    <a:close/>
                  </a:path>
                  <a:path w="2729229" h="1210309">
                    <a:moveTo>
                      <a:pt x="2720644" y="40386"/>
                    </a:moveTo>
                    <a:lnTo>
                      <a:pt x="2718358" y="40386"/>
                    </a:lnTo>
                    <a:lnTo>
                      <a:pt x="2718358" y="38100"/>
                    </a:lnTo>
                    <a:lnTo>
                      <a:pt x="2716072" y="38100"/>
                    </a:lnTo>
                    <a:lnTo>
                      <a:pt x="2716072" y="35814"/>
                    </a:lnTo>
                    <a:lnTo>
                      <a:pt x="2713786" y="35814"/>
                    </a:lnTo>
                    <a:lnTo>
                      <a:pt x="2713786" y="42672"/>
                    </a:lnTo>
                    <a:lnTo>
                      <a:pt x="2713786" y="48768"/>
                    </a:lnTo>
                    <a:lnTo>
                      <a:pt x="2711500" y="48768"/>
                    </a:lnTo>
                    <a:lnTo>
                      <a:pt x="2711500" y="53327"/>
                    </a:lnTo>
                    <a:lnTo>
                      <a:pt x="2707690" y="53327"/>
                    </a:lnTo>
                    <a:lnTo>
                      <a:pt x="2707690" y="55613"/>
                    </a:lnTo>
                    <a:lnTo>
                      <a:pt x="2687891" y="55613"/>
                    </a:lnTo>
                    <a:lnTo>
                      <a:pt x="2687891" y="35814"/>
                    </a:lnTo>
                    <a:lnTo>
                      <a:pt x="2700845" y="35814"/>
                    </a:lnTo>
                    <a:lnTo>
                      <a:pt x="2700845" y="38100"/>
                    </a:lnTo>
                    <a:lnTo>
                      <a:pt x="2709976" y="38100"/>
                    </a:lnTo>
                    <a:lnTo>
                      <a:pt x="2709976" y="40386"/>
                    </a:lnTo>
                    <a:lnTo>
                      <a:pt x="2711500" y="40386"/>
                    </a:lnTo>
                    <a:lnTo>
                      <a:pt x="2711500" y="42672"/>
                    </a:lnTo>
                    <a:lnTo>
                      <a:pt x="2713786" y="42672"/>
                    </a:lnTo>
                    <a:lnTo>
                      <a:pt x="2713786" y="35814"/>
                    </a:lnTo>
                    <a:lnTo>
                      <a:pt x="2713786" y="34290"/>
                    </a:lnTo>
                    <a:lnTo>
                      <a:pt x="2711500" y="34290"/>
                    </a:lnTo>
                    <a:lnTo>
                      <a:pt x="2711500" y="32004"/>
                    </a:lnTo>
                    <a:lnTo>
                      <a:pt x="2713786" y="32004"/>
                    </a:lnTo>
                    <a:lnTo>
                      <a:pt x="2713786" y="29718"/>
                    </a:lnTo>
                    <a:lnTo>
                      <a:pt x="2716072" y="29718"/>
                    </a:lnTo>
                    <a:lnTo>
                      <a:pt x="2716072" y="27432"/>
                    </a:lnTo>
                    <a:lnTo>
                      <a:pt x="2718358" y="27432"/>
                    </a:lnTo>
                    <a:lnTo>
                      <a:pt x="2718358" y="19050"/>
                    </a:lnTo>
                    <a:lnTo>
                      <a:pt x="2716072" y="19050"/>
                    </a:lnTo>
                    <a:lnTo>
                      <a:pt x="2716072" y="14478"/>
                    </a:lnTo>
                    <a:lnTo>
                      <a:pt x="2713786" y="14478"/>
                    </a:lnTo>
                    <a:lnTo>
                      <a:pt x="2713786" y="12192"/>
                    </a:lnTo>
                    <a:lnTo>
                      <a:pt x="2711500" y="12192"/>
                    </a:lnTo>
                    <a:lnTo>
                      <a:pt x="2711500" y="21336"/>
                    </a:lnTo>
                    <a:lnTo>
                      <a:pt x="2711500" y="25146"/>
                    </a:lnTo>
                    <a:lnTo>
                      <a:pt x="2709976" y="25146"/>
                    </a:lnTo>
                    <a:lnTo>
                      <a:pt x="2709976" y="29718"/>
                    </a:lnTo>
                    <a:lnTo>
                      <a:pt x="2705404" y="29718"/>
                    </a:lnTo>
                    <a:lnTo>
                      <a:pt x="2705404" y="32004"/>
                    </a:lnTo>
                    <a:lnTo>
                      <a:pt x="2687891" y="32004"/>
                    </a:lnTo>
                    <a:lnTo>
                      <a:pt x="2687891" y="14478"/>
                    </a:lnTo>
                    <a:lnTo>
                      <a:pt x="2700845" y="14478"/>
                    </a:lnTo>
                    <a:lnTo>
                      <a:pt x="2700845" y="16764"/>
                    </a:lnTo>
                    <a:lnTo>
                      <a:pt x="2709976" y="16764"/>
                    </a:lnTo>
                    <a:lnTo>
                      <a:pt x="2709976" y="21336"/>
                    </a:lnTo>
                    <a:lnTo>
                      <a:pt x="2711500" y="21336"/>
                    </a:lnTo>
                    <a:lnTo>
                      <a:pt x="2711500" y="12192"/>
                    </a:lnTo>
                    <a:lnTo>
                      <a:pt x="2711500" y="10668"/>
                    </a:lnTo>
                    <a:lnTo>
                      <a:pt x="2681795" y="10668"/>
                    </a:lnTo>
                    <a:lnTo>
                      <a:pt x="2681795" y="61709"/>
                    </a:lnTo>
                    <a:lnTo>
                      <a:pt x="2700845" y="61709"/>
                    </a:lnTo>
                    <a:lnTo>
                      <a:pt x="2703118" y="59423"/>
                    </a:lnTo>
                    <a:lnTo>
                      <a:pt x="2713786" y="59423"/>
                    </a:lnTo>
                    <a:lnTo>
                      <a:pt x="2713786" y="57137"/>
                    </a:lnTo>
                    <a:lnTo>
                      <a:pt x="2716072" y="57137"/>
                    </a:lnTo>
                    <a:lnTo>
                      <a:pt x="2716072" y="55613"/>
                    </a:lnTo>
                    <a:lnTo>
                      <a:pt x="2718358" y="55613"/>
                    </a:lnTo>
                    <a:lnTo>
                      <a:pt x="2718358" y="51054"/>
                    </a:lnTo>
                    <a:lnTo>
                      <a:pt x="2720644" y="51054"/>
                    </a:lnTo>
                    <a:lnTo>
                      <a:pt x="2720644" y="40386"/>
                    </a:lnTo>
                    <a:close/>
                  </a:path>
                  <a:path w="2729229" h="1210309">
                    <a:moveTo>
                      <a:pt x="2729026" y="963777"/>
                    </a:moveTo>
                    <a:lnTo>
                      <a:pt x="2726740" y="963777"/>
                    </a:lnTo>
                    <a:lnTo>
                      <a:pt x="2726740" y="959205"/>
                    </a:lnTo>
                    <a:lnTo>
                      <a:pt x="2724454" y="959205"/>
                    </a:lnTo>
                    <a:lnTo>
                      <a:pt x="2724454" y="955395"/>
                    </a:lnTo>
                    <a:lnTo>
                      <a:pt x="2722168" y="955395"/>
                    </a:lnTo>
                    <a:lnTo>
                      <a:pt x="2722168" y="953109"/>
                    </a:lnTo>
                    <a:lnTo>
                      <a:pt x="2720644" y="953109"/>
                    </a:lnTo>
                    <a:lnTo>
                      <a:pt x="2718358" y="950823"/>
                    </a:lnTo>
                    <a:lnTo>
                      <a:pt x="2713786" y="950823"/>
                    </a:lnTo>
                    <a:lnTo>
                      <a:pt x="2713786" y="948537"/>
                    </a:lnTo>
                    <a:lnTo>
                      <a:pt x="2703118" y="948537"/>
                    </a:lnTo>
                    <a:lnTo>
                      <a:pt x="2700845" y="950823"/>
                    </a:lnTo>
                    <a:lnTo>
                      <a:pt x="2697035" y="950823"/>
                    </a:lnTo>
                    <a:lnTo>
                      <a:pt x="2697035" y="953109"/>
                    </a:lnTo>
                    <a:lnTo>
                      <a:pt x="2692463" y="953109"/>
                    </a:lnTo>
                    <a:lnTo>
                      <a:pt x="2692463" y="955395"/>
                    </a:lnTo>
                    <a:lnTo>
                      <a:pt x="2690177" y="955395"/>
                    </a:lnTo>
                    <a:lnTo>
                      <a:pt x="2690177" y="957681"/>
                    </a:lnTo>
                    <a:lnTo>
                      <a:pt x="2687891" y="957681"/>
                    </a:lnTo>
                    <a:lnTo>
                      <a:pt x="2687891" y="961491"/>
                    </a:lnTo>
                    <a:lnTo>
                      <a:pt x="2686367" y="961491"/>
                    </a:lnTo>
                    <a:lnTo>
                      <a:pt x="2686367" y="966063"/>
                    </a:lnTo>
                    <a:lnTo>
                      <a:pt x="2684081" y="966063"/>
                    </a:lnTo>
                    <a:lnTo>
                      <a:pt x="2684081" y="985100"/>
                    </a:lnTo>
                    <a:lnTo>
                      <a:pt x="2686367" y="985100"/>
                    </a:lnTo>
                    <a:lnTo>
                      <a:pt x="2686367" y="989672"/>
                    </a:lnTo>
                    <a:lnTo>
                      <a:pt x="2687891" y="989672"/>
                    </a:lnTo>
                    <a:lnTo>
                      <a:pt x="2687891" y="993482"/>
                    </a:lnTo>
                    <a:lnTo>
                      <a:pt x="2690177" y="993482"/>
                    </a:lnTo>
                    <a:lnTo>
                      <a:pt x="2690177" y="995768"/>
                    </a:lnTo>
                    <a:lnTo>
                      <a:pt x="2692463" y="995768"/>
                    </a:lnTo>
                    <a:lnTo>
                      <a:pt x="2692463" y="998054"/>
                    </a:lnTo>
                    <a:lnTo>
                      <a:pt x="2694749" y="998054"/>
                    </a:lnTo>
                    <a:lnTo>
                      <a:pt x="2694749" y="1000340"/>
                    </a:lnTo>
                    <a:lnTo>
                      <a:pt x="2700845" y="1000340"/>
                    </a:lnTo>
                    <a:lnTo>
                      <a:pt x="2700845" y="1002626"/>
                    </a:lnTo>
                    <a:lnTo>
                      <a:pt x="2713786" y="1002626"/>
                    </a:lnTo>
                    <a:lnTo>
                      <a:pt x="2713786" y="1000340"/>
                    </a:lnTo>
                    <a:lnTo>
                      <a:pt x="2718358" y="1000340"/>
                    </a:lnTo>
                    <a:lnTo>
                      <a:pt x="2720644" y="998054"/>
                    </a:lnTo>
                    <a:lnTo>
                      <a:pt x="2722168" y="998054"/>
                    </a:lnTo>
                    <a:lnTo>
                      <a:pt x="2722168" y="995768"/>
                    </a:lnTo>
                    <a:lnTo>
                      <a:pt x="2724454" y="995768"/>
                    </a:lnTo>
                    <a:lnTo>
                      <a:pt x="2724454" y="993482"/>
                    </a:lnTo>
                    <a:lnTo>
                      <a:pt x="2726740" y="991958"/>
                    </a:lnTo>
                    <a:lnTo>
                      <a:pt x="2726740" y="989672"/>
                    </a:lnTo>
                    <a:lnTo>
                      <a:pt x="2729026" y="989672"/>
                    </a:lnTo>
                    <a:lnTo>
                      <a:pt x="2729026" y="985100"/>
                    </a:lnTo>
                    <a:lnTo>
                      <a:pt x="2722168" y="982814"/>
                    </a:lnTo>
                    <a:lnTo>
                      <a:pt x="2722168" y="985100"/>
                    </a:lnTo>
                    <a:lnTo>
                      <a:pt x="2720644" y="987386"/>
                    </a:lnTo>
                    <a:lnTo>
                      <a:pt x="2720644" y="989672"/>
                    </a:lnTo>
                    <a:lnTo>
                      <a:pt x="2718358" y="989672"/>
                    </a:lnTo>
                    <a:lnTo>
                      <a:pt x="2718358" y="991958"/>
                    </a:lnTo>
                    <a:lnTo>
                      <a:pt x="2716072" y="993482"/>
                    </a:lnTo>
                    <a:lnTo>
                      <a:pt x="2713786" y="993482"/>
                    </a:lnTo>
                    <a:lnTo>
                      <a:pt x="2713786" y="995768"/>
                    </a:lnTo>
                    <a:lnTo>
                      <a:pt x="2700845" y="995768"/>
                    </a:lnTo>
                    <a:lnTo>
                      <a:pt x="2700845" y="993482"/>
                    </a:lnTo>
                    <a:lnTo>
                      <a:pt x="2697035" y="993482"/>
                    </a:lnTo>
                    <a:lnTo>
                      <a:pt x="2697035" y="991958"/>
                    </a:lnTo>
                    <a:lnTo>
                      <a:pt x="2694749" y="991958"/>
                    </a:lnTo>
                    <a:lnTo>
                      <a:pt x="2694749" y="989672"/>
                    </a:lnTo>
                    <a:lnTo>
                      <a:pt x="2692463" y="989672"/>
                    </a:lnTo>
                    <a:lnTo>
                      <a:pt x="2692463" y="982814"/>
                    </a:lnTo>
                    <a:lnTo>
                      <a:pt x="2690177" y="982814"/>
                    </a:lnTo>
                    <a:lnTo>
                      <a:pt x="2690177" y="968336"/>
                    </a:lnTo>
                    <a:lnTo>
                      <a:pt x="2692463" y="968336"/>
                    </a:lnTo>
                    <a:lnTo>
                      <a:pt x="2692463" y="961491"/>
                    </a:lnTo>
                    <a:lnTo>
                      <a:pt x="2694749" y="961491"/>
                    </a:lnTo>
                    <a:lnTo>
                      <a:pt x="2694749" y="959205"/>
                    </a:lnTo>
                    <a:lnTo>
                      <a:pt x="2697035" y="959205"/>
                    </a:lnTo>
                    <a:lnTo>
                      <a:pt x="2697035" y="957681"/>
                    </a:lnTo>
                    <a:lnTo>
                      <a:pt x="2700845" y="957681"/>
                    </a:lnTo>
                    <a:lnTo>
                      <a:pt x="2700845" y="955395"/>
                    </a:lnTo>
                    <a:lnTo>
                      <a:pt x="2713786" y="955395"/>
                    </a:lnTo>
                    <a:lnTo>
                      <a:pt x="2713786" y="957681"/>
                    </a:lnTo>
                    <a:lnTo>
                      <a:pt x="2718358" y="957681"/>
                    </a:lnTo>
                    <a:lnTo>
                      <a:pt x="2718358" y="961491"/>
                    </a:lnTo>
                    <a:lnTo>
                      <a:pt x="2720644" y="961491"/>
                    </a:lnTo>
                    <a:lnTo>
                      <a:pt x="2720644" y="966063"/>
                    </a:lnTo>
                    <a:lnTo>
                      <a:pt x="2729026" y="963777"/>
                    </a:lnTo>
                    <a:close/>
                  </a:path>
                </a:pathLst>
              </a:custGeom>
              <a:solidFill>
                <a:srgbClr val="000000"/>
              </a:solidFill>
            </p:spPr>
            <p:txBody>
              <a:bodyPr wrap="square" lIns="0" tIns="0" rIns="0" bIns="0" rtlCol="0"/>
              <a:lstStyle/>
              <a:p>
                <a:endParaRPr/>
              </a:p>
            </p:txBody>
          </p:sp>
        </p:grpSp>
        <p:sp>
          <p:nvSpPr>
            <p:cNvPr id="28" name="object 28"/>
            <p:cNvSpPr/>
            <p:nvPr/>
          </p:nvSpPr>
          <p:spPr>
            <a:xfrm>
              <a:off x="1407605" y="6310835"/>
              <a:ext cx="47625" cy="10795"/>
            </a:xfrm>
            <a:custGeom>
              <a:avLst/>
              <a:gdLst/>
              <a:ahLst/>
              <a:cxnLst/>
              <a:rect l="l" t="t" r="r" b="b"/>
              <a:pathLst>
                <a:path w="47625" h="10795">
                  <a:moveTo>
                    <a:pt x="47231" y="0"/>
                  </a:moveTo>
                  <a:lnTo>
                    <a:pt x="0" y="0"/>
                  </a:lnTo>
                  <a:lnTo>
                    <a:pt x="0" y="10668"/>
                  </a:lnTo>
                  <a:lnTo>
                    <a:pt x="47231" y="10668"/>
                  </a:lnTo>
                  <a:lnTo>
                    <a:pt x="47231" y="0"/>
                  </a:lnTo>
                  <a:close/>
                </a:path>
              </a:pathLst>
            </a:custGeom>
            <a:solidFill>
              <a:srgbClr val="000000"/>
            </a:solidFill>
          </p:spPr>
          <p:txBody>
            <a:bodyPr wrap="square" lIns="0" tIns="0" rIns="0" bIns="0" rtlCol="0"/>
            <a:lstStyle/>
            <a:p>
              <a:endParaRPr/>
            </a:p>
          </p:txBody>
        </p:sp>
      </p:grpSp>
      <p:sp>
        <p:nvSpPr>
          <p:cNvPr id="29" name="object 29"/>
          <p:cNvSpPr txBox="1"/>
          <p:nvPr/>
        </p:nvSpPr>
        <p:spPr>
          <a:xfrm>
            <a:off x="3661515" y="7246818"/>
            <a:ext cx="4453310" cy="627736"/>
          </a:xfrm>
          <a:prstGeom prst="rect">
            <a:avLst/>
          </a:prstGeom>
        </p:spPr>
        <p:txBody>
          <a:bodyPr vert="horz" wrap="square" lIns="0" tIns="12065" rIns="0" bIns="0" rtlCol="0">
            <a:spAutoFit/>
          </a:bodyPr>
          <a:lstStyle/>
          <a:p>
            <a:pPr marL="12700" algn="ctr">
              <a:spcBef>
                <a:spcPts val="95"/>
              </a:spcBef>
            </a:pPr>
            <a:r>
              <a:rPr lang="es-AR" sz="2000" b="1" dirty="0">
                <a:latin typeface="Comic Sans MS" panose="030F0702030302020204" pitchFamily="66" charset="0"/>
              </a:rPr>
              <a:t>Figura 1. Generador conectado directamente</a:t>
            </a:r>
            <a:endParaRPr sz="2000" b="1" dirty="0">
              <a:latin typeface="Comic Sans MS" panose="030F0702030302020204" pitchFamily="66" charset="0"/>
              <a:cs typeface="Comic Sans MS"/>
            </a:endParaRPr>
          </a:p>
        </p:txBody>
      </p:sp>
      <p:pic>
        <p:nvPicPr>
          <p:cNvPr id="3" name="Imagen 2">
            <a:extLst>
              <a:ext uri="{FF2B5EF4-FFF2-40B4-BE49-F238E27FC236}">
                <a16:creationId xmlns:a16="http://schemas.microsoft.com/office/drawing/2014/main" xmlns="" id="{75713C06-AD0E-49EA-BD21-6606186CB3F8}"/>
              </a:ext>
            </a:extLst>
          </p:cNvPr>
          <p:cNvPicPr>
            <a:picLocks noChangeAspect="1"/>
          </p:cNvPicPr>
          <p:nvPr/>
        </p:nvPicPr>
        <p:blipFill>
          <a:blip r:embed="rId11"/>
          <a:stretch>
            <a:fillRect/>
          </a:stretch>
        </p:blipFill>
        <p:spPr>
          <a:xfrm>
            <a:off x="8982837" y="5667229"/>
            <a:ext cx="6027162" cy="3438850"/>
          </a:xfrm>
          <a:prstGeom prst="rect">
            <a:avLst/>
          </a:prstGeom>
        </p:spPr>
      </p:pic>
      <p:sp>
        <p:nvSpPr>
          <p:cNvPr id="46" name="object 44">
            <a:extLst>
              <a:ext uri="{FF2B5EF4-FFF2-40B4-BE49-F238E27FC236}">
                <a16:creationId xmlns:a16="http://schemas.microsoft.com/office/drawing/2014/main" xmlns="" id="{0B94E466-7171-44FC-9A0F-1F77D8EE0725}"/>
              </a:ext>
            </a:extLst>
          </p:cNvPr>
          <p:cNvSpPr txBox="1"/>
          <p:nvPr/>
        </p:nvSpPr>
        <p:spPr>
          <a:xfrm>
            <a:off x="14220086" y="7386654"/>
            <a:ext cx="3174546" cy="627736"/>
          </a:xfrm>
          <a:prstGeom prst="rect">
            <a:avLst/>
          </a:prstGeom>
        </p:spPr>
        <p:txBody>
          <a:bodyPr vert="horz" wrap="square" lIns="0" tIns="12065" rIns="0" bIns="0" rtlCol="0">
            <a:spAutoFit/>
          </a:bodyPr>
          <a:lstStyle/>
          <a:p>
            <a:pPr marL="12700" algn="ctr">
              <a:spcBef>
                <a:spcPts val="95"/>
              </a:spcBef>
            </a:pPr>
            <a:r>
              <a:rPr lang="es-MX" sz="2000" b="1" dirty="0"/>
              <a:t>Figura 2. Generador conectado al bus en anillo</a:t>
            </a:r>
            <a:endParaRPr sz="2000" b="1" dirty="0">
              <a:latin typeface="Comic Sans MS"/>
              <a:cs typeface="Comic Sans MS"/>
            </a:endParaRPr>
          </a:p>
        </p:txBody>
      </p:sp>
    </p:spTree>
    <p:extLst>
      <p:ext uri="{BB962C8B-B14F-4D97-AF65-F5344CB8AC3E}">
        <p14:creationId xmlns:p14="http://schemas.microsoft.com/office/powerpoint/2010/main" xmlns="" val="329995478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334137" y="250418"/>
            <a:ext cx="17297400" cy="382156"/>
          </a:xfrm>
          <a:prstGeom prst="rect">
            <a:avLst/>
          </a:prstGeom>
        </p:spPr>
        <p:txBody>
          <a:bodyPr vert="horz" wrap="square" lIns="0" tIns="12700" rIns="0" bIns="0" rtlCol="0">
            <a:spAutoFit/>
          </a:bodyPr>
          <a:lstStyle/>
          <a:p>
            <a:pPr marL="12700" algn="just">
              <a:spcBef>
                <a:spcPts val="100"/>
              </a:spcBef>
            </a:pPr>
            <a:r>
              <a:rPr lang="es-MX" sz="2400" dirty="0">
                <a:latin typeface="Comic Sans MS" panose="030F0702030302020204" pitchFamily="66" charset="0"/>
              </a:rPr>
              <a:t>La </a:t>
            </a:r>
            <a:r>
              <a:rPr lang="es-MX" sz="2400" dirty="0" smtClean="0">
                <a:latin typeface="Comic Sans MS" panose="030F0702030302020204" pitchFamily="66" charset="0"/>
              </a:rPr>
              <a:t>Fig. 3 </a:t>
            </a:r>
            <a:r>
              <a:rPr lang="es-MX" sz="2400" dirty="0">
                <a:latin typeface="Comic Sans MS" panose="030F0702030302020204" pitchFamily="66" charset="0"/>
              </a:rPr>
              <a:t>muestra un diagrama de flujo del esquema básico de protección contra falla de interruptor.</a:t>
            </a:r>
            <a:endParaRPr sz="900" dirty="0">
              <a:latin typeface="Comic Sans MS" panose="030F0702030302020204" pitchFamily="66" charset="0"/>
              <a:cs typeface="Comic Sans MS"/>
            </a:endParaRPr>
          </a:p>
        </p:txBody>
      </p:sp>
      <p:pic>
        <p:nvPicPr>
          <p:cNvPr id="30" name="object 47">
            <a:extLst>
              <a:ext uri="{FF2B5EF4-FFF2-40B4-BE49-F238E27FC236}">
                <a16:creationId xmlns:a16="http://schemas.microsoft.com/office/drawing/2014/main" xmlns="" id="{BF137880-B364-4BCA-AFB0-F091EF7E6D9C}"/>
              </a:ext>
            </a:extLst>
          </p:cNvPr>
          <p:cNvPicPr/>
          <p:nvPr/>
        </p:nvPicPr>
        <p:blipFill>
          <a:blip r:embed="rId2" cstate="print"/>
          <a:stretch>
            <a:fillRect/>
          </a:stretch>
        </p:blipFill>
        <p:spPr>
          <a:xfrm>
            <a:off x="4225892" y="1314424"/>
            <a:ext cx="9429816" cy="5214974"/>
          </a:xfrm>
          <a:prstGeom prst="rect">
            <a:avLst/>
          </a:prstGeom>
        </p:spPr>
      </p:pic>
      <p:sp>
        <p:nvSpPr>
          <p:cNvPr id="31" name="object 48">
            <a:extLst>
              <a:ext uri="{FF2B5EF4-FFF2-40B4-BE49-F238E27FC236}">
                <a16:creationId xmlns:a16="http://schemas.microsoft.com/office/drawing/2014/main" xmlns="" id="{F260F2B4-678E-400C-8201-3EE44002BE7B}"/>
              </a:ext>
            </a:extLst>
          </p:cNvPr>
          <p:cNvSpPr txBox="1"/>
          <p:nvPr/>
        </p:nvSpPr>
        <p:spPr>
          <a:xfrm>
            <a:off x="3402217" y="7051268"/>
            <a:ext cx="11161240" cy="319959"/>
          </a:xfrm>
          <a:prstGeom prst="rect">
            <a:avLst/>
          </a:prstGeom>
        </p:spPr>
        <p:txBody>
          <a:bodyPr vert="horz" wrap="square" lIns="0" tIns="12065" rIns="0" bIns="0" rtlCol="0">
            <a:spAutoFit/>
          </a:bodyPr>
          <a:lstStyle/>
          <a:p>
            <a:pPr marL="12700" algn="ctr">
              <a:spcBef>
                <a:spcPts val="95"/>
              </a:spcBef>
            </a:pPr>
            <a:r>
              <a:rPr lang="es-MX" sz="2000" b="1" dirty="0">
                <a:latin typeface="Comic Sans MS" panose="030F0702030302020204" pitchFamily="66" charset="0"/>
              </a:rPr>
              <a:t>Fig. 3. Diagrama de flujo del esquema de protección contra fallas del interruptor</a:t>
            </a:r>
            <a:endParaRPr sz="2000" b="1" dirty="0">
              <a:latin typeface="Comic Sans MS" panose="030F0702030302020204" pitchFamily="66" charset="0"/>
              <a:cs typeface="Comic Sans MS"/>
            </a:endParaRPr>
          </a:p>
        </p:txBody>
      </p:sp>
    </p:spTree>
    <p:extLst>
      <p:ext uri="{BB962C8B-B14F-4D97-AF65-F5344CB8AC3E}">
        <p14:creationId xmlns:p14="http://schemas.microsoft.com/office/powerpoint/2010/main" xmlns="" val="28349017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object 49"/>
          <p:cNvSpPr txBox="1"/>
          <p:nvPr/>
        </p:nvSpPr>
        <p:spPr>
          <a:xfrm>
            <a:off x="330200" y="381000"/>
            <a:ext cx="10439400" cy="8163773"/>
          </a:xfrm>
          <a:prstGeom prst="rect">
            <a:avLst/>
          </a:prstGeom>
        </p:spPr>
        <p:txBody>
          <a:bodyPr vert="horz" wrap="square" lIns="0" tIns="12700" rIns="0" bIns="0" rtlCol="0">
            <a:spAutoFit/>
          </a:bodyPr>
          <a:lstStyle/>
          <a:p>
            <a:pPr marL="12700" marR="5080" algn="just">
              <a:spcBef>
                <a:spcPts val="100"/>
              </a:spcBef>
              <a:tabLst>
                <a:tab pos="631190" algn="l"/>
                <a:tab pos="955675" algn="l"/>
                <a:tab pos="1487805" algn="l"/>
                <a:tab pos="1811020" algn="l"/>
                <a:tab pos="2821940" algn="l"/>
              </a:tabLst>
            </a:pPr>
            <a:r>
              <a:rPr sz="2400" b="1" spc="-5" dirty="0">
                <a:latin typeface="Comic Sans MS"/>
                <a:cs typeface="Comic Sans MS"/>
              </a:rPr>
              <a:t>LÓGICA</a:t>
            </a:r>
            <a:r>
              <a:rPr lang="en-US" sz="2400" b="1" spc="-5" dirty="0">
                <a:latin typeface="Comic Sans MS"/>
                <a:cs typeface="Comic Sans MS"/>
              </a:rPr>
              <a:t> </a:t>
            </a:r>
            <a:r>
              <a:rPr sz="2400" b="1" spc="-5" dirty="0">
                <a:latin typeface="Comic Sans MS"/>
                <a:cs typeface="Comic Sans MS"/>
              </a:rPr>
              <a:t>DE</a:t>
            </a:r>
            <a:r>
              <a:rPr lang="en-US" sz="2400" b="1" spc="-5" dirty="0">
                <a:latin typeface="Comic Sans MS"/>
                <a:cs typeface="Comic Sans MS"/>
              </a:rPr>
              <a:t> </a:t>
            </a:r>
            <a:r>
              <a:rPr sz="2400" b="1" spc="-5" dirty="0">
                <a:latin typeface="Comic Sans MS"/>
                <a:cs typeface="Comic Sans MS"/>
              </a:rPr>
              <a:t>FALLA</a:t>
            </a:r>
            <a:r>
              <a:rPr lang="en-US" sz="2400" b="1" spc="-5" dirty="0">
                <a:latin typeface="Comic Sans MS"/>
                <a:cs typeface="Comic Sans MS"/>
              </a:rPr>
              <a:t> </a:t>
            </a:r>
            <a:r>
              <a:rPr sz="2400" b="1" spc="-5" dirty="0">
                <a:latin typeface="Comic Sans MS"/>
                <a:cs typeface="Comic Sans MS"/>
              </a:rPr>
              <a:t>DE</a:t>
            </a:r>
            <a:r>
              <a:rPr lang="en-US" sz="2400" b="1" spc="-5" dirty="0">
                <a:latin typeface="Comic Sans MS"/>
                <a:cs typeface="Comic Sans MS"/>
              </a:rPr>
              <a:t> </a:t>
            </a:r>
            <a:r>
              <a:rPr sz="2400" b="1" spc="-5" dirty="0">
                <a:latin typeface="Comic Sans MS"/>
                <a:cs typeface="Comic Sans MS"/>
              </a:rPr>
              <a:t>INTERRUPTOR</a:t>
            </a:r>
            <a:r>
              <a:rPr lang="en-US" sz="2400" b="1" spc="-5" dirty="0">
                <a:latin typeface="Comic Sans MS"/>
                <a:cs typeface="Comic Sans MS"/>
              </a:rPr>
              <a:t> </a:t>
            </a:r>
            <a:r>
              <a:rPr sz="2400" b="1" spc="-5" dirty="0">
                <a:latin typeface="Comic Sans MS"/>
                <a:cs typeface="Comic Sans MS"/>
              </a:rPr>
              <a:t>DEL</a:t>
            </a:r>
            <a:r>
              <a:rPr lang="es-AR" sz="2400" b="1" spc="-5" dirty="0">
                <a:latin typeface="Comic Sans MS"/>
                <a:cs typeface="Comic Sans MS"/>
              </a:rPr>
              <a:t> </a:t>
            </a:r>
            <a:r>
              <a:rPr sz="2400" b="1" spc="-5" dirty="0">
                <a:latin typeface="Comic Sans MS"/>
                <a:cs typeface="Comic Sans MS"/>
              </a:rPr>
              <a:t>GENERADOR</a:t>
            </a:r>
            <a:endParaRPr lang="en-US" sz="2400" b="1" spc="-5" dirty="0">
              <a:latin typeface="Comic Sans MS"/>
              <a:cs typeface="Comic Sans MS"/>
            </a:endParaRPr>
          </a:p>
          <a:p>
            <a:pPr marL="12700" marR="5080" algn="just">
              <a:spcBef>
                <a:spcPts val="100"/>
              </a:spcBef>
              <a:tabLst>
                <a:tab pos="631190" algn="l"/>
                <a:tab pos="955675" algn="l"/>
                <a:tab pos="1487805" algn="l"/>
                <a:tab pos="1811020" algn="l"/>
                <a:tab pos="2821940" algn="l"/>
              </a:tabLst>
            </a:pPr>
            <a:endParaRPr lang="en-US" sz="2400" b="1" spc="-5" dirty="0">
              <a:latin typeface="Comic Sans MS" panose="030F0702030302020204" pitchFamily="66" charset="0"/>
              <a:cs typeface="Comic Sans MS"/>
            </a:endParaRPr>
          </a:p>
          <a:p>
            <a:pPr marL="12700" marR="5080" algn="just">
              <a:spcBef>
                <a:spcPts val="100"/>
              </a:spcBef>
              <a:tabLst>
                <a:tab pos="631190" algn="l"/>
                <a:tab pos="955675" algn="l"/>
                <a:tab pos="1487805" algn="l"/>
                <a:tab pos="1811020" algn="l"/>
                <a:tab pos="2821940" algn="l"/>
              </a:tabLst>
            </a:pPr>
            <a:r>
              <a:rPr lang="es-MX" sz="2400" dirty="0">
                <a:latin typeface="Comic Sans MS" panose="030F0702030302020204" pitchFamily="66" charset="0"/>
              </a:rPr>
              <a:t>En la Fig. 4 se muestra un diagrama funcional de un esquema típico de falla del interruptor de zona del generador. Como todos los esquemas similares, cuando los relés de protección detectan una falla interna o una condición de operación anormal, intentarán disparar el interruptor del generador y, al mismo tiempo. tiempo, inicie el temporizador BF (fallo del interruptor). Si el interruptor del generador no soluciona la falla o condición anormal en un tiempo específico, el temporizador disparará los interruptores necesarios para retirar el generador del sistema. Como se muestra en la </a:t>
            </a:r>
            <a:r>
              <a:rPr lang="es-MX" sz="2400" b="1" dirty="0">
                <a:latin typeface="Comic Sans MS" panose="030F0702030302020204" pitchFamily="66" charset="0"/>
              </a:rPr>
              <a:t>Fig. 4</a:t>
            </a:r>
            <a:r>
              <a:rPr lang="es-MX" sz="2400" dirty="0">
                <a:latin typeface="Comic Sans MS" panose="030F0702030302020204" pitchFamily="66" charset="0"/>
              </a:rPr>
              <a:t>, el temporizador BF se inicia mediante la combinación de la operación de un relé de protección y un estado de detector de corriente (CD) o de interruptor cerrado (52a). Se debe utilizar el estado de interruptor cerrado (52a) porque las fallas y condiciones de operación anormales, como fallas a tierra del estator o del bus, sobreexcitación (V/Hz), corriente de secuencia negativa excesiva, </a:t>
            </a:r>
            <a:r>
              <a:rPr lang="es-MX" sz="2400" dirty="0" err="1">
                <a:latin typeface="Comic Sans MS" panose="030F0702030302020204" pitchFamily="66" charset="0"/>
              </a:rPr>
              <a:t>subfrecuencia</a:t>
            </a:r>
            <a:r>
              <a:rPr lang="es-MX" sz="2400" dirty="0">
                <a:latin typeface="Comic Sans MS" panose="030F0702030302020204" pitchFamily="66" charset="0"/>
              </a:rPr>
              <a:t> excesiva, flujo de potencia inverso, etc., pueden producir una corriente insuficiente. para el funcionamiento del CD. Si cada polo del interruptor opera de forma independiente, cada estado del interruptor cerrado (52a) de los tres polos debe conectarse en paralelo y conectarse al circuito lógico para proporcionar protección contra fallas del interruptor unipolar. </a:t>
            </a:r>
          </a:p>
        </p:txBody>
      </p:sp>
      <p:sp>
        <p:nvSpPr>
          <p:cNvPr id="51" name="CuadroTexto 50">
            <a:extLst>
              <a:ext uri="{FF2B5EF4-FFF2-40B4-BE49-F238E27FC236}">
                <a16:creationId xmlns:a16="http://schemas.microsoft.com/office/drawing/2014/main" xmlns="" id="{3A6E7B43-28DB-4DFB-9263-CCEE3565A209}"/>
              </a:ext>
            </a:extLst>
          </p:cNvPr>
          <p:cNvSpPr txBox="1"/>
          <p:nvPr/>
        </p:nvSpPr>
        <p:spPr>
          <a:xfrm>
            <a:off x="11413988" y="6757392"/>
            <a:ext cx="5638800" cy="781496"/>
          </a:xfrm>
          <a:prstGeom prst="rect">
            <a:avLst/>
          </a:prstGeom>
          <a:noFill/>
        </p:spPr>
        <p:txBody>
          <a:bodyPr wrap="square">
            <a:spAutoFit/>
          </a:bodyPr>
          <a:lstStyle/>
          <a:p>
            <a:pPr marL="551815" marR="5080" indent="-539750" algn="ctr">
              <a:lnSpc>
                <a:spcPct val="116199"/>
              </a:lnSpc>
              <a:spcBef>
                <a:spcPts val="100"/>
              </a:spcBef>
            </a:pPr>
            <a:r>
              <a:rPr lang="es-MX" sz="2000" b="1" dirty="0">
                <a:latin typeface="Comic Sans MS" panose="030F0702030302020204" pitchFamily="66" charset="0"/>
              </a:rPr>
              <a:t>Fig. 4. Diagrama funcional de un esquema de falla del interruptor del generador. </a:t>
            </a:r>
            <a:endParaRPr lang="es-AR" sz="2000" b="1" dirty="0">
              <a:latin typeface="Comic Sans MS" panose="030F0702030302020204" pitchFamily="66" charset="0"/>
              <a:cs typeface="Comic Sans MS"/>
            </a:endParaRPr>
          </a:p>
        </p:txBody>
      </p:sp>
      <p:pic>
        <p:nvPicPr>
          <p:cNvPr id="4" name="Imagen 3">
            <a:extLst>
              <a:ext uri="{FF2B5EF4-FFF2-40B4-BE49-F238E27FC236}">
                <a16:creationId xmlns:a16="http://schemas.microsoft.com/office/drawing/2014/main" xmlns="" id="{B648D994-EE4E-46DF-A2BA-B6BC992B63A3}"/>
              </a:ext>
            </a:extLst>
          </p:cNvPr>
          <p:cNvPicPr>
            <a:picLocks noChangeAspect="1"/>
          </p:cNvPicPr>
          <p:nvPr/>
        </p:nvPicPr>
        <p:blipFill>
          <a:blip r:embed="rId2"/>
          <a:stretch>
            <a:fillRect/>
          </a:stretch>
        </p:blipFill>
        <p:spPr>
          <a:xfrm>
            <a:off x="11173048" y="3682665"/>
            <a:ext cx="6120680" cy="2693070"/>
          </a:xfrm>
          <a:prstGeom prst="rect">
            <a:avLst/>
          </a:prstGeom>
        </p:spPr>
      </p:pic>
    </p:spTree>
    <p:extLst>
      <p:ext uri="{BB962C8B-B14F-4D97-AF65-F5344CB8AC3E}">
        <p14:creationId xmlns:p14="http://schemas.microsoft.com/office/powerpoint/2010/main" xmlns="" val="356039043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object 49"/>
          <p:cNvSpPr txBox="1"/>
          <p:nvPr/>
        </p:nvSpPr>
        <p:spPr>
          <a:xfrm>
            <a:off x="330200" y="381000"/>
            <a:ext cx="10439400" cy="9258945"/>
          </a:xfrm>
          <a:prstGeom prst="rect">
            <a:avLst/>
          </a:prstGeom>
        </p:spPr>
        <p:txBody>
          <a:bodyPr vert="horz" wrap="square" lIns="0" tIns="12700" rIns="0" bIns="0" rtlCol="0">
            <a:spAutoFit/>
          </a:bodyPr>
          <a:lstStyle/>
          <a:p>
            <a:pPr marL="12700" marR="5080" algn="just">
              <a:spcBef>
                <a:spcPts val="100"/>
              </a:spcBef>
              <a:tabLst>
                <a:tab pos="631190" algn="l"/>
                <a:tab pos="955675" algn="l"/>
                <a:tab pos="1487805" algn="l"/>
                <a:tab pos="1811020" algn="l"/>
                <a:tab pos="2821940" algn="l"/>
              </a:tabLst>
            </a:pPr>
            <a:r>
              <a:rPr lang="es-MX" sz="2400" dirty="0">
                <a:latin typeface="Comic Sans MS" panose="030F0702030302020204" pitchFamily="66" charset="0"/>
              </a:rPr>
              <a:t>La Fig. 5 muestra una variación de este esquema que es aplicable a Detectores de corriente electromecánicos en los que el tiempo de espera del inicio de falla del interruptor durante la prueba del relé y el temporizador BF permiten que el CD determine si la corriente continúa. circular. Con este esquema, el tiempo de activación del CD no entra en la ajuste del temporizador BF porque el CD no se arma hasta que el tiempo BF haya expirado.</a:t>
            </a:r>
          </a:p>
          <a:p>
            <a:pPr marL="12700" marR="5080" algn="just">
              <a:spcBef>
                <a:spcPts val="100"/>
              </a:spcBef>
              <a:tabLst>
                <a:tab pos="631190" algn="l"/>
                <a:tab pos="955675" algn="l"/>
                <a:tab pos="1487805" algn="l"/>
                <a:tab pos="1811020" algn="l"/>
                <a:tab pos="2821940" algn="l"/>
              </a:tabLst>
            </a:pPr>
            <a:r>
              <a:rPr lang="es-MX" sz="2400" dirty="0">
                <a:latin typeface="Comic Sans MS" panose="030F0702030302020204" pitchFamily="66" charset="0"/>
              </a:rPr>
              <a:t>Si bien muchos métodos pueden iniciar el esquema de falla del interruptor, generalmente es deseable separar la protección de la zona del generador en grupos y hacer que cada grupo opere un relé auxiliar o de bloqueo separado que dispara el generador e inicia el esquema de falla del interruptor. Con esta filosofía, una sola falla del relé de bloqueo o disparo no eliminará toda la protección (consultar el Capítulo 5.1). Tener en cuenta que todos los relés de protección en la zona del generador deben iniciar el esquema de falla del interruptor. Es necesaria una consideración especial cuando no se utilizan relés de bloqueo en el esquema de protección para iniciar la falla del interruptor. Las salidas del relé de protección deben sellarse para garantizar que la lógica de falla del interruptor se mantenga después de que desaparezca la condición de falla inicial. La Fig. 5 incluye lógica de sellado y un temporizador de control que proporciona un medio para garantizar que pueda ocurrir un disparo de BF para señales de inicio de falla momentánea del interruptor (BFI). Para este esquema, la señal BFI está sellada hasta que el temporizador de control, que siempre está ajustado por más tiempo que el temporizador BF, finaliza. </a:t>
            </a:r>
          </a:p>
        </p:txBody>
      </p:sp>
      <p:pic>
        <p:nvPicPr>
          <p:cNvPr id="3" name="Imagen 2">
            <a:extLst>
              <a:ext uri="{FF2B5EF4-FFF2-40B4-BE49-F238E27FC236}">
                <a16:creationId xmlns:a16="http://schemas.microsoft.com/office/drawing/2014/main" xmlns="" id="{DDF8223E-E109-4040-A8F0-A75AED6F16E7}"/>
              </a:ext>
            </a:extLst>
          </p:cNvPr>
          <p:cNvPicPr>
            <a:picLocks noChangeAspect="1"/>
          </p:cNvPicPr>
          <p:nvPr/>
        </p:nvPicPr>
        <p:blipFill>
          <a:blip r:embed="rId2"/>
          <a:stretch>
            <a:fillRect/>
          </a:stretch>
        </p:blipFill>
        <p:spPr>
          <a:xfrm>
            <a:off x="11029032" y="2513037"/>
            <a:ext cx="6192688" cy="4134569"/>
          </a:xfrm>
          <a:prstGeom prst="rect">
            <a:avLst/>
          </a:prstGeom>
        </p:spPr>
      </p:pic>
      <p:sp>
        <p:nvSpPr>
          <p:cNvPr id="8" name="CuadroTexto 7">
            <a:extLst>
              <a:ext uri="{FF2B5EF4-FFF2-40B4-BE49-F238E27FC236}">
                <a16:creationId xmlns:a16="http://schemas.microsoft.com/office/drawing/2014/main" xmlns="" id="{52CF9C65-4E40-4E41-9E06-522FA812E072}"/>
              </a:ext>
            </a:extLst>
          </p:cNvPr>
          <p:cNvSpPr txBox="1"/>
          <p:nvPr/>
        </p:nvSpPr>
        <p:spPr>
          <a:xfrm>
            <a:off x="11029032" y="6613376"/>
            <a:ext cx="6522368" cy="707886"/>
          </a:xfrm>
          <a:prstGeom prst="rect">
            <a:avLst/>
          </a:prstGeom>
          <a:noFill/>
        </p:spPr>
        <p:txBody>
          <a:bodyPr wrap="square">
            <a:spAutoFit/>
          </a:bodyPr>
          <a:lstStyle/>
          <a:p>
            <a:pPr algn="ctr"/>
            <a:r>
              <a:rPr lang="es-MX" sz="2000" b="1" dirty="0">
                <a:latin typeface="Comic Sans MS" panose="030F0702030302020204" pitchFamily="66" charset="0"/>
              </a:rPr>
              <a:t>Fig. 5. Diagrama funcional de un esquema de falla del interruptor de un generador alternativo</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255164052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object 49"/>
          <p:cNvSpPr txBox="1"/>
          <p:nvPr/>
        </p:nvSpPr>
        <p:spPr>
          <a:xfrm>
            <a:off x="330200" y="381000"/>
            <a:ext cx="10439400" cy="7399462"/>
          </a:xfrm>
          <a:prstGeom prst="rect">
            <a:avLst/>
          </a:prstGeom>
        </p:spPr>
        <p:txBody>
          <a:bodyPr vert="horz" wrap="square" lIns="0" tIns="12700" rIns="0" bIns="0" rtlCol="0">
            <a:spAutoFit/>
          </a:bodyPr>
          <a:lstStyle/>
          <a:p>
            <a:pPr marL="12700" marR="5080" algn="just">
              <a:spcBef>
                <a:spcPts val="100"/>
              </a:spcBef>
              <a:tabLst>
                <a:tab pos="631190" algn="l"/>
                <a:tab pos="955675" algn="l"/>
                <a:tab pos="1487805" algn="l"/>
                <a:tab pos="1811020" algn="l"/>
                <a:tab pos="2821940" algn="l"/>
              </a:tabLst>
            </a:pPr>
            <a:r>
              <a:rPr lang="es-MX" sz="2400" dirty="0">
                <a:latin typeface="Comic Sans MS" panose="030F0702030302020204" pitchFamily="66" charset="0"/>
              </a:rPr>
              <a:t>Este esquema también limita la ventana de tiempo para producir una salida BF a un período corto después de una señal BFI. Otro factor a considerar es el procedimiento operativo cuando una máquina se apaga por mantenimiento. Cuando se utiliza una disposición de barra de anillo, interruptor y medio o doble barra de interruptor en el lado de alta del transformador elevador del generador, algunas empresas de servicios públicos aíslan el generador de la unidad a través de un </a:t>
            </a:r>
            <a:r>
              <a:rPr lang="es-MX" sz="2400" dirty="0" smtClean="0">
                <a:latin typeface="Comic Sans MS" panose="030F0702030302020204" pitchFamily="66" charset="0"/>
              </a:rPr>
              <a:t>seccionador </a:t>
            </a:r>
            <a:r>
              <a:rPr lang="es-MX" sz="2400" dirty="0">
                <a:latin typeface="Comic Sans MS" panose="030F0702030302020204" pitchFamily="66" charset="0"/>
              </a:rPr>
              <a:t>y cierran el lado de alta. -interruptores de tensión para cerrar el anillo o unir los dos autobuses. En estas condiciones, aislar los contactos del relé de bloqueo y disparo evita una operación innecesaria de respaldo por falla del interruptor durante la prueba del relé del generador. A veces se utilizan interruptores de prueba para esta función. Cuando se utiliza la comunicación para activar la protección contra falla del interruptor en lugar de contactos de salida cableados, es necesario aislar o deshabilitar la señal para evitar el disparo involuntario del interruptor y Mantenimiento del canal de comunicaciones. Tener en cuenta que si el generador está conectado al sistema a través de dos interruptores, cada interruptor debe estar equipado con un esquema de falla de interruptor independiente y ambos esquemas deben estar aislados para evitar disparos innecesarios durante las pruebas. </a:t>
            </a:r>
            <a:endParaRPr lang="es-MX" sz="2400" spc="-5" dirty="0">
              <a:latin typeface="Comic Sans MS"/>
              <a:cs typeface="Comic Sans MS"/>
            </a:endParaRPr>
          </a:p>
        </p:txBody>
      </p:sp>
      <p:pic>
        <p:nvPicPr>
          <p:cNvPr id="3" name="Imagen 2">
            <a:extLst>
              <a:ext uri="{FF2B5EF4-FFF2-40B4-BE49-F238E27FC236}">
                <a16:creationId xmlns:a16="http://schemas.microsoft.com/office/drawing/2014/main" xmlns="" id="{DDF8223E-E109-4040-A8F0-A75AED6F16E7}"/>
              </a:ext>
            </a:extLst>
          </p:cNvPr>
          <p:cNvPicPr>
            <a:picLocks noChangeAspect="1"/>
          </p:cNvPicPr>
          <p:nvPr/>
        </p:nvPicPr>
        <p:blipFill>
          <a:blip r:embed="rId2"/>
          <a:stretch>
            <a:fillRect/>
          </a:stretch>
        </p:blipFill>
        <p:spPr>
          <a:xfrm>
            <a:off x="11029032" y="2513037"/>
            <a:ext cx="6192688" cy="4134569"/>
          </a:xfrm>
          <a:prstGeom prst="rect">
            <a:avLst/>
          </a:prstGeom>
        </p:spPr>
      </p:pic>
      <p:sp>
        <p:nvSpPr>
          <p:cNvPr id="8" name="CuadroTexto 7">
            <a:extLst>
              <a:ext uri="{FF2B5EF4-FFF2-40B4-BE49-F238E27FC236}">
                <a16:creationId xmlns:a16="http://schemas.microsoft.com/office/drawing/2014/main" xmlns="" id="{52CF9C65-4E40-4E41-9E06-522FA812E072}"/>
              </a:ext>
            </a:extLst>
          </p:cNvPr>
          <p:cNvSpPr txBox="1"/>
          <p:nvPr/>
        </p:nvSpPr>
        <p:spPr>
          <a:xfrm>
            <a:off x="11029032" y="6613376"/>
            <a:ext cx="6522368" cy="707886"/>
          </a:xfrm>
          <a:prstGeom prst="rect">
            <a:avLst/>
          </a:prstGeom>
          <a:noFill/>
        </p:spPr>
        <p:txBody>
          <a:bodyPr wrap="square">
            <a:spAutoFit/>
          </a:bodyPr>
          <a:lstStyle/>
          <a:p>
            <a:pPr algn="ctr"/>
            <a:r>
              <a:rPr lang="es-MX" sz="2000" b="1" dirty="0">
                <a:latin typeface="Comic Sans MS" panose="030F0702030302020204" pitchFamily="66" charset="0"/>
              </a:rPr>
              <a:t>Fig. 5. Diagrama funcional de un esquema de falla del interruptor de un generador alternativo</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366694052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object 49"/>
          <p:cNvSpPr txBox="1"/>
          <p:nvPr/>
        </p:nvSpPr>
        <p:spPr>
          <a:xfrm>
            <a:off x="330200" y="381000"/>
            <a:ext cx="10439400" cy="4457631"/>
          </a:xfrm>
          <a:prstGeom prst="rect">
            <a:avLst/>
          </a:prstGeom>
        </p:spPr>
        <p:txBody>
          <a:bodyPr vert="horz" wrap="square" lIns="0" tIns="12700" rIns="0" bIns="0" rtlCol="0">
            <a:spAutoFit/>
          </a:bodyPr>
          <a:lstStyle/>
          <a:p>
            <a:pPr marL="12700" marR="5080" algn="just">
              <a:spcBef>
                <a:spcPts val="100"/>
              </a:spcBef>
              <a:tabLst>
                <a:tab pos="631190" algn="l"/>
                <a:tab pos="955675" algn="l"/>
                <a:tab pos="1487805" algn="l"/>
                <a:tab pos="1811020" algn="l"/>
                <a:tab pos="2821940" algn="l"/>
              </a:tabLst>
            </a:pPr>
            <a:r>
              <a:rPr lang="es-MX" sz="2400" dirty="0">
                <a:latin typeface="Comic Sans MS" panose="030F0702030302020204" pitchFamily="66" charset="0"/>
              </a:rPr>
              <a:t>En el ejemplo ilustrado en la Fig. 5, la ruta de disparo por falla del interruptor 52a se conecta con el estado del relé de bloqueo del generador. Debido a que este esquema elimina efectivamente el estado del interruptor 52a del generador de la lógica de falla del interruptor antes de que se dispare el relé de bloqueo del generador, sólo es aplicable cuando todos los disparos del interruptor del generador activan el relé de bloqueo del generador. </a:t>
            </a:r>
          </a:p>
          <a:p>
            <a:pPr marL="12700" marR="5080" algn="just">
              <a:spcBef>
                <a:spcPts val="100"/>
              </a:spcBef>
              <a:tabLst>
                <a:tab pos="631190" algn="l"/>
                <a:tab pos="955675" algn="l"/>
                <a:tab pos="1487805" algn="l"/>
                <a:tab pos="1811020" algn="l"/>
                <a:tab pos="2821940" algn="l"/>
              </a:tabLst>
            </a:pPr>
            <a:r>
              <a:rPr lang="es-MX" sz="2400" dirty="0">
                <a:latin typeface="Comic Sans MS" panose="030F0702030302020204" pitchFamily="66" charset="0"/>
              </a:rPr>
              <a:t>La conexión AND del 52A con el 86G también se utiliza para aplicaciones de interruptor doble donde la señal BFI también puede ser generada por relés de línea o bus en la zona adyacente. Por lo tanto, la detección 52a menos confiable de la apertura del interruptor está restringida a los disparos del generador únicamente</a:t>
            </a:r>
            <a:r>
              <a:rPr lang="es-MX" sz="2400" dirty="0"/>
              <a:t>.</a:t>
            </a:r>
            <a:endParaRPr lang="es-MX" sz="2400" spc="-5" dirty="0">
              <a:latin typeface="Comic Sans MS"/>
              <a:cs typeface="Comic Sans MS"/>
            </a:endParaRPr>
          </a:p>
        </p:txBody>
      </p:sp>
      <p:pic>
        <p:nvPicPr>
          <p:cNvPr id="3" name="Imagen 2">
            <a:extLst>
              <a:ext uri="{FF2B5EF4-FFF2-40B4-BE49-F238E27FC236}">
                <a16:creationId xmlns:a16="http://schemas.microsoft.com/office/drawing/2014/main" xmlns="" id="{DDF8223E-E109-4040-A8F0-A75AED6F16E7}"/>
              </a:ext>
            </a:extLst>
          </p:cNvPr>
          <p:cNvPicPr>
            <a:picLocks noChangeAspect="1"/>
          </p:cNvPicPr>
          <p:nvPr/>
        </p:nvPicPr>
        <p:blipFill>
          <a:blip r:embed="rId2"/>
          <a:stretch>
            <a:fillRect/>
          </a:stretch>
        </p:blipFill>
        <p:spPr>
          <a:xfrm>
            <a:off x="11029032" y="2513037"/>
            <a:ext cx="6192688" cy="4134569"/>
          </a:xfrm>
          <a:prstGeom prst="rect">
            <a:avLst/>
          </a:prstGeom>
        </p:spPr>
      </p:pic>
      <p:sp>
        <p:nvSpPr>
          <p:cNvPr id="8" name="CuadroTexto 7">
            <a:extLst>
              <a:ext uri="{FF2B5EF4-FFF2-40B4-BE49-F238E27FC236}">
                <a16:creationId xmlns:a16="http://schemas.microsoft.com/office/drawing/2014/main" xmlns="" id="{52CF9C65-4E40-4E41-9E06-522FA812E072}"/>
              </a:ext>
            </a:extLst>
          </p:cNvPr>
          <p:cNvSpPr txBox="1"/>
          <p:nvPr/>
        </p:nvSpPr>
        <p:spPr>
          <a:xfrm>
            <a:off x="11029032" y="6613376"/>
            <a:ext cx="6522368" cy="707886"/>
          </a:xfrm>
          <a:prstGeom prst="rect">
            <a:avLst/>
          </a:prstGeom>
          <a:noFill/>
        </p:spPr>
        <p:txBody>
          <a:bodyPr wrap="square">
            <a:spAutoFit/>
          </a:bodyPr>
          <a:lstStyle/>
          <a:p>
            <a:pPr algn="ctr"/>
            <a:r>
              <a:rPr lang="es-MX" sz="2000" b="1" dirty="0">
                <a:latin typeface="Comic Sans MS" panose="030F0702030302020204" pitchFamily="66" charset="0"/>
              </a:rPr>
              <a:t>Fig. 5. Diagrama funcional de un esquema de falla del interruptor de un generador alternativo</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411333506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292100" y="494590"/>
            <a:ext cx="17297400" cy="4101123"/>
          </a:xfrm>
          <a:prstGeom prst="rect">
            <a:avLst/>
          </a:prstGeom>
        </p:spPr>
        <p:txBody>
          <a:bodyPr vert="horz" wrap="square" lIns="0" tIns="12700" rIns="0" bIns="0" rtlCol="0">
            <a:spAutoFit/>
          </a:bodyPr>
          <a:lstStyle/>
          <a:p>
            <a:pPr marL="12700" marR="5080" algn="just">
              <a:spcBef>
                <a:spcPts val="100"/>
              </a:spcBef>
            </a:pPr>
            <a:r>
              <a:rPr lang="es-MX" sz="2400" b="1" spc="-5" dirty="0">
                <a:latin typeface="Comic Sans MS"/>
                <a:cs typeface="Comic Sans MS"/>
              </a:rPr>
              <a:t>TIEMPO DE FALLA DE INTERRUPTOR</a:t>
            </a:r>
            <a:r>
              <a:rPr lang="es-MX" sz="2400" spc="-5" dirty="0">
                <a:latin typeface="Comic Sans MS"/>
                <a:cs typeface="Comic Sans MS"/>
              </a:rPr>
              <a:t>.</a:t>
            </a:r>
            <a:r>
              <a:rPr lang="es-MX" sz="2400" dirty="0">
                <a:latin typeface="Comic Sans MS"/>
                <a:cs typeface="Comic Sans MS"/>
              </a:rPr>
              <a:t> </a:t>
            </a:r>
          </a:p>
          <a:p>
            <a:pPr marL="12700" marR="5080" algn="just">
              <a:spcBef>
                <a:spcPts val="100"/>
              </a:spcBef>
            </a:pPr>
            <a:endParaRPr lang="es-AR" sz="2400" spc="-5" dirty="0">
              <a:latin typeface="Comic Sans MS" panose="030F0702030302020204" pitchFamily="66" charset="0"/>
              <a:cs typeface="Comic Sans MS"/>
            </a:endParaRPr>
          </a:p>
          <a:p>
            <a:pPr marL="12700" marR="5080" algn="just">
              <a:spcBef>
                <a:spcPts val="100"/>
              </a:spcBef>
            </a:pPr>
            <a:r>
              <a:rPr lang="es-MX" sz="2400" dirty="0">
                <a:latin typeface="Comic Sans MS" panose="030F0702030302020204" pitchFamily="66" charset="0"/>
              </a:rPr>
              <a:t>Uno de los criterios más importantes para determinar el momento de falla del interruptor es el tiempo crítico de despeje para mantener la estabilidad del sistema, sin permitir que un generador o grupo de generadores se pérdida de </a:t>
            </a:r>
            <a:r>
              <a:rPr lang="es-MX" sz="2400" dirty="0" err="1">
                <a:latin typeface="Comic Sans MS" panose="030F0702030302020204" pitchFamily="66" charset="0"/>
              </a:rPr>
              <a:t>sincronismon</a:t>
            </a:r>
            <a:r>
              <a:rPr lang="es-MX" sz="2400" dirty="0">
                <a:latin typeface="Comic Sans MS" panose="030F0702030302020204" pitchFamily="66" charset="0"/>
              </a:rPr>
              <a:t> del resto del sistema. La protección contra fallas del interruptor debe ser lo suficientemente rápida para mantener la estabilidad del sistema, pero no tan rápida como para comprometer la seguridad de disparo. Esto es particularmente importante en líneas de transmisión masivas donde la estabilidad es crítica. En general, cuanto más grave sea la falla, más rápido deberá eliminarse del sistema para mantener la estabilidad. Por ejemplo, una falla trifásica atornillada en la barra de alta tensión de una subestación adyacente a la instalación generadora tendrá un tiempo </a:t>
            </a:r>
            <a:r>
              <a:rPr lang="es-MX" sz="2400" dirty="0" err="1">
                <a:latin typeface="Comic Sans MS" panose="030F0702030302020204" pitchFamily="66" charset="0"/>
              </a:rPr>
              <a:t>deliminación</a:t>
            </a:r>
            <a:r>
              <a:rPr lang="es-MX" sz="2400" dirty="0">
                <a:latin typeface="Comic Sans MS" panose="030F0702030302020204" pitchFamily="66" charset="0"/>
              </a:rPr>
              <a:t> de falla crítica menor que una falla entre fases o entre fases y tierra. Consulte el Capítulo 1 y el Capítulo 3.6 para obtener más información sobre la estabilidad del generador. </a:t>
            </a:r>
          </a:p>
        </p:txBody>
      </p:sp>
    </p:spTree>
    <p:extLst>
      <p:ext uri="{BB962C8B-B14F-4D97-AF65-F5344CB8AC3E}">
        <p14:creationId xmlns:p14="http://schemas.microsoft.com/office/powerpoint/2010/main" xmlns="" val="261722044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292100" y="494590"/>
            <a:ext cx="17297400" cy="3770263"/>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La </a:t>
            </a:r>
            <a:r>
              <a:rPr lang="es-MX" sz="2400" b="1" dirty="0" smtClean="0">
                <a:latin typeface="Comic Sans MS" panose="030F0702030302020204" pitchFamily="66" charset="0"/>
              </a:rPr>
              <a:t>Fig. 6</a:t>
            </a:r>
            <a:r>
              <a:rPr lang="es-MX" sz="2400" dirty="0" smtClean="0">
                <a:latin typeface="Comic Sans MS" panose="030F0702030302020204" pitchFamily="66" charset="0"/>
              </a:rPr>
              <a:t> </a:t>
            </a:r>
            <a:r>
              <a:rPr lang="es-MX" sz="2400" dirty="0">
                <a:latin typeface="Comic Sans MS" panose="030F0702030302020204" pitchFamily="66" charset="0"/>
              </a:rPr>
              <a:t>muestra un diagrama de tiempos para un esquema típico de falla de un interruptor. El tiempo de margen sombreado proporciona seguridad y debe adaptarse a lo siguiente: </a:t>
            </a:r>
          </a:p>
          <a:p>
            <a:pPr marL="469900" marR="5080" lvl="1" algn="just">
              <a:spcBef>
                <a:spcPts val="100"/>
              </a:spcBef>
            </a:pPr>
            <a:r>
              <a:rPr lang="es-MX" sz="2400" b="1" dirty="0">
                <a:latin typeface="Comic Sans MS" panose="030F0702030302020204" pitchFamily="66" charset="0"/>
              </a:rPr>
              <a:t>• Tiempo excesivo de interrupción del interruptor </a:t>
            </a:r>
          </a:p>
          <a:p>
            <a:pPr marL="469900" marR="5080" lvl="1" algn="just">
              <a:spcBef>
                <a:spcPts val="100"/>
              </a:spcBef>
            </a:pPr>
            <a:r>
              <a:rPr lang="es-MX" sz="2400" b="1" dirty="0">
                <a:latin typeface="Comic Sans MS" panose="030F0702030302020204" pitchFamily="66" charset="0"/>
              </a:rPr>
              <a:t>• </a:t>
            </a:r>
            <a:r>
              <a:rPr lang="es-MX" sz="2400" b="1" dirty="0" err="1">
                <a:latin typeface="Comic Sans MS" panose="030F0702030302020204" pitchFamily="66" charset="0"/>
              </a:rPr>
              <a:t>Sobrecarrera</a:t>
            </a:r>
            <a:r>
              <a:rPr lang="es-MX" sz="2400" b="1" dirty="0">
                <a:latin typeface="Comic Sans MS" panose="030F0702030302020204" pitchFamily="66" charset="0"/>
              </a:rPr>
              <a:t> de tiempo (solo relés electromecánicos) </a:t>
            </a:r>
          </a:p>
          <a:p>
            <a:pPr marL="469900" marR="5080" lvl="1" algn="just">
              <a:spcBef>
                <a:spcPts val="100"/>
              </a:spcBef>
            </a:pPr>
            <a:r>
              <a:rPr lang="es-MX" sz="2400" b="1" dirty="0">
                <a:latin typeface="Comic Sans MS" panose="030F0702030302020204" pitchFamily="66" charset="0"/>
              </a:rPr>
              <a:t>• Errores de CT (transformador de corriente) y TV (transformador de tensión) </a:t>
            </a:r>
          </a:p>
          <a:p>
            <a:pPr marL="469900" marR="5080" lvl="1" algn="just">
              <a:spcBef>
                <a:spcPts val="100"/>
              </a:spcBef>
            </a:pPr>
            <a:r>
              <a:rPr lang="es-MX" sz="2400" b="1" dirty="0">
                <a:latin typeface="Comic Sans MS" panose="030F0702030302020204" pitchFamily="66" charset="0"/>
              </a:rPr>
              <a:t>• Factor de seguridad </a:t>
            </a:r>
          </a:p>
          <a:p>
            <a:pPr marL="12700" marR="5080" algn="just">
              <a:spcBef>
                <a:spcPts val="100"/>
              </a:spcBef>
            </a:pPr>
            <a:r>
              <a:rPr lang="es-MX" sz="2400" dirty="0">
                <a:latin typeface="Comic Sans MS" panose="030F0702030302020204" pitchFamily="66" charset="0"/>
              </a:rPr>
              <a:t>Por supuesto, este capítulo se centra en el diseño de un sistema de protección contra fallas del interruptor para el interruptor del generador. El tiempo de despeje crítico para el generador al que está asociado el interruptor no es importante porque el generador se desconecta de todos modos. Pero en una central eléctrica de unidades múltiples, el tiempo crítico de despeje de los generadores adyacentes es importante para determinar el ajuste del tiempo</a:t>
            </a:r>
            <a:r>
              <a:rPr lang="es-MX" sz="2400" dirty="0"/>
              <a:t>.</a:t>
            </a:r>
            <a:endParaRPr sz="2400" dirty="0">
              <a:latin typeface="Comic Sans MS"/>
              <a:cs typeface="Comic Sans MS"/>
            </a:endParaRPr>
          </a:p>
        </p:txBody>
      </p:sp>
      <p:pic>
        <p:nvPicPr>
          <p:cNvPr id="3" name="Imagen 2">
            <a:extLst>
              <a:ext uri="{FF2B5EF4-FFF2-40B4-BE49-F238E27FC236}">
                <a16:creationId xmlns:a16="http://schemas.microsoft.com/office/drawing/2014/main" xmlns="" id="{5EFFDE29-6292-4FA0-8B73-7A0E7FA8AD9E}"/>
              </a:ext>
            </a:extLst>
          </p:cNvPr>
          <p:cNvPicPr>
            <a:picLocks noChangeAspect="1"/>
          </p:cNvPicPr>
          <p:nvPr/>
        </p:nvPicPr>
        <p:blipFill>
          <a:blip r:embed="rId2"/>
          <a:stretch>
            <a:fillRect/>
          </a:stretch>
        </p:blipFill>
        <p:spPr>
          <a:xfrm>
            <a:off x="4656324" y="4453136"/>
            <a:ext cx="8568952" cy="4148723"/>
          </a:xfrm>
          <a:prstGeom prst="rect">
            <a:avLst/>
          </a:prstGeom>
        </p:spPr>
      </p:pic>
      <p:sp>
        <p:nvSpPr>
          <p:cNvPr id="6" name="CuadroTexto 5">
            <a:extLst>
              <a:ext uri="{FF2B5EF4-FFF2-40B4-BE49-F238E27FC236}">
                <a16:creationId xmlns:a16="http://schemas.microsoft.com/office/drawing/2014/main" xmlns="" id="{4D9851D5-2B3D-429B-BBFF-FB51D5599A72}"/>
              </a:ext>
            </a:extLst>
          </p:cNvPr>
          <p:cNvSpPr txBox="1"/>
          <p:nvPr/>
        </p:nvSpPr>
        <p:spPr>
          <a:xfrm>
            <a:off x="4472317" y="8790142"/>
            <a:ext cx="8936966" cy="400110"/>
          </a:xfrm>
          <a:prstGeom prst="rect">
            <a:avLst/>
          </a:prstGeom>
          <a:noFill/>
        </p:spPr>
        <p:txBody>
          <a:bodyPr wrap="square">
            <a:spAutoFit/>
          </a:bodyPr>
          <a:lstStyle/>
          <a:p>
            <a:pPr algn="ctr"/>
            <a:r>
              <a:rPr lang="es-MX" sz="2000" b="1" dirty="0">
                <a:latin typeface="Comic Sans MS" panose="030F0702030302020204" pitchFamily="66" charset="0"/>
              </a:rPr>
              <a:t>Fig. 6. Cuadro de tiempos de falla del interruptor</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8432753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txBox="1"/>
          <p:nvPr/>
        </p:nvSpPr>
        <p:spPr>
          <a:xfrm>
            <a:off x="330200" y="381000"/>
            <a:ext cx="17297400" cy="3362459"/>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Detectores de falla</a:t>
            </a:r>
            <a:r>
              <a:rPr sz="2400" spc="-5" dirty="0">
                <a:latin typeface="Comic Sans MS"/>
                <a:cs typeface="Comic Sans MS"/>
              </a:rPr>
              <a:t>.</a:t>
            </a:r>
            <a:r>
              <a:rPr sz="2400" dirty="0">
                <a:latin typeface="Comic Sans MS"/>
                <a:cs typeface="Comic Sans MS"/>
              </a:rPr>
              <a:t> </a:t>
            </a:r>
            <a:endParaRPr lang="en-US" sz="2400"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r>
              <a:rPr lang="es-MX" sz="2400" dirty="0">
                <a:latin typeface="Comic Sans MS" panose="030F0702030302020204" pitchFamily="66" charset="0"/>
              </a:rPr>
              <a:t>Los detectores de fallas son dispositivos de </a:t>
            </a:r>
            <a:r>
              <a:rPr lang="es-MX" sz="2400" dirty="0" err="1">
                <a:latin typeface="Comic Sans MS" panose="030F0702030302020204" pitchFamily="66" charset="0"/>
              </a:rPr>
              <a:t>sobrecorriente</a:t>
            </a:r>
            <a:r>
              <a:rPr lang="es-MX" sz="2400" dirty="0">
                <a:latin typeface="Comic Sans MS" panose="030F0702030302020204" pitchFamily="66" charset="0"/>
              </a:rPr>
              <a:t> no direccionales (o elementos en un relé multifunción) con características de tiempo de activación y desactivación instantáneas. Se recomiendan detectores de fallas que tengan una alta relación de caída a activación y cuyo tiempo de caída se vea mínimamente afectado por la saturación del CT y la compensación de CC en el circuito secundario. Debido a que los generadores pueden recibir servicio desde dos interruptores, es importante que las relaciones de CT, las características de excitación y los ajustes del detector de fallas sean adecuados para las corrientes de falla máximas a través de cada interruptor automático. Ambos CT deben tener los mismos valores nominales y capacidad adecuada para manejar la carga del circuito.</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361277007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4385F83B-1A06-452A-B90D-376DFB3C24FF}"/>
              </a:ext>
            </a:extLst>
          </p:cNvPr>
          <p:cNvSpPr txBox="1"/>
          <p:nvPr/>
        </p:nvSpPr>
        <p:spPr>
          <a:xfrm>
            <a:off x="227832" y="348680"/>
            <a:ext cx="17353928" cy="3416320"/>
          </a:xfrm>
          <a:prstGeom prst="rect">
            <a:avLst/>
          </a:prstGeom>
          <a:noFill/>
        </p:spPr>
        <p:txBody>
          <a:bodyPr wrap="square">
            <a:spAutoFit/>
          </a:bodyPr>
          <a:lstStyle/>
          <a:p>
            <a:pPr algn="just"/>
            <a:r>
              <a:rPr lang="es-MX" sz="2400" b="1" dirty="0">
                <a:latin typeface="Comic Sans MS" panose="030F0702030302020204" pitchFamily="66" charset="0"/>
              </a:rPr>
              <a:t>CT LUBICACIÓN DE LOS CT</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Se debe realizar una cuidadosa consideración al seleccionar la ubicación de los CT utilizados como entrada a los detectores de corriente en un esquema de falla del interruptor del generador. Los CT seleccionados siempre deben medir la corriente que circula directamente hacia el interruptor del generador y, por lo tanto, deben ubicarse localmente con respecto al interruptor. Los CT del lado del neutro del generador nunca son apropiados para una falla del interruptor del generador porque el generador continuará suministrando corriente a una falla en la zona hasta que la energía almacenada en el campo se disipe, incluso después de que el interruptor del generador se abra exitosamente. Esto resultará en un viaje de respaldo innecesario.</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256412071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18"/>
          <p:cNvSpPr txBox="1"/>
          <p:nvPr/>
        </p:nvSpPr>
        <p:spPr>
          <a:xfrm>
            <a:off x="330200" y="304800"/>
            <a:ext cx="17068800" cy="6686446"/>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PROTECCIÓN</a:t>
            </a:r>
            <a:r>
              <a:rPr sz="2400" b="1" dirty="0">
                <a:latin typeface="Comic Sans MS"/>
                <a:cs typeface="Comic Sans MS"/>
              </a:rPr>
              <a:t> </a:t>
            </a:r>
            <a:r>
              <a:rPr sz="2400" b="1" spc="-5" dirty="0">
                <a:latin typeface="Comic Sans MS"/>
                <a:cs typeface="Comic Sans MS"/>
              </a:rPr>
              <a:t>CONTRA</a:t>
            </a:r>
            <a:r>
              <a:rPr sz="2400" b="1" dirty="0">
                <a:latin typeface="Comic Sans MS"/>
                <a:cs typeface="Comic Sans MS"/>
              </a:rPr>
              <a:t> </a:t>
            </a:r>
            <a:r>
              <a:rPr sz="2400" b="1" spc="-5" dirty="0">
                <a:latin typeface="Comic Sans MS"/>
                <a:cs typeface="Comic Sans MS"/>
              </a:rPr>
              <a:t>FLASHOVER</a:t>
            </a:r>
            <a:r>
              <a:rPr sz="2400" b="1" dirty="0">
                <a:latin typeface="Comic Sans MS"/>
                <a:cs typeface="Comic Sans MS"/>
              </a:rPr>
              <a:t> </a:t>
            </a:r>
            <a:r>
              <a:rPr sz="2400" b="1" spc="-5" dirty="0">
                <a:latin typeface="Comic Sans MS"/>
                <a:cs typeface="Comic Sans MS"/>
              </a:rPr>
              <a:t>DEL</a:t>
            </a:r>
            <a:r>
              <a:rPr lang="es-AR" sz="2400" b="1" spc="-5" dirty="0">
                <a:latin typeface="Comic Sans MS"/>
                <a:cs typeface="Comic Sans MS"/>
              </a:rPr>
              <a:t> </a:t>
            </a:r>
            <a:r>
              <a:rPr sz="2400" b="1" spc="-5" dirty="0">
                <a:latin typeface="Comic Sans MS"/>
                <a:cs typeface="Comic Sans MS"/>
              </a:rPr>
              <a:t>INTERRUPTOR</a:t>
            </a:r>
            <a:r>
              <a:rPr sz="2400" b="1" dirty="0">
                <a:latin typeface="Comic Sans MS"/>
                <a:cs typeface="Comic Sans MS"/>
              </a:rPr>
              <a:t> </a:t>
            </a:r>
            <a:r>
              <a:rPr sz="2400" b="1" spc="-5" dirty="0">
                <a:latin typeface="Comic Sans MS"/>
                <a:cs typeface="Comic Sans MS"/>
              </a:rPr>
              <a:t>DEL</a:t>
            </a:r>
            <a:r>
              <a:rPr sz="2400" b="1" spc="5" dirty="0">
                <a:latin typeface="Comic Sans MS"/>
                <a:cs typeface="Comic Sans MS"/>
              </a:rPr>
              <a:t> </a:t>
            </a:r>
            <a:r>
              <a:rPr sz="2400" b="1" spc="-5" dirty="0">
                <a:latin typeface="Comic Sans MS"/>
                <a:cs typeface="Comic Sans MS"/>
              </a:rPr>
              <a:t>GENERADOR</a:t>
            </a:r>
            <a:r>
              <a:rPr sz="2400" b="1" dirty="0">
                <a:latin typeface="Comic Sans MS"/>
                <a:cs typeface="Comic Sans MS"/>
              </a:rPr>
              <a:t> </a:t>
            </a:r>
            <a:r>
              <a:rPr sz="2400" b="1" spc="-5" dirty="0">
                <a:latin typeface="Comic Sans MS"/>
                <a:cs typeface="Comic Sans MS"/>
              </a:rPr>
              <a:t>ABIERTO</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lang="es-MX" sz="2400" dirty="0">
                <a:latin typeface="Comic Sans MS" panose="030F0702030302020204" pitchFamily="66" charset="0"/>
              </a:rPr>
              <a:t>Otra forma de falla del interruptor que puede ocurrir y dañar el generador es una descarga disruptiva del interruptor abierto (es decir, una descarga disruptiva interna o externa a través de los contactos de uno o más polos del interruptor para energizar el generador). Este tipo de protección contra falla del interruptor se describe en detalle en el Capítulo 4.1 y se resume brevemente en esta sección porque la descarga disruptiva del interruptor es una forma de falla del interruptor del generador. Es más probable que se produzca una descarga disruptiva del interruptor justo antes de la sincronización o justo después de que el generador se retire </a:t>
            </a:r>
            <a:r>
              <a:rPr lang="es-MX" sz="2400" dirty="0" smtClean="0">
                <a:latin typeface="Comic Sans MS" panose="030F0702030302020204" pitchFamily="66" charset="0"/>
              </a:rPr>
              <a:t>de servicio, </a:t>
            </a:r>
            <a:r>
              <a:rPr lang="es-MX" sz="2400" dirty="0">
                <a:latin typeface="Comic Sans MS" panose="030F0702030302020204" pitchFamily="66" charset="0"/>
              </a:rPr>
              <a:t>cuando la tensión a través de los contactos del interruptor del generador se aproxima al doble de su valor nominal a medida que la frecuencia del generador disminuye con respecto al sistema. Aunque los interruptores están clasificados para soportar </a:t>
            </a:r>
            <a:r>
              <a:rPr lang="es-MX" sz="2400" dirty="0" smtClean="0">
                <a:latin typeface="Comic Sans MS" panose="030F0702030302020204" pitchFamily="66" charset="0"/>
              </a:rPr>
              <a:t>esta tensión, </a:t>
            </a:r>
            <a:r>
              <a:rPr lang="es-MX" sz="2400" dirty="0">
                <a:latin typeface="Comic Sans MS" panose="030F0702030302020204" pitchFamily="66" charset="0"/>
              </a:rPr>
              <a:t>aumenta la probabilidad de que ocurra una descarga eléctrica durante este período. Rara vez estos </a:t>
            </a:r>
            <a:r>
              <a:rPr lang="es-MX" sz="2400" dirty="0" err="1">
                <a:latin typeface="Comic Sans MS" panose="030F0702030302020204" pitchFamily="66" charset="0"/>
              </a:rPr>
              <a:t>flashovers</a:t>
            </a:r>
            <a:r>
              <a:rPr lang="es-MX" sz="2400" dirty="0">
                <a:latin typeface="Comic Sans MS" panose="030F0702030302020204" pitchFamily="66" charset="0"/>
              </a:rPr>
              <a:t> ocurren simultáneamente en tres fases; por lo tanto, la mayoría de los esquemas de protección están diseñados para detectar la descarga disruptiva de uno o dos polos del interruptor. Si uno o dos polos de un interruptor se disparan, el desequilibrio de corriente resultante generalmente hará que funcione el relé de secuencia negativa del generador o posiblemente los relés de respaldo de </a:t>
            </a:r>
            <a:r>
              <a:rPr lang="es-MX" sz="2400" dirty="0" err="1">
                <a:latin typeface="Comic Sans MS" panose="030F0702030302020204" pitchFamily="66" charset="0"/>
              </a:rPr>
              <a:t>sobrecorriente</a:t>
            </a:r>
            <a:r>
              <a:rPr lang="es-MX" sz="2400" dirty="0">
                <a:latin typeface="Comic Sans MS" panose="030F0702030302020204" pitchFamily="66" charset="0"/>
              </a:rPr>
              <a:t> a tierra. Esto inicia el disparo del interruptor flasheado. Debido a que el interruptor flasheado ya está abierto, el generador no se puede aislar disparando el interruptor. En este caso, se inicia la protección de falla del interruptor. Como se muestra en la Fig. 4, la protección de falla del interruptor se inicia si los CD se configuran con la sensibilidad adecuada.</a:t>
            </a:r>
          </a:p>
        </p:txBody>
      </p:sp>
    </p:spTree>
    <p:extLst>
      <p:ext uri="{BB962C8B-B14F-4D97-AF65-F5344CB8AC3E}">
        <p14:creationId xmlns:p14="http://schemas.microsoft.com/office/powerpoint/2010/main" xmlns="" val="419155173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18"/>
          <p:cNvSpPr txBox="1"/>
          <p:nvPr/>
        </p:nvSpPr>
        <p:spPr>
          <a:xfrm>
            <a:off x="330200" y="304800"/>
            <a:ext cx="9762728" cy="7781617"/>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La modificación del esquema de falla del interruptor, como se muestra en la Fig. 7, reduce el tiempo de detección de descarga disruptiva del interruptor. Para los interruptores del generador del lado de alta, se conecta un relé de </a:t>
            </a:r>
            <a:r>
              <a:rPr lang="es-MX" sz="2400" dirty="0" err="1">
                <a:latin typeface="Comic Sans MS" panose="030F0702030302020204" pitchFamily="66" charset="0"/>
              </a:rPr>
              <a:t>sobrecorriente</a:t>
            </a:r>
            <a:r>
              <a:rPr lang="es-MX" sz="2400" dirty="0">
                <a:latin typeface="Comic Sans MS" panose="030F0702030302020204" pitchFamily="66" charset="0"/>
              </a:rPr>
              <a:t> instantánea (50G) al neutro del transformador elevador del generador. La salida del relé es supervisada por el estado del interruptor abierto del generador (52b) y proporciona un inicio adicional al esquema de falla del interruptor. Cuando el interruptor del generador está abierto y uno o dos polos del interruptor se disparan, el relé 50G detecta la corriente neutra del transformador resultante sin el retardo que se asociaría con los relés de respaldo neutro o de secuencia negativa. Nuevamente, los CD asociados con la falla del interruptor del generador deben ajustarse con suficiente sensibilidad para detectar esta condición de descarga disruptiva.</a:t>
            </a:r>
          </a:p>
          <a:p>
            <a:pPr marL="12700" marR="5080" algn="just">
              <a:spcBef>
                <a:spcPts val="100"/>
              </a:spcBef>
            </a:pPr>
            <a:r>
              <a:rPr lang="es-MX" sz="2400" dirty="0">
                <a:latin typeface="Comic Sans MS" panose="030F0702030302020204" pitchFamily="66" charset="0"/>
              </a:rPr>
              <a:t>Para los interruptores del generador del </a:t>
            </a:r>
            <a:r>
              <a:rPr lang="es-MX" sz="2400" dirty="0" smtClean="0">
                <a:latin typeface="Comic Sans MS" panose="030F0702030302020204" pitchFamily="66" charset="0"/>
              </a:rPr>
              <a:t>lado de baja, </a:t>
            </a:r>
            <a:r>
              <a:rPr lang="es-MX" sz="2400" dirty="0">
                <a:latin typeface="Comic Sans MS" panose="030F0702030302020204" pitchFamily="66" charset="0"/>
              </a:rPr>
              <a:t>los elementos instantáneos de </a:t>
            </a:r>
            <a:r>
              <a:rPr lang="es-MX" sz="2400" dirty="0" err="1">
                <a:latin typeface="Comic Sans MS" panose="030F0702030302020204" pitchFamily="66" charset="0"/>
              </a:rPr>
              <a:t>sobrecorriente</a:t>
            </a:r>
            <a:r>
              <a:rPr lang="es-MX" sz="2400" dirty="0">
                <a:latin typeface="Comic Sans MS" panose="030F0702030302020204" pitchFamily="66" charset="0"/>
              </a:rPr>
              <a:t> del neutro del generador o de sobretensión del neutro son necesarios para detectar la descarga disruptiva del interruptor. Nuevamente, la salida del relé es supervisada por el estado abierto del interruptor del generador (52b) y proporciona un inicio adicional al esquema de falla del interruptor. </a:t>
            </a:r>
            <a:endParaRPr lang="es-MX" sz="2400" dirty="0">
              <a:latin typeface="Comic Sans MS" panose="030F0702030302020204" pitchFamily="66" charset="0"/>
              <a:cs typeface="Comic Sans MS"/>
            </a:endParaRPr>
          </a:p>
        </p:txBody>
      </p:sp>
      <p:pic>
        <p:nvPicPr>
          <p:cNvPr id="3" name="Imagen 2">
            <a:extLst>
              <a:ext uri="{FF2B5EF4-FFF2-40B4-BE49-F238E27FC236}">
                <a16:creationId xmlns:a16="http://schemas.microsoft.com/office/drawing/2014/main" xmlns="" id="{E8109312-AEDB-4258-82BF-9AFE85825E11}"/>
              </a:ext>
            </a:extLst>
          </p:cNvPr>
          <p:cNvPicPr>
            <a:picLocks noChangeAspect="1"/>
          </p:cNvPicPr>
          <p:nvPr/>
        </p:nvPicPr>
        <p:blipFill>
          <a:blip r:embed="rId2"/>
          <a:stretch>
            <a:fillRect/>
          </a:stretch>
        </p:blipFill>
        <p:spPr>
          <a:xfrm>
            <a:off x="10236944" y="3012976"/>
            <a:ext cx="7128792" cy="4032448"/>
          </a:xfrm>
          <a:prstGeom prst="rect">
            <a:avLst/>
          </a:prstGeom>
        </p:spPr>
      </p:pic>
      <p:sp>
        <p:nvSpPr>
          <p:cNvPr id="6" name="CuadroTexto 5">
            <a:extLst>
              <a:ext uri="{FF2B5EF4-FFF2-40B4-BE49-F238E27FC236}">
                <a16:creationId xmlns:a16="http://schemas.microsoft.com/office/drawing/2014/main" xmlns="" id="{81EE868D-34D7-4021-9F25-C572CA73C407}"/>
              </a:ext>
            </a:extLst>
          </p:cNvPr>
          <p:cNvSpPr txBox="1"/>
          <p:nvPr/>
        </p:nvSpPr>
        <p:spPr>
          <a:xfrm>
            <a:off x="10236944" y="7073396"/>
            <a:ext cx="7128792" cy="400110"/>
          </a:xfrm>
          <a:prstGeom prst="rect">
            <a:avLst/>
          </a:prstGeom>
          <a:noFill/>
        </p:spPr>
        <p:txBody>
          <a:bodyPr wrap="square">
            <a:spAutoFit/>
          </a:bodyPr>
          <a:lstStyle/>
          <a:p>
            <a:pPr marL="12700" marR="5080" algn="ctr">
              <a:spcBef>
                <a:spcPts val="100"/>
              </a:spcBef>
            </a:pPr>
            <a:r>
              <a:rPr lang="es-AR" sz="2000" b="1" dirty="0">
                <a:latin typeface="Comic Sans MS" panose="030F0702030302020204" pitchFamily="66" charset="0"/>
              </a:rPr>
              <a:t>Fig. 7. Lógica de falla del interruptor modificada</a:t>
            </a:r>
          </a:p>
        </p:txBody>
      </p:sp>
    </p:spTree>
    <p:extLst>
      <p:ext uri="{BB962C8B-B14F-4D97-AF65-F5344CB8AC3E}">
        <p14:creationId xmlns:p14="http://schemas.microsoft.com/office/powerpoint/2010/main" xmlns="" val="305269836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18"/>
          <p:cNvSpPr txBox="1"/>
          <p:nvPr/>
        </p:nvSpPr>
        <p:spPr>
          <a:xfrm>
            <a:off x="330200" y="304800"/>
            <a:ext cx="9762728" cy="4444807"/>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La descarga disruptiva del interruptor del generador también se puede detectar mediante la transmisión de discordancia de polos del interruptor. Este relé monitorea las corrientes trifásicas que circulan a través del interruptor y detecta si alguna fase está por debajo de un cierto nivel de umbral (lo que indica un polo de interruptor abierto) al mismo tiempo que cualquier otra fase está por encima de un umbral sustancialmente más alto (lo que indica un polo cerrado o intermitente). -sobre el polo). Para aplicaciones de interruptor y medio o de bus en anillo, la tensión de secuencia cero (3 V0) a través del interruptor supervisa el disparo del relé para evitar un funcionamiento falso debido a desequilibrios de corriente causados por diferencias en las impedancias del bus de fase.</a:t>
            </a:r>
            <a:endParaRPr lang="es-MX" sz="2400" dirty="0">
              <a:latin typeface="Comic Sans MS" panose="030F0702030302020204" pitchFamily="66" charset="0"/>
              <a:cs typeface="Comic Sans MS"/>
            </a:endParaRPr>
          </a:p>
        </p:txBody>
      </p:sp>
      <p:pic>
        <p:nvPicPr>
          <p:cNvPr id="3" name="Imagen 2">
            <a:extLst>
              <a:ext uri="{FF2B5EF4-FFF2-40B4-BE49-F238E27FC236}">
                <a16:creationId xmlns:a16="http://schemas.microsoft.com/office/drawing/2014/main" xmlns="" id="{E8109312-AEDB-4258-82BF-9AFE85825E11}"/>
              </a:ext>
            </a:extLst>
          </p:cNvPr>
          <p:cNvPicPr>
            <a:picLocks noChangeAspect="1"/>
          </p:cNvPicPr>
          <p:nvPr/>
        </p:nvPicPr>
        <p:blipFill>
          <a:blip r:embed="rId2"/>
          <a:stretch>
            <a:fillRect/>
          </a:stretch>
        </p:blipFill>
        <p:spPr>
          <a:xfrm>
            <a:off x="10236944" y="3012976"/>
            <a:ext cx="7128792" cy="4032448"/>
          </a:xfrm>
          <a:prstGeom prst="rect">
            <a:avLst/>
          </a:prstGeom>
        </p:spPr>
      </p:pic>
      <p:sp>
        <p:nvSpPr>
          <p:cNvPr id="6" name="CuadroTexto 5">
            <a:extLst>
              <a:ext uri="{FF2B5EF4-FFF2-40B4-BE49-F238E27FC236}">
                <a16:creationId xmlns:a16="http://schemas.microsoft.com/office/drawing/2014/main" xmlns="" id="{81EE868D-34D7-4021-9F25-C572CA73C407}"/>
              </a:ext>
            </a:extLst>
          </p:cNvPr>
          <p:cNvSpPr txBox="1"/>
          <p:nvPr/>
        </p:nvSpPr>
        <p:spPr>
          <a:xfrm>
            <a:off x="10236944" y="7073396"/>
            <a:ext cx="7128792" cy="400110"/>
          </a:xfrm>
          <a:prstGeom prst="rect">
            <a:avLst/>
          </a:prstGeom>
          <a:noFill/>
        </p:spPr>
        <p:txBody>
          <a:bodyPr wrap="square">
            <a:spAutoFit/>
          </a:bodyPr>
          <a:lstStyle/>
          <a:p>
            <a:pPr marL="12700" marR="5080" algn="ctr">
              <a:spcBef>
                <a:spcPts val="100"/>
              </a:spcBef>
            </a:pPr>
            <a:r>
              <a:rPr lang="es-AR" sz="2000" b="1" dirty="0">
                <a:latin typeface="Comic Sans MS" panose="030F0702030302020204" pitchFamily="66" charset="0"/>
              </a:rPr>
              <a:t>Fig. 7. Lógica de falla del interruptor modificada</a:t>
            </a:r>
          </a:p>
        </p:txBody>
      </p:sp>
    </p:spTree>
    <p:extLst>
      <p:ext uri="{BB962C8B-B14F-4D97-AF65-F5344CB8AC3E}">
        <p14:creationId xmlns:p14="http://schemas.microsoft.com/office/powerpoint/2010/main" xmlns="" val="35708958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object 39"/>
          <p:cNvSpPr txBox="1"/>
          <p:nvPr/>
        </p:nvSpPr>
        <p:spPr>
          <a:xfrm>
            <a:off x="406400" y="457200"/>
            <a:ext cx="17145000" cy="2687915"/>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CONCLUSIÓN</a:t>
            </a:r>
            <a:endParaRPr lang="en-US" sz="2400" b="1" spc="-5" dirty="0">
              <a:latin typeface="Comic Sans MS"/>
              <a:cs typeface="Comic Sans MS"/>
            </a:endParaRPr>
          </a:p>
          <a:p>
            <a:pPr marL="12700" algn="just">
              <a:spcBef>
                <a:spcPts val="100"/>
              </a:spcBef>
            </a:pPr>
            <a:endParaRPr sz="2400" dirty="0">
              <a:latin typeface="Comic Sans MS" panose="030F0702030302020204" pitchFamily="66" charset="0"/>
              <a:cs typeface="Comic Sans MS"/>
            </a:endParaRPr>
          </a:p>
          <a:p>
            <a:pPr marL="12700" marR="5715" algn="just">
              <a:spcBef>
                <a:spcPts val="600"/>
              </a:spcBef>
            </a:pPr>
            <a:r>
              <a:rPr lang="es-MX" sz="2400" dirty="0">
                <a:latin typeface="Comic Sans MS" panose="030F0702030302020204" pitchFamily="66" charset="0"/>
              </a:rPr>
              <a:t>Este capítulo resume las prácticas de protección contra fallas del interruptor que se detallan en [1] y [2] con más explicaciones de los conceptos básicos. Los esquemas de falla de interruptor generalmente se conectan para energizar un relé de bloqueo que dispara los interruptores de respaldo necesarios, inicia el disparo de transferencia de los interruptores remotos necesarios y aísla el generador. Para obtener información adicional relacionada con la protección contra fallas del interruptor, consultar [3] y [4].</a:t>
            </a:r>
            <a:endParaRPr sz="1500" dirty="0">
              <a:latin typeface="Comic Sans MS" panose="030F0702030302020204" pitchFamily="66" charset="0"/>
              <a:cs typeface="Comic Sans MS"/>
            </a:endParaRPr>
          </a:p>
        </p:txBody>
      </p:sp>
    </p:spTree>
    <p:extLst>
      <p:ext uri="{BB962C8B-B14F-4D97-AF65-F5344CB8AC3E}">
        <p14:creationId xmlns:p14="http://schemas.microsoft.com/office/powerpoint/2010/main" xmlns="" val="372484352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object 39"/>
          <p:cNvSpPr txBox="1"/>
          <p:nvPr/>
        </p:nvSpPr>
        <p:spPr>
          <a:xfrm>
            <a:off x="292100" y="590272"/>
            <a:ext cx="17297400" cy="5434629"/>
          </a:xfrm>
          <a:prstGeom prst="rect">
            <a:avLst/>
          </a:prstGeom>
        </p:spPr>
        <p:txBody>
          <a:bodyPr vert="horz" wrap="square" lIns="0" tIns="12700" rIns="0" bIns="0" rtlCol="0">
            <a:spAutoFit/>
          </a:bodyPr>
          <a:lstStyle/>
          <a:p>
            <a:pPr marL="12700" algn="just"/>
            <a:r>
              <a:rPr sz="2400" b="1" spc="-5" dirty="0">
                <a:latin typeface="Comic Sans MS" panose="030F0702030302020204" pitchFamily="66" charset="0"/>
                <a:cs typeface="Comic Sans MS"/>
              </a:rPr>
              <a:t>REFERENCIAS</a:t>
            </a:r>
            <a:endParaRPr sz="2400" dirty="0">
              <a:latin typeface="Comic Sans MS" panose="030F0702030302020204" pitchFamily="66" charset="0"/>
              <a:cs typeface="Comic Sans MS"/>
            </a:endParaRPr>
          </a:p>
          <a:p>
            <a:pPr algn="just">
              <a:spcBef>
                <a:spcPts val="15"/>
              </a:spcBef>
            </a:pPr>
            <a:endParaRPr sz="2400" dirty="0">
              <a:latin typeface="Comic Sans MS" panose="030F0702030302020204" pitchFamily="66" charset="0"/>
              <a:cs typeface="Comic Sans MS"/>
            </a:endParaRPr>
          </a:p>
          <a:p>
            <a:pPr marL="193040" marR="5080" indent="-180975" algn="just">
              <a:lnSpc>
                <a:spcPct val="116100"/>
              </a:lnSpc>
            </a:pPr>
            <a:r>
              <a:rPr lang="es-AR" sz="2400" dirty="0">
                <a:latin typeface="Comic Sans MS" panose="030F0702030302020204" pitchFamily="66" charset="0"/>
              </a:rPr>
              <a:t>[1] IEEE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System</a:t>
            </a:r>
            <a:r>
              <a:rPr lang="es-AR" sz="2400" dirty="0">
                <a:latin typeface="Comic Sans MS" panose="030F0702030302020204" pitchFamily="66" charset="0"/>
              </a:rPr>
              <a:t> </a:t>
            </a:r>
            <a:r>
              <a:rPr lang="es-AR" sz="2400" dirty="0" err="1">
                <a:latin typeface="Comic Sans MS" panose="030F0702030302020204" pitchFamily="66" charset="0"/>
              </a:rPr>
              <a:t>Relaying</a:t>
            </a:r>
            <a:r>
              <a:rPr lang="es-AR" sz="2400" dirty="0">
                <a:latin typeface="Comic Sans MS" panose="030F0702030302020204" pitchFamily="66" charset="0"/>
              </a:rPr>
              <a:t> </a:t>
            </a:r>
            <a:r>
              <a:rPr lang="es-AR" sz="2400" dirty="0" err="1">
                <a:latin typeface="Comic Sans MS" panose="030F0702030302020204" pitchFamily="66" charset="0"/>
              </a:rPr>
              <a:t>Committee</a:t>
            </a:r>
            <a:r>
              <a:rPr lang="es-AR" sz="2400" dirty="0">
                <a:latin typeface="Comic Sans MS" panose="030F0702030302020204" pitchFamily="66" charset="0"/>
              </a:rPr>
              <a:t> </a:t>
            </a:r>
            <a:r>
              <a:rPr lang="es-AR" sz="2400" dirty="0" err="1">
                <a:latin typeface="Comic Sans MS" panose="030F0702030302020204" pitchFamily="66" charset="0"/>
              </a:rPr>
              <a:t>Report</a:t>
            </a:r>
            <a:r>
              <a:rPr lang="es-AR" sz="2400" dirty="0">
                <a:latin typeface="Comic Sans MS" panose="030F0702030302020204" pitchFamily="66" charset="0"/>
              </a:rPr>
              <a:t>, “</a:t>
            </a:r>
            <a:r>
              <a:rPr lang="es-AR" sz="2400" dirty="0" err="1">
                <a:latin typeface="Comic Sans MS" panose="030F0702030302020204" pitchFamily="66" charset="0"/>
              </a:rPr>
              <a:t>Summary</a:t>
            </a:r>
            <a:r>
              <a:rPr lang="es-AR" sz="2400" dirty="0">
                <a:latin typeface="Comic Sans MS" panose="030F0702030302020204" pitchFamily="66" charset="0"/>
              </a:rPr>
              <a:t> </a:t>
            </a:r>
            <a:r>
              <a:rPr lang="es-AR" sz="2400" dirty="0" err="1">
                <a:latin typeface="Comic Sans MS" panose="030F0702030302020204" pitchFamily="66" charset="0"/>
              </a:rPr>
              <a:t>Update</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a:t>
            </a:r>
            <a:r>
              <a:rPr lang="es-AR" sz="2400" dirty="0" err="1">
                <a:latin typeface="Comic Sans MS" panose="030F0702030302020204" pitchFamily="66" charset="0"/>
              </a:rPr>
              <a:t>Practices</a:t>
            </a:r>
            <a:r>
              <a:rPr lang="es-AR" sz="2400" dirty="0">
                <a:latin typeface="Comic Sans MS" panose="030F0702030302020204" pitchFamily="66" charset="0"/>
              </a:rPr>
              <a:t> </a:t>
            </a:r>
            <a:r>
              <a:rPr lang="es-AR" sz="2400" dirty="0" err="1">
                <a:latin typeface="Comic Sans MS" panose="030F0702030302020204" pitchFamily="66" charset="0"/>
              </a:rPr>
              <a:t>on</a:t>
            </a:r>
            <a:r>
              <a:rPr lang="es-AR" sz="2400" dirty="0">
                <a:latin typeface="Comic Sans MS" panose="030F0702030302020204" pitchFamily="66" charset="0"/>
              </a:rPr>
              <a:t> Breaker </a:t>
            </a:r>
            <a:r>
              <a:rPr lang="es-AR" sz="2400" dirty="0" err="1">
                <a:latin typeface="Comic Sans MS" panose="030F0702030302020204" pitchFamily="66" charset="0"/>
              </a:rPr>
              <a:t>Failure</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IEEE </a:t>
            </a:r>
            <a:r>
              <a:rPr lang="es-AR" sz="2400" dirty="0" err="1">
                <a:latin typeface="Comic Sans MS" panose="030F0702030302020204" pitchFamily="66" charset="0"/>
              </a:rPr>
              <a:t>Transactions</a:t>
            </a:r>
            <a:r>
              <a:rPr lang="es-AR" sz="2400" dirty="0">
                <a:latin typeface="Comic Sans MS" panose="030F0702030302020204" pitchFamily="66" charset="0"/>
              </a:rPr>
              <a:t> </a:t>
            </a:r>
            <a:r>
              <a:rPr lang="es-AR" sz="2400" dirty="0" err="1">
                <a:latin typeface="Comic Sans MS" panose="030F0702030302020204" pitchFamily="66" charset="0"/>
              </a:rPr>
              <a:t>on</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Apparatus</a:t>
            </a:r>
            <a:r>
              <a:rPr lang="es-AR" sz="2400" dirty="0">
                <a:latin typeface="Comic Sans MS" panose="030F0702030302020204" pitchFamily="66" charset="0"/>
              </a:rPr>
              <a:t> and </a:t>
            </a:r>
            <a:r>
              <a:rPr lang="es-AR" sz="2400" dirty="0" err="1">
                <a:latin typeface="Comic Sans MS" panose="030F0702030302020204" pitchFamily="66" charset="0"/>
              </a:rPr>
              <a:t>Systems</a:t>
            </a:r>
            <a:r>
              <a:rPr lang="es-AR" sz="2400" dirty="0">
                <a:latin typeface="Comic Sans MS" panose="030F0702030302020204" pitchFamily="66" charset="0"/>
              </a:rPr>
              <a:t>, vol. PAS-101, </a:t>
            </a:r>
            <a:r>
              <a:rPr lang="es-AR" sz="2400" dirty="0" err="1">
                <a:latin typeface="Comic Sans MS" panose="030F0702030302020204" pitchFamily="66" charset="0"/>
              </a:rPr>
              <a:t>issue</a:t>
            </a:r>
            <a:r>
              <a:rPr lang="es-AR" sz="2400" dirty="0">
                <a:latin typeface="Comic Sans MS" panose="030F0702030302020204" pitchFamily="66" charset="0"/>
              </a:rPr>
              <a:t> 3, pp. 555–563, Mar. 1982. </a:t>
            </a:r>
          </a:p>
          <a:p>
            <a:pPr marL="193040" marR="5080" indent="-180975" algn="just">
              <a:lnSpc>
                <a:spcPct val="116100"/>
              </a:lnSpc>
            </a:pPr>
            <a:endParaRPr lang="es-AR" sz="2400" dirty="0">
              <a:latin typeface="Comic Sans MS" panose="030F0702030302020204" pitchFamily="66" charset="0"/>
            </a:endParaRPr>
          </a:p>
          <a:p>
            <a:pPr marL="193040" marR="5080" indent="-180975" algn="just">
              <a:lnSpc>
                <a:spcPct val="116100"/>
              </a:lnSpc>
            </a:pPr>
            <a:r>
              <a:rPr lang="es-AR" sz="2400" dirty="0">
                <a:latin typeface="Comic Sans MS" panose="030F0702030302020204" pitchFamily="66" charset="0"/>
              </a:rPr>
              <a:t>[2] IEEE Guide </a:t>
            </a:r>
            <a:r>
              <a:rPr lang="es-AR" sz="2400" dirty="0" err="1">
                <a:latin typeface="Comic Sans MS" panose="030F0702030302020204" pitchFamily="66" charset="0"/>
              </a:rPr>
              <a:t>for</a:t>
            </a:r>
            <a:r>
              <a:rPr lang="es-AR" sz="2400" dirty="0">
                <a:latin typeface="Comic Sans MS" panose="030F0702030302020204" pitchFamily="66" charset="0"/>
              </a:rPr>
              <a:t> AC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IEEE Standard C37.102- 2006. </a:t>
            </a:r>
          </a:p>
          <a:p>
            <a:pPr marL="193040" marR="5080" indent="-180975" algn="just">
              <a:lnSpc>
                <a:spcPct val="116100"/>
              </a:lnSpc>
            </a:pPr>
            <a:endParaRPr lang="es-AR" sz="2400" dirty="0">
              <a:latin typeface="Comic Sans MS" panose="030F0702030302020204" pitchFamily="66" charset="0"/>
            </a:endParaRPr>
          </a:p>
          <a:p>
            <a:pPr marL="193040" marR="5080" indent="-180975" algn="just">
              <a:lnSpc>
                <a:spcPct val="116100"/>
              </a:lnSpc>
            </a:pPr>
            <a:r>
              <a:rPr lang="es-AR" sz="2400" dirty="0">
                <a:latin typeface="Comic Sans MS" panose="030F0702030302020204" pitchFamily="66" charset="0"/>
              </a:rPr>
              <a:t>[3] IEEE Guide </a:t>
            </a:r>
            <a:r>
              <a:rPr lang="es-AR" sz="2400" dirty="0" err="1">
                <a:latin typeface="Comic Sans MS" panose="030F0702030302020204" pitchFamily="66" charset="0"/>
              </a:rPr>
              <a:t>for</a:t>
            </a:r>
            <a:r>
              <a:rPr lang="es-AR" sz="2400" dirty="0">
                <a:latin typeface="Comic Sans MS" panose="030F0702030302020204" pitchFamily="66" charset="0"/>
              </a:rPr>
              <a:t> Breaker </a:t>
            </a:r>
            <a:r>
              <a:rPr lang="es-AR" sz="2400" dirty="0" err="1">
                <a:latin typeface="Comic Sans MS" panose="030F0702030302020204" pitchFamily="66" charset="0"/>
              </a:rPr>
              <a:t>Failure</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Circuit</a:t>
            </a:r>
            <a:r>
              <a:rPr lang="es-AR" sz="2400" dirty="0">
                <a:latin typeface="Comic Sans MS" panose="030F0702030302020204" pitchFamily="66" charset="0"/>
              </a:rPr>
              <a:t> </a:t>
            </a:r>
            <a:r>
              <a:rPr lang="es-AR" sz="2400" dirty="0" err="1">
                <a:latin typeface="Comic Sans MS" panose="030F0702030302020204" pitchFamily="66" charset="0"/>
              </a:rPr>
              <a:t>Breakers</a:t>
            </a:r>
            <a:r>
              <a:rPr lang="es-AR" sz="2400" dirty="0">
                <a:latin typeface="Comic Sans MS" panose="030F0702030302020204" pitchFamily="66" charset="0"/>
              </a:rPr>
              <a:t>, IEEE Standard C37.119-2005. </a:t>
            </a:r>
          </a:p>
          <a:p>
            <a:pPr marL="193040" marR="5080" indent="-180975" algn="just">
              <a:lnSpc>
                <a:spcPct val="116100"/>
              </a:lnSpc>
            </a:pPr>
            <a:endParaRPr lang="es-AR" sz="2400" dirty="0">
              <a:latin typeface="Comic Sans MS" panose="030F0702030302020204" pitchFamily="66" charset="0"/>
            </a:endParaRPr>
          </a:p>
          <a:p>
            <a:pPr marL="193040" marR="5080" indent="-180975" algn="just">
              <a:lnSpc>
                <a:spcPct val="116100"/>
              </a:lnSpc>
            </a:pPr>
            <a:r>
              <a:rPr lang="es-AR" sz="2400" dirty="0">
                <a:latin typeface="Comic Sans MS" panose="030F0702030302020204" pitchFamily="66" charset="0"/>
              </a:rPr>
              <a:t>[4] C. J. </a:t>
            </a:r>
            <a:r>
              <a:rPr lang="es-AR" sz="2400" dirty="0" err="1">
                <a:latin typeface="Comic Sans MS" panose="030F0702030302020204" pitchFamily="66" charset="0"/>
              </a:rPr>
              <a:t>Mozina</a:t>
            </a:r>
            <a:r>
              <a:rPr lang="es-AR" sz="2400" dirty="0">
                <a:latin typeface="Comic Sans MS" panose="030F0702030302020204" pitchFamily="66" charset="0"/>
              </a:rPr>
              <a:t>, R. F. </a:t>
            </a:r>
            <a:r>
              <a:rPr lang="es-AR" sz="2400" dirty="0" err="1">
                <a:latin typeface="Comic Sans MS" panose="030F0702030302020204" pitchFamily="66" charset="0"/>
              </a:rPr>
              <a:t>Arehart</a:t>
            </a:r>
            <a:r>
              <a:rPr lang="es-AR" sz="2400" dirty="0">
                <a:latin typeface="Comic Sans MS" panose="030F0702030302020204" pitchFamily="66" charset="0"/>
              </a:rPr>
              <a:t>, J. </a:t>
            </a:r>
            <a:r>
              <a:rPr lang="es-AR" sz="2400" dirty="0" err="1">
                <a:latin typeface="Comic Sans MS" panose="030F0702030302020204" pitchFamily="66" charset="0"/>
              </a:rPr>
              <a:t>Berdy</a:t>
            </a:r>
            <a:r>
              <a:rPr lang="es-AR" sz="2400" dirty="0">
                <a:latin typeface="Comic Sans MS" panose="030F0702030302020204" pitchFamily="66" charset="0"/>
              </a:rPr>
              <a:t>, J. J. </a:t>
            </a:r>
            <a:r>
              <a:rPr lang="es-AR" sz="2400" dirty="0" err="1">
                <a:latin typeface="Comic Sans MS" panose="030F0702030302020204" pitchFamily="66" charset="0"/>
              </a:rPr>
              <a:t>Bonk</a:t>
            </a:r>
            <a:r>
              <a:rPr lang="es-AR" sz="2400" dirty="0">
                <a:latin typeface="Comic Sans MS" panose="030F0702030302020204" pitchFamily="66" charset="0"/>
              </a:rPr>
              <a:t>, S. P. Conrad, A. N. Darlington, W. A. Elmore, H. G. </a:t>
            </a:r>
            <a:r>
              <a:rPr lang="es-AR" sz="2400" dirty="0" err="1">
                <a:latin typeface="Comic Sans MS" panose="030F0702030302020204" pitchFamily="66" charset="0"/>
              </a:rPr>
              <a:t>Farley</a:t>
            </a:r>
            <a:r>
              <a:rPr lang="es-AR" sz="2400" dirty="0">
                <a:latin typeface="Comic Sans MS" panose="030F0702030302020204" pitchFamily="66" charset="0"/>
              </a:rPr>
              <a:t>, D. C. </a:t>
            </a:r>
            <a:r>
              <a:rPr lang="es-AR" sz="2400" dirty="0" err="1">
                <a:latin typeface="Comic Sans MS" panose="030F0702030302020204" pitchFamily="66" charset="0"/>
              </a:rPr>
              <a:t>Mikell</a:t>
            </a:r>
            <a:r>
              <a:rPr lang="es-AR" sz="2400" dirty="0">
                <a:latin typeface="Comic Sans MS" panose="030F0702030302020204" pitchFamily="66" charset="0"/>
              </a:rPr>
              <a:t>, G. R. </a:t>
            </a:r>
            <a:r>
              <a:rPr lang="es-AR" sz="2400" dirty="0" err="1">
                <a:latin typeface="Comic Sans MS" panose="030F0702030302020204" pitchFamily="66" charset="0"/>
              </a:rPr>
              <a:t>Nail</a:t>
            </a:r>
            <a:r>
              <a:rPr lang="es-AR" sz="2400" dirty="0">
                <a:latin typeface="Comic Sans MS" panose="030F0702030302020204" pitchFamily="66" charset="0"/>
              </a:rPr>
              <a:t>, H. O. </a:t>
            </a:r>
            <a:r>
              <a:rPr lang="es-AR" sz="2400" dirty="0" err="1">
                <a:latin typeface="Comic Sans MS" panose="030F0702030302020204" pitchFamily="66" charset="0"/>
              </a:rPr>
              <a:t>Ohmstedt</a:t>
            </a:r>
            <a:r>
              <a:rPr lang="es-AR" sz="2400" dirty="0">
                <a:latin typeface="Comic Sans MS" panose="030F0702030302020204" pitchFamily="66" charset="0"/>
              </a:rPr>
              <a:t>, A. C. Pierce, E. T. Sage, D. E. </a:t>
            </a:r>
            <a:r>
              <a:rPr lang="es-AR" sz="2400" dirty="0" err="1">
                <a:latin typeface="Comic Sans MS" panose="030F0702030302020204" pitchFamily="66" charset="0"/>
              </a:rPr>
              <a:t>Sanford</a:t>
            </a:r>
            <a:r>
              <a:rPr lang="es-AR" sz="2400" dirty="0">
                <a:latin typeface="Comic Sans MS" panose="030F0702030302020204" pitchFamily="66" charset="0"/>
              </a:rPr>
              <a:t>, L. J. </a:t>
            </a:r>
            <a:r>
              <a:rPr lang="es-AR" sz="2400" dirty="0" err="1">
                <a:latin typeface="Comic Sans MS" panose="030F0702030302020204" pitchFamily="66" charset="0"/>
              </a:rPr>
              <a:t>Schulze</a:t>
            </a:r>
            <a:r>
              <a:rPr lang="es-AR" sz="2400" dirty="0">
                <a:latin typeface="Comic Sans MS" panose="030F0702030302020204" pitchFamily="66" charset="0"/>
              </a:rPr>
              <a:t>, W. M. Strang, G. </a:t>
            </a:r>
            <a:r>
              <a:rPr lang="es-AR" sz="2400" dirty="0" err="1">
                <a:latin typeface="Comic Sans MS" panose="030F0702030302020204" pitchFamily="66" charset="0"/>
              </a:rPr>
              <a:t>Stranne</a:t>
            </a:r>
            <a:r>
              <a:rPr lang="es-AR" sz="2400" dirty="0">
                <a:latin typeface="Comic Sans MS" panose="030F0702030302020204" pitchFamily="66" charset="0"/>
              </a:rPr>
              <a:t>, F. </a:t>
            </a:r>
            <a:r>
              <a:rPr lang="es-AR" sz="2400" dirty="0" err="1">
                <a:latin typeface="Comic Sans MS" panose="030F0702030302020204" pitchFamily="66" charset="0"/>
              </a:rPr>
              <a:t>Tajaddodi</a:t>
            </a:r>
            <a:r>
              <a:rPr lang="es-AR" sz="2400" dirty="0">
                <a:latin typeface="Comic Sans MS" panose="030F0702030302020204" pitchFamily="66" charset="0"/>
              </a:rPr>
              <a:t>, and T. </a:t>
            </a:r>
            <a:r>
              <a:rPr lang="es-AR" sz="2400" dirty="0" err="1">
                <a:latin typeface="Comic Sans MS" panose="030F0702030302020204" pitchFamily="66" charset="0"/>
              </a:rPr>
              <a:t>Wiedman</a:t>
            </a:r>
            <a:r>
              <a:rPr lang="es-AR" sz="2400" dirty="0">
                <a:latin typeface="Comic Sans MS" panose="030F0702030302020204" pitchFamily="66" charset="0"/>
              </a:rPr>
              <a:t>, “</a:t>
            </a:r>
            <a:r>
              <a:rPr lang="es-AR" sz="2400" dirty="0" err="1">
                <a:latin typeface="Comic Sans MS" panose="030F0702030302020204" pitchFamily="66" charset="0"/>
              </a:rPr>
              <a:t>Inadvertent</a:t>
            </a:r>
            <a:r>
              <a:rPr lang="es-AR" sz="2400" dirty="0">
                <a:latin typeface="Comic Sans MS" panose="030F0702030302020204" pitchFamily="66" charset="0"/>
              </a:rPr>
              <a:t> </a:t>
            </a:r>
            <a:r>
              <a:rPr lang="es-AR" sz="2400" dirty="0" err="1">
                <a:latin typeface="Comic Sans MS" panose="030F0702030302020204" pitchFamily="66" charset="0"/>
              </a:rPr>
              <a:t>Energizing</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a:t>
            </a:r>
            <a:r>
              <a:rPr lang="es-AR" sz="2400" dirty="0" err="1">
                <a:latin typeface="Comic Sans MS" panose="030F0702030302020204" pitchFamily="66" charset="0"/>
              </a:rPr>
              <a:t>Synchronous</a:t>
            </a:r>
            <a:r>
              <a:rPr lang="es-AR" sz="2400" dirty="0">
                <a:latin typeface="Comic Sans MS" panose="030F0702030302020204" pitchFamily="66" charset="0"/>
              </a:rPr>
              <a:t> </a:t>
            </a:r>
            <a:r>
              <a:rPr lang="es-AR" sz="2400" dirty="0" err="1">
                <a:latin typeface="Comic Sans MS" panose="030F0702030302020204" pitchFamily="66" charset="0"/>
              </a:rPr>
              <a:t>Generators</a:t>
            </a:r>
            <a:r>
              <a:rPr lang="es-AR" sz="2400" dirty="0">
                <a:latin typeface="Comic Sans MS" panose="030F0702030302020204" pitchFamily="66" charset="0"/>
              </a:rPr>
              <a:t>,” IEEE </a:t>
            </a:r>
            <a:r>
              <a:rPr lang="es-AR" sz="2400" dirty="0" err="1">
                <a:latin typeface="Comic Sans MS" panose="030F0702030302020204" pitchFamily="66" charset="0"/>
              </a:rPr>
              <a:t>Transactions</a:t>
            </a:r>
            <a:r>
              <a:rPr lang="es-AR" sz="2400" dirty="0">
                <a:latin typeface="Comic Sans MS" panose="030F0702030302020204" pitchFamily="66" charset="0"/>
              </a:rPr>
              <a:t> </a:t>
            </a:r>
            <a:r>
              <a:rPr lang="es-AR" sz="2400" dirty="0" err="1">
                <a:latin typeface="Comic Sans MS" panose="030F0702030302020204" pitchFamily="66" charset="0"/>
              </a:rPr>
              <a:t>on</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Delivery</a:t>
            </a:r>
            <a:r>
              <a:rPr lang="es-AR" sz="2400" dirty="0">
                <a:latin typeface="Comic Sans MS" panose="030F0702030302020204" pitchFamily="66" charset="0"/>
              </a:rPr>
              <a:t>, vol. 4, </a:t>
            </a:r>
            <a:r>
              <a:rPr lang="es-AR" sz="2400" dirty="0" err="1">
                <a:latin typeface="Comic Sans MS" panose="030F0702030302020204" pitchFamily="66" charset="0"/>
              </a:rPr>
              <a:t>issue</a:t>
            </a:r>
            <a:r>
              <a:rPr lang="es-AR" sz="2400" dirty="0">
                <a:latin typeface="Comic Sans MS" panose="030F0702030302020204" pitchFamily="66" charset="0"/>
              </a:rPr>
              <a:t> 2, pp. 965–977, </a:t>
            </a:r>
            <a:r>
              <a:rPr lang="es-AR" sz="2400" dirty="0" err="1">
                <a:latin typeface="Comic Sans MS" panose="030F0702030302020204" pitchFamily="66" charset="0"/>
              </a:rPr>
              <a:t>Apr</a:t>
            </a:r>
            <a:r>
              <a:rPr lang="es-AR" sz="2400" dirty="0">
                <a:latin typeface="Comic Sans MS" panose="030F0702030302020204" pitchFamily="66" charset="0"/>
              </a:rPr>
              <a:t>. 1989.</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100558907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40000" y="228600"/>
            <a:ext cx="128778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5</a:t>
            </a:r>
            <a:endParaRPr sz="3200" b="1" dirty="0">
              <a:latin typeface="Comic Sans MS"/>
              <a:cs typeface="Comic Sans MS"/>
            </a:endParaRPr>
          </a:p>
          <a:p>
            <a:pPr algn="ctr">
              <a:spcBef>
                <a:spcPts val="5"/>
              </a:spcBef>
            </a:pPr>
            <a:r>
              <a:rPr sz="3200" b="1" spc="-5" dirty="0">
                <a:latin typeface="Comic Sans MS"/>
                <a:cs typeface="Comic Sans MS"/>
              </a:rPr>
              <a:t>PROTECCIÓN</a:t>
            </a:r>
            <a:r>
              <a:rPr sz="3200" b="1" spc="15" dirty="0">
                <a:latin typeface="Comic Sans MS"/>
                <a:cs typeface="Comic Sans MS"/>
              </a:rPr>
              <a:t> </a:t>
            </a:r>
            <a:r>
              <a:rPr sz="3200" b="1" spc="-5" dirty="0">
                <a:latin typeface="Comic Sans MS"/>
                <a:cs typeface="Comic Sans MS"/>
              </a:rPr>
              <a:t>CONTRA</a:t>
            </a:r>
            <a:r>
              <a:rPr sz="3200" b="1" spc="15" dirty="0">
                <a:latin typeface="Comic Sans MS"/>
                <a:cs typeface="Comic Sans MS"/>
              </a:rPr>
              <a:t> </a:t>
            </a:r>
            <a:r>
              <a:rPr sz="3200" b="1" spc="-5" dirty="0">
                <a:latin typeface="Comic Sans MS"/>
                <a:cs typeface="Comic Sans MS"/>
              </a:rPr>
              <a:t>FRECUENCIA</a:t>
            </a:r>
            <a:r>
              <a:rPr sz="3200" b="1" spc="10" dirty="0">
                <a:latin typeface="Comic Sans MS"/>
                <a:cs typeface="Comic Sans MS"/>
              </a:rPr>
              <a:t> </a:t>
            </a:r>
            <a:r>
              <a:rPr sz="3200" b="1" spc="-10" dirty="0">
                <a:latin typeface="Comic Sans MS"/>
                <a:cs typeface="Comic Sans MS"/>
              </a:rPr>
              <a:t>ANORMAL</a:t>
            </a:r>
            <a:endParaRPr sz="3200" b="1" dirty="0">
              <a:latin typeface="Comic Sans MS"/>
              <a:cs typeface="Comic Sans MS"/>
            </a:endParaRPr>
          </a:p>
        </p:txBody>
      </p:sp>
      <p:sp>
        <p:nvSpPr>
          <p:cNvPr id="3" name="object 3"/>
          <p:cNvSpPr txBox="1"/>
          <p:nvPr/>
        </p:nvSpPr>
        <p:spPr>
          <a:xfrm>
            <a:off x="330200" y="1524000"/>
            <a:ext cx="17221200" cy="6317114"/>
          </a:xfrm>
          <a:prstGeom prst="rect">
            <a:avLst/>
          </a:prstGeom>
        </p:spPr>
        <p:txBody>
          <a:bodyPr vert="horz" wrap="square" lIns="0" tIns="12700" rIns="0" bIns="0" rtlCol="0">
            <a:spAutoFit/>
          </a:bodyPr>
          <a:lstStyle/>
          <a:p>
            <a:pPr marL="12700" algn="just">
              <a:spcBef>
                <a:spcPts val="100"/>
              </a:spcBef>
            </a:pPr>
            <a:r>
              <a:rPr sz="2400" b="1" spc="-5" dirty="0" err="1">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dirty="0">
                <a:latin typeface="Comic Sans MS" panose="030F0702030302020204" pitchFamily="66" charset="0"/>
              </a:rPr>
              <a:t>Tanto el generador como la turbina están limitados en el grado de operación de frecuencia anormal que puede tolerarse. A frecuencias reducidas, habrá una reducción en la capacidad de salida de un generador. Se considera que las turbinas, especialmente las de vapor y de gas, tienen un funcionamiento más restrictivo que el generador a frecuencias reducidas debido a las resonancias en los álabes de la turbina. La desviación de la velocidad nominal bajo carga acercará las frecuencias de estímulo a una o más de las frecuencias naturales de las distintas palas, y habrá un aumento en las tensiones vibratorias. A medida que aumentan las tensiones vibratorias, se acumulan daños que pueden provocar el agrietamiento de algunas partes de la estructura del álabe. La protección primaria contra baja frecuencia para los generadores de turbina depende de la filosofía de la empresa de servicios públicos. Si la seguridad de la turbina es la principal preocupación, aplicar protección contra baja frecuencia de la turbina es una opción. Alternativamente, la implementación de programas automáticos de deslastre de carga en el sistema eléctrico es otra. Estos programas de deslastre de carga deben diseñarse de modo que, para la máxima condición de sobrecarga posible, se deslastre suficiente carga para restaurar rápidamente la frecuencia del sistema a un nivel casi normal. Cuando se implementa el deslastre de carga automático, la protección de respaldo para condiciones de baja frecuencia se proporciona mediante el uso de uno o más relés y temporizadores de baja frecuencia en cada generador. Los relés de baja frecuencia y los temporizadores suelen estar conectados para disparar el generador.</a:t>
            </a:r>
            <a:endParaRPr sz="900" dirty="0">
              <a:latin typeface="Comic Sans MS" panose="030F0702030302020204" pitchFamily="66" charset="0"/>
              <a:cs typeface="Comic Sans MS"/>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92100" y="329195"/>
            <a:ext cx="17297400" cy="9374361"/>
          </a:xfrm>
          <a:prstGeom prst="rect">
            <a:avLst/>
          </a:prstGeom>
        </p:spPr>
        <p:txBody>
          <a:bodyPr vert="horz" wrap="square" lIns="0" tIns="12700" rIns="0" bIns="0" rtlCol="0">
            <a:spAutoFit/>
          </a:bodyPr>
          <a:lstStyle/>
          <a:p>
            <a:pPr marL="12700" algn="just">
              <a:spcBef>
                <a:spcPts val="100"/>
              </a:spcBef>
            </a:pPr>
            <a:r>
              <a:rPr sz="2400" b="1" spc="-5" dirty="0" err="1">
                <a:latin typeface="Comic Sans MS" panose="030F0702030302020204" pitchFamily="66" charset="0"/>
                <a:cs typeface="Comic Sans MS"/>
              </a:rPr>
              <a:t>Introducción</a:t>
            </a:r>
            <a:endParaRPr lang="en-US" sz="2400" b="1" spc="-5" dirty="0">
              <a:latin typeface="Comic Sans MS" panose="030F0702030302020204" pitchFamily="66" charset="0"/>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marR="5080" algn="just">
              <a:spcBef>
                <a:spcPts val="100"/>
              </a:spcBef>
            </a:pPr>
            <a:r>
              <a:rPr lang="es-MX" sz="2400" dirty="0">
                <a:latin typeface="Comic Sans MS" panose="030F0702030302020204" pitchFamily="66" charset="0"/>
              </a:rPr>
              <a:t>Cuando un sistema de </a:t>
            </a:r>
            <a:r>
              <a:rPr lang="es-MX" sz="2400" dirty="0" smtClean="0">
                <a:latin typeface="Comic Sans MS" panose="030F0702030302020204" pitchFamily="66" charset="0"/>
              </a:rPr>
              <a:t>potencia está </a:t>
            </a:r>
            <a:r>
              <a:rPr lang="es-MX" sz="2400" dirty="0">
                <a:latin typeface="Comic Sans MS" panose="030F0702030302020204" pitchFamily="66" charset="0"/>
              </a:rPr>
              <a:t>en operación estable a frecuencia normal, la entrada de energía mecánica total desde la máquina de impulso a los generadores es igual a la suma de las cargas conectadas y todas las pérdidas de energía reales en el sistema. Una alteración significativa de este equilibrio provoca una condición anormal de frecuencia del sistema. Las condiciones de frecuencia anormales pueden hacer que los generadores se disparen, que las líneas de conexión se abran debido a una sobrecarga o que partes del sistema se separen debido a oscilaciones de energía y la inestabilidad resultante. Esto podría dar como resultado que el sistema de </a:t>
            </a:r>
            <a:r>
              <a:rPr lang="es-MX" sz="2400" dirty="0" smtClean="0">
                <a:latin typeface="Comic Sans MS" panose="030F0702030302020204" pitchFamily="66" charset="0"/>
              </a:rPr>
              <a:t>potencia se </a:t>
            </a:r>
            <a:r>
              <a:rPr lang="es-MX" sz="2400" dirty="0">
                <a:latin typeface="Comic Sans MS" panose="030F0702030302020204" pitchFamily="66" charset="0"/>
              </a:rPr>
              <a:t>separe en una o más islas eléctricamente aisladas. La mayoría de las empresas de servicios públicos han implementado un programa automatizado de desconexión de carga para evitar el colapso total del sistema y minimizar la posibilidad de daños al equipo durante una condición de operación de frecuencia anormal. Estos programas de deslastre de carga están diseñados para: </a:t>
            </a:r>
          </a:p>
          <a:p>
            <a:pPr marL="355600" marR="5080" indent="-342900" algn="just">
              <a:spcBef>
                <a:spcPts val="100"/>
              </a:spcBef>
              <a:buFont typeface="Arial" panose="020B0604020202020204" pitchFamily="34" charset="0"/>
              <a:buChar char="•"/>
            </a:pPr>
            <a:r>
              <a:rPr lang="es-MX" sz="2400" dirty="0">
                <a:latin typeface="Comic Sans MS" panose="030F0702030302020204" pitchFamily="66" charset="0"/>
              </a:rPr>
              <a:t>Eliminar la carga suficiente para aliviar la sobrecarga de la generación conectada. </a:t>
            </a:r>
          </a:p>
          <a:p>
            <a:pPr marL="355600" marR="5080" indent="-342900" algn="just">
              <a:spcBef>
                <a:spcPts val="100"/>
              </a:spcBef>
              <a:buFont typeface="Arial" panose="020B0604020202020204" pitchFamily="34" charset="0"/>
              <a:buChar char="•"/>
            </a:pPr>
            <a:r>
              <a:rPr lang="es-MX" sz="2400" dirty="0">
                <a:latin typeface="Comic Sans MS" panose="030F0702030302020204" pitchFamily="66" charset="0"/>
              </a:rPr>
              <a:t>Minimizar el riesgo de daños a la planta generadora. </a:t>
            </a:r>
          </a:p>
          <a:p>
            <a:pPr marL="355600" marR="5080" indent="-342900" algn="just">
              <a:spcBef>
                <a:spcPts val="100"/>
              </a:spcBef>
              <a:buFont typeface="Arial" panose="020B0604020202020204" pitchFamily="34" charset="0"/>
              <a:buChar char="•"/>
            </a:pPr>
            <a:r>
              <a:rPr lang="es-MX" sz="2400" dirty="0">
                <a:latin typeface="Comic Sans MS" panose="030F0702030302020204" pitchFamily="66" charset="0"/>
              </a:rPr>
              <a:t>Mitigar la posibilidad de que el evento se produzca en cascada como resultado de un disparo por </a:t>
            </a:r>
            <a:r>
              <a:rPr lang="es-MX" sz="2400" dirty="0" err="1">
                <a:latin typeface="Comic Sans MS" panose="030F0702030302020204" pitchFamily="66" charset="0"/>
              </a:rPr>
              <a:t>subfrecuencia</a:t>
            </a:r>
            <a:r>
              <a:rPr lang="es-MX" sz="2400" dirty="0">
                <a:latin typeface="Comic Sans MS" panose="030F0702030302020204" pitchFamily="66" charset="0"/>
              </a:rPr>
              <a:t> de la unidad. </a:t>
            </a:r>
          </a:p>
          <a:p>
            <a:pPr marL="355600" marR="5080" indent="-342900" algn="just">
              <a:spcBef>
                <a:spcPts val="100"/>
              </a:spcBef>
              <a:buFont typeface="Arial" panose="020B0604020202020204" pitchFamily="34" charset="0"/>
              <a:buChar char="•"/>
            </a:pPr>
            <a:r>
              <a:rPr lang="es-MX" sz="2400" dirty="0">
                <a:latin typeface="Comic Sans MS" panose="030F0702030302020204" pitchFamily="66" charset="0"/>
              </a:rPr>
              <a:t>Restaurar rápidamente la frecuencia del sistema a un nivel casi normal.</a:t>
            </a:r>
          </a:p>
          <a:p>
            <a:pPr marL="12700" marR="5080" algn="just">
              <a:spcBef>
                <a:spcPts val="100"/>
              </a:spcBef>
            </a:pPr>
            <a:endParaRPr lang="es-MX" sz="2400" dirty="0">
              <a:latin typeface="Comic Sans MS" panose="030F0702030302020204" pitchFamily="66" charset="0"/>
            </a:endParaRPr>
          </a:p>
          <a:p>
            <a:pPr marL="12700" marR="5080" algn="just">
              <a:spcBef>
                <a:spcPts val="100"/>
              </a:spcBef>
            </a:pPr>
            <a:r>
              <a:rPr lang="es-MX" sz="2400" dirty="0">
                <a:latin typeface="Comic Sans MS" panose="030F0702030302020204" pitchFamily="66" charset="0"/>
              </a:rPr>
              <a:t>Los siguientes dos tipos de condiciones de frecuencia anormales pueden ocurrir en un sistema de potencia: </a:t>
            </a:r>
          </a:p>
          <a:p>
            <a:pPr marL="355600" marR="5080" indent="-342900" algn="just">
              <a:spcBef>
                <a:spcPts val="100"/>
              </a:spcBef>
              <a:buFont typeface="Arial" panose="020B0604020202020204" pitchFamily="34" charset="0"/>
              <a:buChar char="•"/>
            </a:pPr>
            <a:r>
              <a:rPr lang="es-MX" sz="2400" dirty="0">
                <a:latin typeface="Comic Sans MS" panose="030F0702030302020204" pitchFamily="66" charset="0"/>
              </a:rPr>
              <a:t>La condición de baja frecuencia ocurre en un sistema de </a:t>
            </a:r>
            <a:r>
              <a:rPr lang="es-MX" sz="2400" dirty="0" smtClean="0">
                <a:latin typeface="Comic Sans MS" panose="030F0702030302020204" pitchFamily="66" charset="0"/>
              </a:rPr>
              <a:t>potencia como </a:t>
            </a:r>
            <a:r>
              <a:rPr lang="es-MX" sz="2400" dirty="0">
                <a:latin typeface="Comic Sans MS" panose="030F0702030302020204" pitchFamily="66" charset="0"/>
              </a:rPr>
              <a:t>resultado de una reducción repentina en la energía de entrada a través de la pérdida de los generadores o de las conexiones clave que importan energía. Esto puede producir una disminución en la velocidad del generador, lo que resulta en una disminución de la frecuencia del sistema. </a:t>
            </a:r>
          </a:p>
          <a:p>
            <a:pPr marL="355600" marR="5080" indent="-342900" algn="just">
              <a:spcBef>
                <a:spcPts val="100"/>
              </a:spcBef>
              <a:buFont typeface="Arial" panose="020B0604020202020204" pitchFamily="34" charset="0"/>
              <a:buChar char="•"/>
            </a:pPr>
            <a:r>
              <a:rPr lang="es-MX" sz="2400" dirty="0">
                <a:latin typeface="Comic Sans MS" panose="030F0702030302020204" pitchFamily="66" charset="0"/>
              </a:rPr>
              <a:t>Una condición de </a:t>
            </a:r>
            <a:r>
              <a:rPr lang="es-MX" sz="2400" dirty="0" err="1">
                <a:latin typeface="Comic Sans MS" panose="030F0702030302020204" pitchFamily="66" charset="0"/>
              </a:rPr>
              <a:t>sobrefrecuencia</a:t>
            </a:r>
            <a:r>
              <a:rPr lang="es-MX" sz="2400" dirty="0">
                <a:latin typeface="Comic Sans MS" panose="030F0702030302020204" pitchFamily="66" charset="0"/>
              </a:rPr>
              <a:t> ocurre como resultado de una pérdida repentina de carga o de entidades clave que exportan energía. La pérdida de energía eléctrica debido a la caída de carga inicial provoca la aceleración de las unidades y el consiguiente aumento en la frecuencia del sistema. </a:t>
            </a:r>
          </a:p>
        </p:txBody>
      </p:sp>
    </p:spTree>
    <p:extLst>
      <p:ext uri="{BB962C8B-B14F-4D97-AF65-F5344CB8AC3E}">
        <p14:creationId xmlns:p14="http://schemas.microsoft.com/office/powerpoint/2010/main" xmlns="" val="337285477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92100" y="329195"/>
            <a:ext cx="17297400" cy="6724918"/>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Las siguientes son dos consideraciones principales asociadas con la operación de una planta generadora a una frecuencia anormal: </a:t>
            </a:r>
          </a:p>
          <a:p>
            <a:pPr marL="12700" marR="5080" algn="just">
              <a:spcBef>
                <a:spcPts val="100"/>
              </a:spcBef>
            </a:pPr>
            <a:endParaRPr lang="es-MX" sz="2400" dirty="0">
              <a:latin typeface="Comic Sans MS" panose="030F0702030302020204" pitchFamily="66" charset="0"/>
            </a:endParaRPr>
          </a:p>
          <a:p>
            <a:pPr marL="355600" marR="5080" indent="-342900" algn="just">
              <a:spcBef>
                <a:spcPts val="100"/>
              </a:spcBef>
              <a:buFont typeface="Arial" panose="020B0604020202020204" pitchFamily="34" charset="0"/>
              <a:buChar char="•"/>
            </a:pPr>
            <a:r>
              <a:rPr lang="es-MX" sz="2400" dirty="0">
                <a:latin typeface="Comic Sans MS" panose="030F0702030302020204" pitchFamily="66" charset="0"/>
              </a:rPr>
              <a:t>Protección del equipo contra daños que podrían resultar de la operación a una frecuencia anormal. </a:t>
            </a:r>
          </a:p>
          <a:p>
            <a:pPr marL="355600" marR="5080" indent="-342900" algn="just">
              <a:spcBef>
                <a:spcPts val="100"/>
              </a:spcBef>
              <a:buFont typeface="Arial" panose="020B0604020202020204" pitchFamily="34" charset="0"/>
              <a:buChar char="•"/>
            </a:pPr>
            <a:r>
              <a:rPr lang="es-MX" sz="2400" dirty="0">
                <a:latin typeface="Comic Sans MS" panose="030F0702030302020204" pitchFamily="66" charset="0"/>
              </a:rPr>
              <a:t>Prevención de disparos involuntarios de la unidad generadora por una condición de frecuencia anormal recuperable que no exceda los límites de diseño de los equipos de la planta. Las partes principales de una planta generadora afectadas por una operación de frecuencia anormal son el generador, los transformadores, la turbina y las cargas auxiliares de la estación. </a:t>
            </a:r>
          </a:p>
          <a:p>
            <a:pPr marL="12700" marR="5080" algn="just">
              <a:spcBef>
                <a:spcPts val="100"/>
              </a:spcBef>
            </a:pPr>
            <a:endParaRPr lang="es-MX" sz="2400" dirty="0">
              <a:latin typeface="Comic Sans MS" panose="030F0702030302020204" pitchFamily="66" charset="0"/>
            </a:endParaRPr>
          </a:p>
          <a:p>
            <a:pPr marL="12700" marR="5080" algn="just">
              <a:spcBef>
                <a:spcPts val="100"/>
              </a:spcBef>
            </a:pPr>
            <a:r>
              <a:rPr lang="es-MX" sz="2400" dirty="0">
                <a:latin typeface="Comic Sans MS" panose="030F0702030302020204" pitchFamily="66" charset="0"/>
              </a:rPr>
              <a:t>En esta sección se analizará el efecto de condiciones de frecuencia anormales en estas partes principales de una planta de generación, junto con la protección recomendada. Tener en cuenta que gran parte de la información relativa al funcionamiento de turbinas y generadores a frecuencias fuera de la nominal es patentada y puede variar de un fabricante a otro. En vista de esa situación, se recomienda obtener del fabricante la información pertinente para un equipo o instalación en particular respecto de su capacidad de funcionamiento en frecuencia. Actualmente es una práctica habitual que el fabricante del equipo dé la aprobación final del esquema de protección de frecuencia para una turbina o generador. En la mayoría de las aplicaciones, los ajustes del relé de baja frecuencia del generador, tanto de operación mínima como de retardo de tiempo, pueden coordinarse con los programas de deslastre de carga de baja frecuencia del sistema. Esta coordinación debería mejorar la protección del generador/turbina y mantener la confiabilidad del sistema.</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409006955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30200" y="533400"/>
            <a:ext cx="17297400" cy="5591274"/>
          </a:xfrm>
          <a:prstGeom prst="rect">
            <a:avLst/>
          </a:prstGeom>
        </p:spPr>
        <p:txBody>
          <a:bodyPr vert="horz" wrap="square" lIns="0" tIns="12700" rIns="0" bIns="0" rtlCol="0">
            <a:spAutoFit/>
          </a:bodyPr>
          <a:lstStyle/>
          <a:p>
            <a:pPr marL="12700" marR="5080" algn="just">
              <a:spcBef>
                <a:spcPts val="100"/>
              </a:spcBef>
            </a:pPr>
            <a:r>
              <a:rPr lang="es-MX" sz="2400" b="1" spc="-5" dirty="0">
                <a:latin typeface="Comic Sans MS" panose="030F0702030302020204" pitchFamily="66" charset="0"/>
                <a:cs typeface="Comic Sans MS"/>
              </a:rPr>
              <a:t>CONFORMIDAD CON LA IEC 60034:2007</a:t>
            </a:r>
          </a:p>
          <a:p>
            <a:pPr marL="12700" marR="5080" algn="just">
              <a:spcBef>
                <a:spcPts val="100"/>
              </a:spcBef>
            </a:pPr>
            <a:endParaRPr lang="es-MX" sz="2400" spc="-5" dirty="0">
              <a:latin typeface="Comic Sans MS" panose="030F0702030302020204" pitchFamily="66" charset="0"/>
              <a:cs typeface="Comic Sans MS"/>
            </a:endParaRPr>
          </a:p>
          <a:p>
            <a:pPr marL="12700" marR="5080" algn="just">
              <a:spcBef>
                <a:spcPts val="100"/>
              </a:spcBef>
            </a:pPr>
            <a:r>
              <a:rPr lang="es-MX" sz="2400" dirty="0">
                <a:latin typeface="Comic Sans MS" panose="030F0702030302020204" pitchFamily="66" charset="0"/>
              </a:rPr>
              <a:t>Algunos generadores de turbina están diseñados para adaptarse a las características de tensión de frecuencia de IEC 60034-3:2007, Máquinas eléctricas rotativas - Parte 3. Esta norma requiere que los generadores entreguen una salida nominal continua al factor de potencia nominal en los rangos de ±5 % en voltaje y ±2 % en frecuencia, como se muestra en el área sombreada en la Fig. 1.</a:t>
            </a:r>
          </a:p>
          <a:p>
            <a:pPr marL="12700" marR="5080" algn="just">
              <a:spcBef>
                <a:spcPts val="100"/>
              </a:spcBef>
            </a:pPr>
            <a:r>
              <a:rPr lang="es-MX" sz="2400" dirty="0">
                <a:latin typeface="Comic Sans MS" panose="030F0702030302020204" pitchFamily="66" charset="0"/>
              </a:rPr>
              <a:t>IEC 60034-3:2007 recomienda que la operación fuera del área sombreada "sea limitada en extensión, duración y frecuencia de ocurrencia". Por lo tanto, un fabricante podría imponer severas restricciones de tiempo para el generador mismo, particularmente para operación por debajo del 95 o por encima del 103 % de la frecuencia nominal (respectivamente 57 o 61,8 Hz sobre una base de 60 Hz) y, en menor medida, para operación fuera del rango continuo de 98 a 102 % de la frecuencia nominal. En vista de estas consideraciones, un fabricante puede exigir, sólo para el generador, límites operativos de frecuencia en forma de características tiempo-frecuencia. En tales situaciones, el objetivo principal de los esquemas de protección de frecuencia es devolver la frecuencia al rango de frecuencia de operación continua IEC (98 a 102 % de la frecuencia nominal) lo antes posible y minimizar la operación fuera de este rango en extensión, duración y duración. concierto con prácticas de deslastre de carga.</a:t>
            </a:r>
            <a:endParaRPr sz="2400" dirty="0">
              <a:latin typeface="Comic Sans MS" panose="030F0702030302020204" pitchFamily="66" charset="0"/>
              <a:cs typeface="Comic Sans MS"/>
            </a:endParaRPr>
          </a:p>
        </p:txBody>
      </p:sp>
      <p:pic>
        <p:nvPicPr>
          <p:cNvPr id="3" name="Imagen 2">
            <a:extLst>
              <a:ext uri="{FF2B5EF4-FFF2-40B4-BE49-F238E27FC236}">
                <a16:creationId xmlns:a16="http://schemas.microsoft.com/office/drawing/2014/main" xmlns="" id="{756E0219-5047-450B-8329-93B1AF93C989}"/>
              </a:ext>
            </a:extLst>
          </p:cNvPr>
          <p:cNvPicPr>
            <a:picLocks noChangeAspect="1"/>
          </p:cNvPicPr>
          <p:nvPr/>
        </p:nvPicPr>
        <p:blipFill>
          <a:blip r:embed="rId2"/>
          <a:stretch>
            <a:fillRect/>
          </a:stretch>
        </p:blipFill>
        <p:spPr>
          <a:xfrm>
            <a:off x="7654924" y="6124674"/>
            <a:ext cx="3950171" cy="3729062"/>
          </a:xfrm>
          <a:prstGeom prst="rect">
            <a:avLst/>
          </a:prstGeom>
        </p:spPr>
      </p:pic>
      <p:sp>
        <p:nvSpPr>
          <p:cNvPr id="7" name="CuadroTexto 6">
            <a:extLst>
              <a:ext uri="{FF2B5EF4-FFF2-40B4-BE49-F238E27FC236}">
                <a16:creationId xmlns:a16="http://schemas.microsoft.com/office/drawing/2014/main" xmlns="" id="{19106201-8054-481C-8854-F6B960BA8ECF}"/>
              </a:ext>
            </a:extLst>
          </p:cNvPr>
          <p:cNvSpPr txBox="1"/>
          <p:nvPr/>
        </p:nvSpPr>
        <p:spPr>
          <a:xfrm>
            <a:off x="330200" y="6397352"/>
            <a:ext cx="8936966" cy="400110"/>
          </a:xfrm>
          <a:prstGeom prst="rect">
            <a:avLst/>
          </a:prstGeom>
          <a:noFill/>
        </p:spPr>
        <p:txBody>
          <a:bodyPr wrap="square">
            <a:spAutoFit/>
          </a:bodyPr>
          <a:lstStyle/>
          <a:p>
            <a:pPr algn="ctr"/>
            <a:r>
              <a:rPr lang="es-MX" sz="2000" b="1" dirty="0">
                <a:latin typeface="Comic Sans MS" panose="030F0702030302020204" pitchFamily="66" charset="0"/>
              </a:rPr>
              <a:t>Fig. 1.- </a:t>
            </a:r>
            <a:r>
              <a:rPr lang="es-MX" sz="2000" b="1" dirty="0" err="1">
                <a:latin typeface="Comic Sans MS" panose="030F0702030302020204" pitchFamily="66" charset="0"/>
              </a:rPr>
              <a:t>Sobreranga</a:t>
            </a:r>
            <a:r>
              <a:rPr lang="es-MX" sz="2000" b="1" dirty="0">
                <a:latin typeface="Comic Sans MS" panose="030F0702030302020204" pitchFamily="66" charset="0"/>
              </a:rPr>
              <a:t> de Operación de Tensión y Frecuencia [1] </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4462231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30200" y="364758"/>
            <a:ext cx="17297400" cy="7463582"/>
          </a:xfrm>
          <a:prstGeom prst="rect">
            <a:avLst/>
          </a:prstGeom>
        </p:spPr>
        <p:txBody>
          <a:bodyPr vert="horz" wrap="square" lIns="0" tIns="12700" rIns="0" bIns="0" rtlCol="0">
            <a:spAutoFit/>
          </a:bodyPr>
          <a:lstStyle/>
          <a:p>
            <a:pPr marL="12700" marR="5080" algn="just">
              <a:spcBef>
                <a:spcPts val="100"/>
              </a:spcBef>
              <a:tabLst>
                <a:tab pos="738505" algn="l"/>
                <a:tab pos="982980" algn="l"/>
                <a:tab pos="1736089" algn="l"/>
                <a:tab pos="2338705" algn="l"/>
                <a:tab pos="2649855" algn="l"/>
              </a:tabLst>
            </a:pPr>
            <a:r>
              <a:rPr sz="2400" b="1" spc="-5" dirty="0">
                <a:latin typeface="Comic Sans MS"/>
                <a:cs typeface="Comic Sans MS"/>
              </a:rPr>
              <a:t>Operación	a</a:t>
            </a:r>
            <a:r>
              <a:rPr lang="en-US" sz="2400" b="1" spc="-5" dirty="0">
                <a:latin typeface="Comic Sans MS"/>
                <a:cs typeface="Comic Sans MS"/>
              </a:rPr>
              <a:t> </a:t>
            </a:r>
            <a:r>
              <a:rPr sz="2400" b="1" spc="-5" dirty="0" err="1">
                <a:latin typeface="Comic Sans MS"/>
                <a:cs typeface="Comic Sans MS"/>
              </a:rPr>
              <a:t>frecuencia</a:t>
            </a:r>
            <a:r>
              <a:rPr lang="en-US" sz="2400" b="1" spc="-5" dirty="0">
                <a:latin typeface="Comic Sans MS"/>
                <a:cs typeface="Comic Sans MS"/>
              </a:rPr>
              <a:t> </a:t>
            </a:r>
            <a:r>
              <a:rPr sz="2400" b="1" spc="-5" dirty="0">
                <a:latin typeface="Comic Sans MS"/>
                <a:cs typeface="Comic Sans MS"/>
              </a:rPr>
              <a:t>anorm</a:t>
            </a:r>
            <a:r>
              <a:rPr sz="2400" b="1" spc="-10" dirty="0">
                <a:latin typeface="Comic Sans MS"/>
                <a:cs typeface="Comic Sans MS"/>
              </a:rPr>
              <a:t>a</a:t>
            </a:r>
            <a:r>
              <a:rPr sz="2400" b="1" spc="-5" dirty="0">
                <a:latin typeface="Comic Sans MS"/>
                <a:cs typeface="Comic Sans MS"/>
              </a:rPr>
              <a:t>l</a:t>
            </a:r>
            <a:r>
              <a:rPr sz="2400" b="1" dirty="0">
                <a:latin typeface="Comic Sans MS"/>
                <a:cs typeface="Comic Sans MS"/>
              </a:rPr>
              <a:t>	</a:t>
            </a:r>
            <a:r>
              <a:rPr sz="2400" b="1" spc="-10" dirty="0">
                <a:latin typeface="Comic Sans MS"/>
                <a:cs typeface="Comic Sans MS"/>
              </a:rPr>
              <a:t>d</a:t>
            </a:r>
            <a:r>
              <a:rPr sz="2400" b="1" spc="-5" dirty="0">
                <a:latin typeface="Comic Sans MS"/>
                <a:cs typeface="Comic Sans MS"/>
              </a:rPr>
              <a:t>e</a:t>
            </a:r>
            <a:r>
              <a:rPr lang="en-US" sz="2400" b="1" spc="-5" dirty="0">
                <a:latin typeface="Comic Sans MS"/>
                <a:cs typeface="Comic Sans MS"/>
              </a:rPr>
              <a:t> </a:t>
            </a:r>
            <a:r>
              <a:rPr sz="2400" b="1" spc="-5" dirty="0" err="1">
                <a:latin typeface="Comic Sans MS"/>
                <a:cs typeface="Comic Sans MS"/>
              </a:rPr>
              <a:t>plantas</a:t>
            </a:r>
            <a:r>
              <a:rPr lang="es-AR" sz="2400" b="1" spc="-5" dirty="0">
                <a:latin typeface="Comic Sans MS"/>
                <a:cs typeface="Comic Sans MS"/>
              </a:rPr>
              <a:t> </a:t>
            </a:r>
            <a:r>
              <a:rPr sz="2400" b="1" spc="-5" dirty="0" err="1">
                <a:latin typeface="Comic Sans MS"/>
                <a:cs typeface="Comic Sans MS"/>
              </a:rPr>
              <a:t>generadoras</a:t>
            </a:r>
            <a:r>
              <a:rPr sz="2400" b="1" spc="-5" dirty="0">
                <a:latin typeface="Comic Sans MS"/>
                <a:cs typeface="Comic Sans MS"/>
              </a:rPr>
              <a:t> de</a:t>
            </a:r>
            <a:r>
              <a:rPr sz="2400" b="1" dirty="0">
                <a:latin typeface="Comic Sans MS"/>
                <a:cs typeface="Comic Sans MS"/>
              </a:rPr>
              <a:t> </a:t>
            </a:r>
            <a:r>
              <a:rPr sz="2400" b="1" spc="-5" dirty="0">
                <a:latin typeface="Comic Sans MS"/>
                <a:cs typeface="Comic Sans MS"/>
              </a:rPr>
              <a:t>vapor.</a:t>
            </a:r>
            <a:endParaRPr lang="en-US" sz="2400" b="1" spc="-5" dirty="0">
              <a:latin typeface="Comic Sans MS"/>
              <a:cs typeface="Comic Sans MS"/>
            </a:endParaRPr>
          </a:p>
          <a:p>
            <a:pPr marL="12700" algn="just">
              <a:spcBef>
                <a:spcPts val="100"/>
              </a:spcBef>
            </a:pPr>
            <a:r>
              <a:rPr lang="es-MX" sz="2400" b="1" spc="-5" dirty="0">
                <a:latin typeface="Comic Sans MS"/>
                <a:cs typeface="Comic Sans MS"/>
              </a:rPr>
              <a:t>A.</a:t>
            </a:r>
            <a:r>
              <a:rPr lang="es-MX" sz="2400" b="1" spc="405" dirty="0">
                <a:latin typeface="Comic Sans MS"/>
                <a:cs typeface="Comic Sans MS"/>
              </a:rPr>
              <a:t> </a:t>
            </a:r>
            <a:r>
              <a:rPr lang="es-MX" sz="2400" b="1" spc="-5" dirty="0" err="1">
                <a:latin typeface="Comic Sans MS"/>
                <a:cs typeface="Comic Sans MS"/>
              </a:rPr>
              <a:t>Capabilidad</a:t>
            </a:r>
            <a:r>
              <a:rPr lang="es-MX" sz="2400" b="1" spc="-5" dirty="0">
                <a:latin typeface="Comic Sans MS"/>
                <a:cs typeface="Comic Sans MS"/>
              </a:rPr>
              <a:t> de</a:t>
            </a:r>
            <a:r>
              <a:rPr lang="es-MX" sz="2400" b="1" spc="10" dirty="0">
                <a:latin typeface="Comic Sans MS"/>
                <a:cs typeface="Comic Sans MS"/>
              </a:rPr>
              <a:t> </a:t>
            </a:r>
            <a:r>
              <a:rPr lang="es-MX" sz="2400" b="1" spc="-5" dirty="0">
                <a:latin typeface="Comic Sans MS"/>
                <a:cs typeface="Comic Sans MS"/>
              </a:rPr>
              <a:t>alta/baja</a:t>
            </a:r>
            <a:r>
              <a:rPr lang="es-MX" sz="2400" b="1" spc="10" dirty="0">
                <a:latin typeface="Comic Sans MS"/>
                <a:cs typeface="Comic Sans MS"/>
              </a:rPr>
              <a:t> </a:t>
            </a:r>
            <a:r>
              <a:rPr lang="es-MX" sz="2400" b="1" spc="-5" dirty="0">
                <a:latin typeface="Comic Sans MS"/>
                <a:cs typeface="Comic Sans MS"/>
              </a:rPr>
              <a:t>frecuencia</a:t>
            </a:r>
            <a:r>
              <a:rPr lang="es-MX" sz="2400" b="1" spc="10" dirty="0">
                <a:latin typeface="Comic Sans MS"/>
                <a:cs typeface="Comic Sans MS"/>
              </a:rPr>
              <a:t> </a:t>
            </a:r>
            <a:r>
              <a:rPr lang="es-MX" sz="2400" b="1" spc="-5" dirty="0">
                <a:latin typeface="Comic Sans MS"/>
                <a:cs typeface="Comic Sans MS"/>
              </a:rPr>
              <a:t>del</a:t>
            </a:r>
            <a:r>
              <a:rPr lang="es-MX" sz="2400" b="1" spc="10" dirty="0">
                <a:latin typeface="Comic Sans MS"/>
                <a:cs typeface="Comic Sans MS"/>
              </a:rPr>
              <a:t> </a:t>
            </a:r>
            <a:r>
              <a:rPr lang="es-MX" sz="2400" b="1" spc="-5" dirty="0">
                <a:latin typeface="Comic Sans MS"/>
                <a:cs typeface="Comic Sans MS"/>
              </a:rPr>
              <a:t>generador.</a:t>
            </a:r>
          </a:p>
          <a:p>
            <a:pPr marL="12700" algn="just">
              <a:spcBef>
                <a:spcPts val="100"/>
              </a:spcBef>
            </a:pPr>
            <a:endParaRPr lang="es-MX" sz="2400" b="1" spc="-5" dirty="0">
              <a:latin typeface="Comic Sans MS" panose="030F0702030302020204" pitchFamily="66" charset="0"/>
              <a:cs typeface="Comic Sans MS"/>
            </a:endParaRPr>
          </a:p>
          <a:p>
            <a:pPr marL="12700" marR="5080" algn="just">
              <a:spcBef>
                <a:spcPts val="100"/>
              </a:spcBef>
            </a:pPr>
            <a:r>
              <a:rPr lang="es-MX" sz="2400" dirty="0">
                <a:latin typeface="Comic Sans MS" panose="030F0702030302020204" pitchFamily="66" charset="0"/>
              </a:rPr>
              <a:t>La única restricción conocida impuesta por las normas sobre el funcionamiento de frecuencia anormal de generadores síncronos es la conformidad con IEC 60034-3:2007, como se indica en el párrafo anterior. Cuando las restricciones impuestas por esta norma no sean pertinentes, las siguientes consideraciones generales siguen siendo aplicables. Los niveles de funcionamiento de corta duración permitidos tanto para el estator como para el rotor de generadores síncronos de rotor cilíndrico se especifican en IEEE C50.13, Estándar para generadores síncronos de rotor cilíndrico de 50 Hz y 60 Hz con </a:t>
            </a:r>
            <a:r>
              <a:rPr lang="es-MX" sz="2400" dirty="0" smtClean="0">
                <a:latin typeface="Comic Sans MS" panose="030F0702030302020204" pitchFamily="66" charset="0"/>
              </a:rPr>
              <a:t>valor nominal </a:t>
            </a:r>
            <a:r>
              <a:rPr lang="es-MX" sz="2400" dirty="0">
                <a:latin typeface="Comic Sans MS" panose="030F0702030302020204" pitchFamily="66" charset="0"/>
              </a:rPr>
              <a:t>de 10 MVA y superiores. Las limitaciones a los generadores que operan en condiciones de baja frecuencia son menos restrictivas que las impuestas a la turbina. Sin embargo, cuando se requiere protección del generador, ha sido una práctica industrial proporcionar protección contra baja frecuencia. La </a:t>
            </a:r>
            <a:r>
              <a:rPr lang="es-MX" sz="2400" dirty="0" err="1">
                <a:latin typeface="Comic Sans MS" panose="030F0702030302020204" pitchFamily="66" charset="0"/>
              </a:rPr>
              <a:t>sobrefrecuencia</a:t>
            </a:r>
            <a:r>
              <a:rPr lang="es-MX" sz="2400" dirty="0">
                <a:latin typeface="Comic Sans MS" panose="030F0702030302020204" pitchFamily="66" charset="0"/>
              </a:rPr>
              <a:t> suele ser el resultado de una reducción repentina de la carga y, por lo tanto, suele asociarse con un funcionamiento con carga ligera o sin carga. Durante el funcionamiento con </a:t>
            </a:r>
            <a:r>
              <a:rPr lang="es-MX" sz="2400" dirty="0" err="1">
                <a:latin typeface="Comic Sans MS" panose="030F0702030302020204" pitchFamily="66" charset="0"/>
              </a:rPr>
              <a:t>sobrefrecuencia</a:t>
            </a:r>
            <a:r>
              <a:rPr lang="es-MX" sz="2400" dirty="0">
                <a:latin typeface="Comic Sans MS" panose="030F0702030302020204" pitchFamily="66" charset="0"/>
              </a:rPr>
              <a:t>, se mejora la ventilación de la máquina y se reducen las densidades de flujo para una tensión terminal determinado. </a:t>
            </a:r>
          </a:p>
          <a:p>
            <a:pPr marL="12700" marR="5080" algn="just">
              <a:spcBef>
                <a:spcPts val="100"/>
              </a:spcBef>
            </a:pPr>
            <a:r>
              <a:rPr lang="es-MX" sz="2400" dirty="0">
                <a:latin typeface="Comic Sans MS" panose="030F0702030302020204" pitchFamily="66" charset="0"/>
              </a:rPr>
              <a:t>Por lo tanto, el funcionamiento dentro de los límites de </a:t>
            </a:r>
            <a:r>
              <a:rPr lang="es-MX" sz="2400" dirty="0" err="1">
                <a:latin typeface="Comic Sans MS" panose="030F0702030302020204" pitchFamily="66" charset="0"/>
              </a:rPr>
              <a:t>sobrefrecuencia</a:t>
            </a:r>
            <a:r>
              <a:rPr lang="es-MX" sz="2400" dirty="0">
                <a:latin typeface="Comic Sans MS" panose="030F0702030302020204" pitchFamily="66" charset="0"/>
              </a:rPr>
              <a:t> de la turbina no producirá sobrecalentamiento del generador siempre que no se excedan los </a:t>
            </a:r>
            <a:r>
              <a:rPr lang="es-MX" sz="2400" dirty="0" err="1">
                <a:latin typeface="Comic Sans MS" panose="030F0702030302020204" pitchFamily="66" charset="0"/>
              </a:rPr>
              <a:t>kVA</a:t>
            </a:r>
            <a:r>
              <a:rPr lang="es-MX" sz="2400" dirty="0">
                <a:latin typeface="Comic Sans MS" panose="030F0702030302020204" pitchFamily="66" charset="0"/>
              </a:rPr>
              <a:t> y la tensión nominal. Si el regulador de tensión del generador se deja en servicio a frecuencias significativamente reducidas, se podría exceder la limitación de voltios por hercio de un generador. Sin embargo, la mayoría de los incidentes de voltios por hercio excesivos ocurren por razones distintas a la operación de frecuencia reducida y se abordan en el Capítulo 3.2.</a:t>
            </a:r>
            <a:endParaRPr lang="es-MX" sz="2400" dirty="0">
              <a:latin typeface="Comic Sans MS" panose="030F0702030302020204" pitchFamily="66" charset="0"/>
              <a:cs typeface="Comic Sans MS"/>
            </a:endParaRPr>
          </a:p>
          <a:p>
            <a:pPr marL="12700" marR="5080" algn="just">
              <a:spcBef>
                <a:spcPts val="100"/>
              </a:spcBef>
            </a:pPr>
            <a:endParaRPr sz="2400" dirty="0">
              <a:latin typeface="Comic Sans MS" panose="030F0702030302020204" pitchFamily="66" charset="0"/>
              <a:cs typeface="Comic Sans M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30200" y="381000"/>
            <a:ext cx="17221200" cy="3718967"/>
          </a:xfrm>
          <a:prstGeom prst="rect">
            <a:avLst/>
          </a:prstGeom>
        </p:spPr>
        <p:txBody>
          <a:bodyPr vert="horz" wrap="square" lIns="0" tIns="12700" rIns="0" bIns="0" rtlCol="0">
            <a:spAutoFit/>
          </a:bodyPr>
          <a:lstStyle/>
          <a:p>
            <a:pPr marL="12700" algn="just">
              <a:spcBef>
                <a:spcPts val="100"/>
              </a:spcBef>
              <a:tabLst>
                <a:tab pos="307340" algn="l"/>
              </a:tabLst>
            </a:pPr>
            <a:r>
              <a:rPr lang="es-MX" sz="2400" b="1" dirty="0">
                <a:latin typeface="Comic Sans MS" panose="030F0702030302020204" pitchFamily="66" charset="0"/>
              </a:rPr>
              <a:t>B. Capacidad de </a:t>
            </a:r>
            <a:r>
              <a:rPr lang="es-MX" sz="2400" b="1" dirty="0" err="1">
                <a:latin typeface="Comic Sans MS" panose="030F0702030302020204" pitchFamily="66" charset="0"/>
              </a:rPr>
              <a:t>sobrefrecuencia</a:t>
            </a:r>
            <a:r>
              <a:rPr lang="es-MX" sz="2400" b="1" dirty="0">
                <a:latin typeface="Comic Sans MS" panose="030F0702030302020204" pitchFamily="66" charset="0"/>
              </a:rPr>
              <a:t>/</a:t>
            </a:r>
            <a:r>
              <a:rPr lang="es-MX" sz="2400" b="1" dirty="0" err="1">
                <a:latin typeface="Comic Sans MS" panose="030F0702030302020204" pitchFamily="66" charset="0"/>
              </a:rPr>
              <a:t>subfrecuencia</a:t>
            </a:r>
            <a:r>
              <a:rPr lang="es-MX" sz="2400" b="1" dirty="0">
                <a:latin typeface="Comic Sans MS" panose="030F0702030302020204" pitchFamily="66" charset="0"/>
              </a:rPr>
              <a:t> de la turbina </a:t>
            </a:r>
          </a:p>
          <a:p>
            <a:pPr marL="12700" algn="just">
              <a:spcBef>
                <a:spcPts val="100"/>
              </a:spcBef>
              <a:tabLst>
                <a:tab pos="307340" algn="l"/>
              </a:tabLst>
            </a:pPr>
            <a:endParaRPr sz="2400" dirty="0">
              <a:latin typeface="Comic Sans MS" panose="030F0702030302020204" pitchFamily="66" charset="0"/>
              <a:cs typeface="Comic Sans MS"/>
            </a:endParaRPr>
          </a:p>
          <a:p>
            <a:pPr marL="12700" marR="5080" algn="just"/>
            <a:r>
              <a:rPr lang="es-MX" sz="2400" dirty="0">
                <a:latin typeface="Comic Sans MS" panose="030F0702030302020204" pitchFamily="66" charset="0"/>
              </a:rPr>
              <a:t>La consideración principal en el funcionamiento de una turbina de vapor bajo carga en una frecuencia distinta a la síncrona es la protección de los álabes largos sintonizados en el elemento de la turbina de baja presión. La Fig. 2 ilustra un compuesto que representa los límites más restrictivos para las limitaciones de funcionamiento de carga parcial o completa de turbinas de vapor grandes durante una frecuencia anormal [2]. La operación de estas etapas bajo carga a una velocidad que cause una coincidencia de la banda de frecuencia natural de los álabes provocará daños por fatiga en los álabes y, en última instancia, fallas en los álabes. Este problema puede ser particularmente severo cuando la corriente de secuencia negativa circula a través de la armadura del generador, excitando así frecuencias de torsión, con resonancia de pala alrededor de 120 Hz.</a:t>
            </a:r>
            <a:endParaRPr sz="900" dirty="0">
              <a:latin typeface="Comic Sans MS" panose="030F0702030302020204" pitchFamily="66" charset="0"/>
              <a:cs typeface="Comic Sans MS"/>
            </a:endParaRPr>
          </a:p>
        </p:txBody>
      </p:sp>
      <p:sp>
        <p:nvSpPr>
          <p:cNvPr id="8" name="CuadroTexto 7">
            <a:extLst>
              <a:ext uri="{FF2B5EF4-FFF2-40B4-BE49-F238E27FC236}">
                <a16:creationId xmlns:a16="http://schemas.microsoft.com/office/drawing/2014/main" xmlns="" id="{2FAC2DFB-4C94-4767-99C6-B6C06224E38A}"/>
              </a:ext>
            </a:extLst>
          </p:cNvPr>
          <p:cNvSpPr txBox="1"/>
          <p:nvPr/>
        </p:nvSpPr>
        <p:spPr>
          <a:xfrm>
            <a:off x="330200" y="8701608"/>
            <a:ext cx="16531480" cy="707886"/>
          </a:xfrm>
          <a:prstGeom prst="rect">
            <a:avLst/>
          </a:prstGeom>
          <a:noFill/>
        </p:spPr>
        <p:txBody>
          <a:bodyPr wrap="square">
            <a:spAutoFit/>
          </a:bodyPr>
          <a:lstStyle/>
          <a:p>
            <a:pPr algn="ctr"/>
            <a:r>
              <a:rPr lang="es-MX" sz="2000" b="1" dirty="0">
                <a:latin typeface="Comic Sans MS" panose="030F0702030302020204" pitchFamily="66" charset="0"/>
              </a:rPr>
              <a:t>Figura 2. Compuesto hipotético de limitaciones de </a:t>
            </a:r>
            <a:r>
              <a:rPr lang="es-MX" sz="2000" b="1" dirty="0" err="1">
                <a:latin typeface="Comic Sans MS" panose="030F0702030302020204" pitchFamily="66" charset="0"/>
              </a:rPr>
              <a:t>operacións</a:t>
            </a:r>
            <a:r>
              <a:rPr lang="es-MX" sz="2000" b="1" dirty="0">
                <a:latin typeface="Comic Sans MS" panose="030F0702030302020204" pitchFamily="66" charset="0"/>
              </a:rPr>
              <a:t> de carga parcial o total de la turbina de vapor durante una frecuencia anormal [2]</a:t>
            </a:r>
            <a:endParaRPr lang="es-AR" sz="2000" b="1" dirty="0">
              <a:latin typeface="Comic Sans MS" panose="030F0702030302020204" pitchFamily="66" charset="0"/>
            </a:endParaRPr>
          </a:p>
        </p:txBody>
      </p:sp>
      <p:pic>
        <p:nvPicPr>
          <p:cNvPr id="5" name="Imagen 4">
            <a:extLst>
              <a:ext uri="{FF2B5EF4-FFF2-40B4-BE49-F238E27FC236}">
                <a16:creationId xmlns:a16="http://schemas.microsoft.com/office/drawing/2014/main" xmlns="" id="{E2842299-D53E-4F17-B1F8-5BDB3039F9BF}"/>
              </a:ext>
            </a:extLst>
          </p:cNvPr>
          <p:cNvPicPr>
            <a:picLocks noChangeAspect="1"/>
          </p:cNvPicPr>
          <p:nvPr/>
        </p:nvPicPr>
        <p:blipFill>
          <a:blip r:embed="rId2"/>
          <a:stretch>
            <a:fillRect/>
          </a:stretch>
        </p:blipFill>
        <p:spPr>
          <a:xfrm>
            <a:off x="4620320" y="3895724"/>
            <a:ext cx="8640960" cy="4805884"/>
          </a:xfrm>
          <a:prstGeom prst="rect">
            <a:avLst/>
          </a:prstGeom>
        </p:spPr>
      </p:pic>
    </p:spTree>
    <p:extLst>
      <p:ext uri="{BB962C8B-B14F-4D97-AF65-F5344CB8AC3E}">
        <p14:creationId xmlns:p14="http://schemas.microsoft.com/office/powerpoint/2010/main" xmlns="" val="263224760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object 34"/>
          <p:cNvSpPr txBox="1"/>
          <p:nvPr/>
        </p:nvSpPr>
        <p:spPr>
          <a:xfrm>
            <a:off x="292100" y="381000"/>
            <a:ext cx="17297400" cy="8176597"/>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La protección por </a:t>
            </a:r>
            <a:r>
              <a:rPr lang="es-MX" sz="2400" dirty="0" err="1">
                <a:latin typeface="Comic Sans MS" panose="030F0702030302020204" pitchFamily="66" charset="0"/>
              </a:rPr>
              <a:t>sobrefrecuencia</a:t>
            </a:r>
            <a:r>
              <a:rPr lang="es-MX" sz="2400" dirty="0">
                <a:latin typeface="Comic Sans MS" panose="030F0702030302020204" pitchFamily="66" charset="0"/>
              </a:rPr>
              <a:t> generalmente no se aplica porque se cuenta con los controles de retroceso del gobernador o las acciones del operador para corregir la velocidad de la turbina. Sin embargo, se deben tener en cuenta el impacto en la protección contra exceso de velocidad y el aislamiento de la unidad durante una condición de </a:t>
            </a:r>
            <a:r>
              <a:rPr lang="es-MX" sz="2400" dirty="0" err="1">
                <a:latin typeface="Comic Sans MS" panose="030F0702030302020204" pitchFamily="66" charset="0"/>
              </a:rPr>
              <a:t>sobrefrecuencia</a:t>
            </a:r>
            <a:r>
              <a:rPr lang="es-MX" sz="2400" dirty="0">
                <a:latin typeface="Comic Sans MS" panose="030F0702030302020204" pitchFamily="66" charset="0"/>
              </a:rPr>
              <a:t>. Esto es necesario para garantizar la coordinación y protección de los álabes de la turbina en condiciones de </a:t>
            </a:r>
            <a:r>
              <a:rPr lang="es-MX" sz="2400" dirty="0" err="1">
                <a:latin typeface="Comic Sans MS" panose="030F0702030302020204" pitchFamily="66" charset="0"/>
              </a:rPr>
              <a:t>sobrefrecuencia</a:t>
            </a:r>
            <a:r>
              <a:rPr lang="es-MX" sz="2400" dirty="0">
                <a:latin typeface="Comic Sans MS" panose="030F0702030302020204" pitchFamily="66" charset="0"/>
              </a:rPr>
              <a:t>. Debido a que los límites de operación son los mismos que se muestran sobre la línea de 60 Hz en la Fig. 2, los métodos de protección para evitar el funcionamiento de la turbina fuera de los límites prescritos se limitarán a la protección por baja frecuencia. Los esquemas de deslastre de carga del sistema, cuando se diseñan y coordinan adecuadamente con la protección por baja frecuencia, proporcionan la protección inicial de baja frecuencia de la turbina. Una reducción de carga adecuada puede hacer que la frecuencia del sistema vuelva a la normalidad antes de que se excedan los límites anormales de la turbina. Los relés de baja frecuencia de deslastre de carga automático se utilizan para deslastrar la magnitud de carga necesaria para mantener un equilibrio </a:t>
            </a:r>
            <a:r>
              <a:rPr lang="es-MX" sz="2400" dirty="0" err="1">
                <a:latin typeface="Comic Sans MS" panose="030F0702030302020204" pitchFamily="66" charset="0"/>
              </a:rPr>
              <a:t>cargageneración</a:t>
            </a:r>
            <a:r>
              <a:rPr lang="es-MX" sz="2400" dirty="0">
                <a:latin typeface="Comic Sans MS" panose="030F0702030302020204" pitchFamily="66" charset="0"/>
              </a:rPr>
              <a:t> durante una sobrecarga del sistema. Por lo tanto, la operación a frecuencias distintas a la velocidad nominal o cercana a la nominal está restringida en el tiempo a los límites para varias bandas de frecuencia publicados por cada fabricante de turbinas para diversos diseños de palas. Los límites de frecuencia anormales generalmente se basan en las peores condiciones de la siguiente manera: </a:t>
            </a:r>
          </a:p>
          <a:p>
            <a:pPr marL="812800" marR="5080" lvl="1" indent="-342900" algn="just">
              <a:spcBef>
                <a:spcPts val="100"/>
              </a:spcBef>
              <a:buFont typeface="Arial" panose="020B0604020202020204" pitchFamily="34" charset="0"/>
              <a:buChar char="•"/>
            </a:pPr>
            <a:r>
              <a:rPr lang="es-MX" sz="2400" dirty="0">
                <a:latin typeface="Comic Sans MS" panose="030F0702030302020204" pitchFamily="66" charset="0"/>
              </a:rPr>
              <a:t>Las frecuencias naturales de los álabes dentro de una etapa difieren debido a la tolerancia de fabricación. </a:t>
            </a:r>
          </a:p>
          <a:p>
            <a:pPr marL="812800" marR="5080" lvl="1" indent="-342900" algn="just">
              <a:spcBef>
                <a:spcPts val="100"/>
              </a:spcBef>
              <a:buFont typeface="Arial" panose="020B0604020202020204" pitchFamily="34" charset="0"/>
              <a:buChar char="•"/>
            </a:pPr>
            <a:r>
              <a:rPr lang="es-MX" sz="2400" dirty="0">
                <a:latin typeface="Comic Sans MS" panose="030F0702030302020204" pitchFamily="66" charset="0"/>
              </a:rPr>
              <a:t>La fatiga puede aumentar con el funcionamiento normal por motivos tales como picaduras, corrosión y erosión de los bordes de la hoja. </a:t>
            </a:r>
          </a:p>
          <a:p>
            <a:pPr marL="812800" marR="5080" lvl="1" indent="-342900" algn="just">
              <a:spcBef>
                <a:spcPts val="100"/>
              </a:spcBef>
              <a:buFont typeface="Arial" panose="020B0604020202020204" pitchFamily="34" charset="0"/>
              <a:buChar char="•"/>
            </a:pPr>
            <a:r>
              <a:rPr lang="es-MX" sz="2400" dirty="0">
                <a:latin typeface="Comic Sans MS" panose="030F0702030302020204" pitchFamily="66" charset="0"/>
              </a:rPr>
              <a:t>El límite también debe reconocer el efecto de la pérdida adicional de vida útil de la hoja incurrida durante condiciones de </a:t>
            </a:r>
            <a:r>
              <a:rPr lang="es-MX" sz="2400" dirty="0" err="1">
                <a:latin typeface="Comic Sans MS" panose="030F0702030302020204" pitchFamily="66" charset="0"/>
              </a:rPr>
              <a:t>operacións</a:t>
            </a:r>
            <a:r>
              <a:rPr lang="es-MX" sz="2400" dirty="0">
                <a:latin typeface="Comic Sans MS" panose="030F0702030302020204" pitchFamily="66" charset="0"/>
              </a:rPr>
              <a:t> anormales no asociadas con baja velocidad o operación de exceso de velocidad. </a:t>
            </a:r>
          </a:p>
          <a:p>
            <a:pPr marL="12700" marR="5080" algn="just">
              <a:spcBef>
                <a:spcPts val="100"/>
              </a:spcBef>
            </a:pPr>
            <a:r>
              <a:rPr lang="es-MX" sz="2400" dirty="0">
                <a:latin typeface="Comic Sans MS" panose="030F0702030302020204" pitchFamily="66" charset="0"/>
              </a:rPr>
              <a:t>Se podrían formar islas del sistema debido a planes de deslastre de carga o circunstancias imprevistas. Se debe considerar la protección por baja frecuencia para el generador de turbina para reducir el riesgo de daños a la turbina de vapor cuando existe el riesgo de crear dicha zona de isla. </a:t>
            </a:r>
            <a:endParaRPr sz="2400" dirty="0">
              <a:latin typeface="Comic Sans MS" panose="030F0702030302020204" pitchFamily="66" charset="0"/>
              <a:cs typeface="Comic Sans MS"/>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object 34"/>
          <p:cNvSpPr txBox="1"/>
          <p:nvPr/>
        </p:nvSpPr>
        <p:spPr>
          <a:xfrm>
            <a:off x="292100" y="381000"/>
            <a:ext cx="17297400" cy="9335889"/>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Además, la protección de </a:t>
            </a:r>
            <a:r>
              <a:rPr lang="es-MX" sz="2400" dirty="0" err="1">
                <a:latin typeface="Comic Sans MS" panose="030F0702030302020204" pitchFamily="66" charset="0"/>
              </a:rPr>
              <a:t>subfrecuencia</a:t>
            </a:r>
            <a:r>
              <a:rPr lang="es-MX" sz="2400" dirty="0">
                <a:latin typeface="Comic Sans MS" panose="030F0702030302020204" pitchFamily="66" charset="0"/>
              </a:rPr>
              <a:t> del generador de turbina proporciona protección de respaldo contra fallas del sistema de deslastre de carga. Se sugieren los siguientes criterios de diseño como pautas para el desarrollo de un esquema de protección por baja frecuencia: </a:t>
            </a:r>
          </a:p>
          <a:p>
            <a:pPr marL="812800" marR="5080" lvl="1" indent="-342900" algn="just">
              <a:spcBef>
                <a:spcPts val="100"/>
              </a:spcBef>
              <a:buFont typeface="Arial" panose="020B0604020202020204" pitchFamily="34" charset="0"/>
              <a:buChar char="•"/>
            </a:pPr>
            <a:r>
              <a:rPr lang="es-MX" sz="2400" dirty="0">
                <a:latin typeface="Comic Sans MS" panose="030F0702030302020204" pitchFamily="66" charset="0"/>
              </a:rPr>
              <a:t>Los puntos de disparo y los retardos deben ajustarse basándose en los límites de frecuencia anormal de la turbina establecidos por el fabricante. </a:t>
            </a:r>
          </a:p>
          <a:p>
            <a:pPr marL="812800" marR="5080" lvl="1" indent="-342900" algn="just">
              <a:spcBef>
                <a:spcPts val="100"/>
              </a:spcBef>
              <a:buFont typeface="Arial" panose="020B0604020202020204" pitchFamily="34" charset="0"/>
              <a:buChar char="•"/>
            </a:pPr>
            <a:r>
              <a:rPr lang="es-MX" sz="2400" dirty="0">
                <a:latin typeface="Comic Sans MS" panose="030F0702030302020204" pitchFamily="66" charset="0"/>
              </a:rPr>
              <a:t>Los relés de disparo por baja frecuencia del turbogenerador deben coordinarse con el programa de deslastre de carga automatizado del sistema.</a:t>
            </a:r>
          </a:p>
          <a:p>
            <a:pPr marL="12700" marR="5080" algn="just">
              <a:spcBef>
                <a:spcPts val="100"/>
              </a:spcBef>
            </a:pPr>
            <a:r>
              <a:rPr lang="es-MX" sz="2400" dirty="0">
                <a:latin typeface="Comic Sans MS" panose="030F0702030302020204" pitchFamily="66" charset="0"/>
              </a:rPr>
              <a:t>La falla de un solo relé de baja frecuencia no debería causar un disparo innecesario de la máquina. • La falla de funcionamiento de un solo relé de baja frecuencia durante una condición de baja frecuencia no debería poner en peligro el esquema de protección general. </a:t>
            </a:r>
          </a:p>
          <a:p>
            <a:pPr marL="812800" marR="5080" lvl="1" indent="-342900" algn="just">
              <a:spcBef>
                <a:spcPts val="100"/>
              </a:spcBef>
              <a:buFont typeface="Arial" panose="020B0604020202020204" pitchFamily="34" charset="0"/>
              <a:buChar char="•"/>
            </a:pPr>
            <a:r>
              <a:rPr lang="es-MX" sz="2400" dirty="0">
                <a:latin typeface="Comic Sans MS" panose="030F0702030302020204" pitchFamily="66" charset="0"/>
              </a:rPr>
              <a:t>Los relés deben seleccionarse en función de su precisión, velocidad de funcionamiento y capacidad de reinicio. </a:t>
            </a:r>
          </a:p>
          <a:p>
            <a:pPr marL="812800" marR="5080" lvl="1" indent="-342900" algn="just">
              <a:spcBef>
                <a:spcPts val="100"/>
              </a:spcBef>
              <a:buFont typeface="Arial" panose="020B0604020202020204" pitchFamily="34" charset="0"/>
              <a:buChar char="•"/>
            </a:pPr>
            <a:r>
              <a:rPr lang="es-MX" sz="2400" dirty="0">
                <a:latin typeface="Comic Sans MS" panose="030F0702030302020204" pitchFamily="66" charset="0"/>
              </a:rPr>
              <a:t>El sistema de protección por baja frecuencia de la turbina debe estar en servicio siempre que la unidad esté sincronizada con el sistema o mientras esté separada del sistema pero suministrando energía auxiliar. </a:t>
            </a:r>
          </a:p>
          <a:p>
            <a:pPr marL="812800" marR="5080" lvl="1" indent="-342900" algn="just">
              <a:spcBef>
                <a:spcPts val="100"/>
              </a:spcBef>
              <a:buFont typeface="Arial" panose="020B0604020202020204" pitchFamily="34" charset="0"/>
              <a:buChar char="•"/>
            </a:pPr>
            <a:r>
              <a:rPr lang="es-MX" sz="2400" dirty="0">
                <a:latin typeface="Comic Sans MS" panose="030F0702030302020204" pitchFamily="66" charset="0"/>
              </a:rPr>
              <a:t>Se deben proporcionar alarmas separadas para alertar al operador de una frecuencia del sistema inferior a la normal y una indicación de un disparo pendiente de la unidad. </a:t>
            </a:r>
          </a:p>
          <a:p>
            <a:pPr marL="12700" marR="5080" algn="just">
              <a:spcBef>
                <a:spcPts val="100"/>
              </a:spcBef>
            </a:pPr>
            <a:r>
              <a:rPr lang="es-MX" sz="2400" dirty="0">
                <a:latin typeface="Comic Sans MS" panose="030F0702030302020204" pitchFamily="66" charset="0"/>
              </a:rPr>
              <a:t>El primer paso en el diseño de un esquema de protección contra baja frecuencia es determinar la característica de operación de frecuencia anormal de la turbina. La consulta con el fabricante debe proporcionar los </a:t>
            </a:r>
            <a:r>
              <a:rPr lang="es-MX" sz="2400" dirty="0" err="1" smtClean="0">
                <a:latin typeface="Comic Sans MS" panose="030F0702030302020204" pitchFamily="66" charset="0"/>
              </a:rPr>
              <a:t>paráms</a:t>
            </a:r>
            <a:r>
              <a:rPr lang="es-MX" sz="2400" dirty="0" smtClean="0">
                <a:latin typeface="Comic Sans MS" panose="030F0702030302020204" pitchFamily="66" charset="0"/>
              </a:rPr>
              <a:t> </a:t>
            </a:r>
            <a:r>
              <a:rPr lang="es-MX" sz="2400" dirty="0">
                <a:latin typeface="Comic Sans MS" panose="030F0702030302020204" pitchFamily="66" charset="0"/>
              </a:rPr>
              <a:t>de diseño iniciales. Una vez que se conoce el número de pasos de frecuencia, se debe determinar el retardo de tiempo para cada paso. Debido a que el tiempo de operación de baja frecuencia permitido no se puede identificar exactamente, se debe incluir cierto margen en el retardo de tiempo. Este margen permite disparar la unidad antes de sufrir daños, con la oportunidad de inspeccionar la turbina a conveniencia del propietario durante una futura parada. Esto permite la aplicación de protección contra baja frecuencia, incluso si la unidad ha estado en funcionamiento durante muchos años sin haber acumulado datos operativos de baja frecuencia previos. Los márgenes de retardo deben considerar la importancia de la unidad, la susceptibilidad del sistema a un evento de baja frecuencia y los acuerdos operativos con las autoridades eléctricas locales o regionales. </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134505370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object 34"/>
          <p:cNvSpPr txBox="1"/>
          <p:nvPr/>
        </p:nvSpPr>
        <p:spPr>
          <a:xfrm>
            <a:off x="292100" y="381000"/>
            <a:ext cx="17297400" cy="3336811"/>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Es razonable un rango del 50 al 90 % del tiempo permitido por evento esperado durante la vida útil del álabe. Se deben considerar ajustes del 50 % si la turbina está en malas condiciones, si existe una alta posibilidad de un evento de baja frecuencia o si la unidad no es crítica para el sistema. Si la unidad está en buenas condiciones, es poco probable que se produzca un evento de baja frecuencia y la unidad es crítica para el sistema, se debe considerar un ajuste cercano al 90 % del tiempo de baja frecuencia permitido. Tener en cuenta que algunos temporizadores de relé de baja frecuencia tienen un reinicio instantáneo una vez que la frecuencia supera el ajuste de disparo, mientras que otros acumulan el tiempo de operación de baja frecuencia en una función de memoria (reinicio a cero). La ajuste del retardo de tiempo debe ser un porcentaje menor del tiempo permitido si el relé proporciona un reinicio instantáneo, mientras que el relé de reinicio a cero se puede ajustar en un porcentaje mayor del tiempo permitido.</a:t>
            </a:r>
          </a:p>
        </p:txBody>
      </p:sp>
    </p:spTree>
    <p:extLst>
      <p:ext uri="{BB962C8B-B14F-4D97-AF65-F5344CB8AC3E}">
        <p14:creationId xmlns:p14="http://schemas.microsoft.com/office/powerpoint/2010/main" xmlns="" val="342261179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object 34"/>
          <p:cNvSpPr txBox="1"/>
          <p:nvPr/>
        </p:nvSpPr>
        <p:spPr>
          <a:xfrm>
            <a:off x="292100" y="381000"/>
            <a:ext cx="17297400" cy="9056325"/>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La Fig. 3 muestra una ajuste de relé de baja frecuencia. El ejemplo indica que la turbina es capaz de funcionar de forma continua a frecuencias superiores a 58,5 Hz y está limitada a un máximo de 10 minutos acumulados durante la vida útil de los álabes a 56,0 Hz. Estas son condiciones de funcionamiento con la turbina en carga. </a:t>
            </a:r>
          </a:p>
          <a:p>
            <a:pPr marL="12700" marR="5080" algn="just">
              <a:spcBef>
                <a:spcPts val="100"/>
              </a:spcBef>
            </a:pPr>
            <a:endParaRPr lang="es-MX" sz="2400" dirty="0">
              <a:latin typeface="Comic Sans MS" panose="030F0702030302020204" pitchFamily="66" charset="0"/>
            </a:endParaRPr>
          </a:p>
          <a:p>
            <a:pPr marL="12700" marR="5080" algn="just">
              <a:spcBef>
                <a:spcPts val="100"/>
              </a:spcBef>
            </a:pPr>
            <a:endParaRPr lang="es-MX" sz="2400" dirty="0">
              <a:latin typeface="Comic Sans MS" panose="030F0702030302020204" pitchFamily="66" charset="0"/>
            </a:endParaRPr>
          </a:p>
          <a:p>
            <a:pPr marL="12700" marR="5080" algn="just">
              <a:spcBef>
                <a:spcPts val="100"/>
              </a:spcBef>
            </a:pPr>
            <a:endParaRPr lang="es-MX" sz="2400" dirty="0">
              <a:latin typeface="Comic Sans MS" panose="030F0702030302020204" pitchFamily="66" charset="0"/>
            </a:endParaRPr>
          </a:p>
          <a:p>
            <a:pPr marL="12700" marR="5080" algn="just">
              <a:spcBef>
                <a:spcPts val="100"/>
              </a:spcBef>
            </a:pPr>
            <a:endParaRPr lang="es-MX" sz="2400" dirty="0">
              <a:latin typeface="Comic Sans MS" panose="030F0702030302020204" pitchFamily="66" charset="0"/>
            </a:endParaRPr>
          </a:p>
          <a:p>
            <a:pPr marL="12700" marR="5080" algn="just">
              <a:spcBef>
                <a:spcPts val="100"/>
              </a:spcBef>
            </a:pPr>
            <a:endParaRPr lang="es-MX" sz="2400" dirty="0">
              <a:latin typeface="Comic Sans MS" panose="030F0702030302020204" pitchFamily="66" charset="0"/>
            </a:endParaRPr>
          </a:p>
          <a:p>
            <a:pPr marL="12700" marR="5080" algn="just">
              <a:spcBef>
                <a:spcPts val="100"/>
              </a:spcBef>
            </a:pPr>
            <a:endParaRPr lang="es-MX" sz="2400" dirty="0">
              <a:latin typeface="Comic Sans MS" panose="030F0702030302020204" pitchFamily="66" charset="0"/>
            </a:endParaRPr>
          </a:p>
          <a:p>
            <a:pPr marL="12700" marR="5080" algn="just">
              <a:spcBef>
                <a:spcPts val="100"/>
              </a:spcBef>
            </a:pPr>
            <a:endParaRPr lang="es-MX" sz="2400" dirty="0">
              <a:latin typeface="Comic Sans MS" panose="030F0702030302020204" pitchFamily="66" charset="0"/>
            </a:endParaRPr>
          </a:p>
          <a:p>
            <a:pPr marL="12700" marR="5080" algn="just">
              <a:spcBef>
                <a:spcPts val="100"/>
              </a:spcBef>
            </a:pPr>
            <a:endParaRPr lang="es-MX" sz="2400" dirty="0">
              <a:latin typeface="Comic Sans MS" panose="030F0702030302020204" pitchFamily="66" charset="0"/>
            </a:endParaRPr>
          </a:p>
          <a:p>
            <a:pPr marL="12700" marR="5080" algn="just">
              <a:spcBef>
                <a:spcPts val="100"/>
              </a:spcBef>
            </a:pPr>
            <a:endParaRPr lang="es-MX" sz="2400" dirty="0">
              <a:latin typeface="Comic Sans MS" panose="030F0702030302020204" pitchFamily="66" charset="0"/>
            </a:endParaRPr>
          </a:p>
          <a:p>
            <a:pPr marL="12700" marR="5080" algn="just">
              <a:spcBef>
                <a:spcPts val="100"/>
              </a:spcBef>
            </a:pPr>
            <a:endParaRPr lang="es-MX" sz="2400" dirty="0">
              <a:latin typeface="Comic Sans MS" panose="030F0702030302020204" pitchFamily="66" charset="0"/>
            </a:endParaRPr>
          </a:p>
          <a:p>
            <a:pPr marL="12700" marR="5080" algn="just">
              <a:spcBef>
                <a:spcPts val="100"/>
              </a:spcBef>
            </a:pPr>
            <a:endParaRPr lang="es-MX" sz="2400" dirty="0">
              <a:latin typeface="Comic Sans MS" panose="030F0702030302020204" pitchFamily="66" charset="0"/>
            </a:endParaRPr>
          </a:p>
          <a:p>
            <a:pPr marL="12700" marR="5080" algn="just">
              <a:spcBef>
                <a:spcPts val="100"/>
              </a:spcBef>
            </a:pPr>
            <a:endParaRPr lang="es-MX" sz="2400" dirty="0">
              <a:latin typeface="Comic Sans MS" panose="030F0702030302020204" pitchFamily="66" charset="0"/>
            </a:endParaRPr>
          </a:p>
          <a:p>
            <a:pPr marL="12700" marR="5080" algn="ctr">
              <a:spcBef>
                <a:spcPts val="100"/>
              </a:spcBef>
            </a:pPr>
            <a:r>
              <a:rPr lang="es-MX" sz="2400" b="1" dirty="0">
                <a:latin typeface="Comic Sans MS" panose="030F0702030302020204" pitchFamily="66" charset="0"/>
              </a:rPr>
              <a:t>Fig. 3.- Ejemplo de Limitaciones y Configuraciones Anormales de Frecuencia de Turbina</a:t>
            </a:r>
          </a:p>
          <a:p>
            <a:pPr marL="12700" marR="5080" algn="just">
              <a:spcBef>
                <a:spcPts val="100"/>
              </a:spcBef>
            </a:pPr>
            <a:r>
              <a:rPr lang="es-MX" sz="2400" dirty="0">
                <a:latin typeface="Comic Sans MS" panose="030F0702030302020204" pitchFamily="66" charset="0"/>
              </a:rPr>
              <a:t>La ajuste del punto de disparo del relé de baja frecuencia debe ajustarse justo por encima de 56,0 Hz para permitir el margen del relé. Se podría seleccionar una ajuste de 56,2. Se podría utilizar un ajuste de retardo de 7 minutos si la unidad está en buenas condiciones y no es crítica para el funcionamiento del sistema y es aceptable perder el 70 % de la vida útil a fatiga de los álabes. Si la unidad está en buenas condiciones y es crítica para el sistema, se podría usar un retardo de tiempo más largo de 9 minutos para permitir la máxima oportunidad de recuperación del sistema antes de disparar la unidad, suponiendo que estos eventos sean muy raros de modo que el 90 % se puede gastar en la vida de fatiga en él. Se debe proporcionar una alarma cuando el relé de baja frecuencia comience a expirar, proporcionando al personal operativo una advertencia sobre el inminente disparo por baja frecuencia.</a:t>
            </a:r>
          </a:p>
        </p:txBody>
      </p:sp>
      <p:pic>
        <p:nvPicPr>
          <p:cNvPr id="3" name="Imagen 2">
            <a:extLst>
              <a:ext uri="{FF2B5EF4-FFF2-40B4-BE49-F238E27FC236}">
                <a16:creationId xmlns:a16="http://schemas.microsoft.com/office/drawing/2014/main" xmlns="" id="{3EF3940C-E587-4503-A62D-8E26E6A44BBE}"/>
              </a:ext>
            </a:extLst>
          </p:cNvPr>
          <p:cNvPicPr>
            <a:picLocks noChangeAspect="1"/>
          </p:cNvPicPr>
          <p:nvPr/>
        </p:nvPicPr>
        <p:blipFill>
          <a:blip r:embed="rId2"/>
          <a:stretch>
            <a:fillRect/>
          </a:stretch>
        </p:blipFill>
        <p:spPr>
          <a:xfrm>
            <a:off x="5873973" y="1788840"/>
            <a:ext cx="6133653" cy="4032448"/>
          </a:xfrm>
          <a:prstGeom prst="rect">
            <a:avLst/>
          </a:prstGeom>
        </p:spPr>
      </p:pic>
    </p:spTree>
    <p:extLst>
      <p:ext uri="{BB962C8B-B14F-4D97-AF65-F5344CB8AC3E}">
        <p14:creationId xmlns:p14="http://schemas.microsoft.com/office/powerpoint/2010/main" xmlns="" val="384543011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object 34"/>
          <p:cNvSpPr txBox="1"/>
          <p:nvPr/>
        </p:nvSpPr>
        <p:spPr>
          <a:xfrm>
            <a:off x="292100" y="381000"/>
            <a:ext cx="17297400" cy="2241639"/>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Si es aplicable la norma IEC 60034-3:2007, como se describió anteriormente, es posible que el fabricante requiera protección de tiempo-frecuencia para el generador de turbina. En tales situaciones, se deben utilizar los requisitos de frecuencia más restrictivos del generador y la turbina para determinar los ajustes de frecuencia apropiados para la protección en baja frecuencia. La capacidad de frecuencia del generador, cuando corresponda, debe considerarse en el desarrollo del esquema de protección del relé de frecuencia. </a:t>
            </a:r>
          </a:p>
          <a:p>
            <a:pPr marL="12700" marR="5080" algn="just">
              <a:spcBef>
                <a:spcPts val="100"/>
              </a:spcBef>
            </a:pP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244339761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object 34"/>
          <p:cNvSpPr txBox="1"/>
          <p:nvPr/>
        </p:nvSpPr>
        <p:spPr>
          <a:xfrm>
            <a:off x="292100" y="381000"/>
            <a:ext cx="17297400" cy="4483279"/>
          </a:xfrm>
          <a:prstGeom prst="rect">
            <a:avLst/>
          </a:prstGeom>
        </p:spPr>
        <p:txBody>
          <a:bodyPr vert="horz" wrap="square" lIns="0" tIns="12700" rIns="0" bIns="0" rtlCol="0">
            <a:spAutoFit/>
          </a:bodyPr>
          <a:lstStyle/>
          <a:p>
            <a:pPr marL="12700" marR="5080" algn="just">
              <a:spcBef>
                <a:spcPts val="100"/>
              </a:spcBef>
            </a:pPr>
            <a:r>
              <a:rPr lang="es-MX" sz="2400" b="1" dirty="0">
                <a:latin typeface="Comic Sans MS" panose="030F0702030302020204" pitchFamily="66" charset="0"/>
              </a:rPr>
              <a:t>C. Consideraciones de </a:t>
            </a:r>
            <a:r>
              <a:rPr lang="es-MX" sz="2400" b="1" dirty="0" err="1">
                <a:latin typeface="Comic Sans MS" panose="030F0702030302020204" pitchFamily="66" charset="0"/>
              </a:rPr>
              <a:t>subfrecuencia</a:t>
            </a:r>
            <a:r>
              <a:rPr lang="es-MX" sz="2400" b="1" dirty="0">
                <a:latin typeface="Comic Sans MS" panose="030F0702030302020204" pitchFamily="66" charset="0"/>
              </a:rPr>
              <a:t> para plantas </a:t>
            </a:r>
            <a:r>
              <a:rPr lang="es-MX" sz="2400" b="1">
                <a:latin typeface="Comic Sans MS" panose="030F0702030302020204" pitchFamily="66" charset="0"/>
              </a:rPr>
              <a:t>auxiliares de energía </a:t>
            </a:r>
            <a:r>
              <a:rPr lang="es-MX" sz="2400" b="1" dirty="0">
                <a:latin typeface="Comic Sans MS" panose="030F0702030302020204" pitchFamily="66" charset="0"/>
              </a:rPr>
              <a:t>a vapor </a:t>
            </a:r>
          </a:p>
          <a:p>
            <a:pPr marL="12700" marR="5080" algn="just">
              <a:spcBef>
                <a:spcPts val="100"/>
              </a:spcBef>
            </a:pPr>
            <a:endParaRPr lang="es-MX" sz="2400" dirty="0">
              <a:latin typeface="Comic Sans MS" panose="030F0702030302020204" pitchFamily="66" charset="0"/>
            </a:endParaRPr>
          </a:p>
          <a:p>
            <a:pPr marL="12700" marR="5080" algn="just">
              <a:spcBef>
                <a:spcPts val="100"/>
              </a:spcBef>
            </a:pPr>
            <a:r>
              <a:rPr lang="es-MX" sz="2400" dirty="0">
                <a:latin typeface="Comic Sans MS" panose="030F0702030302020204" pitchFamily="66" charset="0"/>
              </a:rPr>
              <a:t>La capacidad del sistema de suministro de vapor para continuar funcionando durante un período prolongado de operación de baja frecuencia depende del margen de capacidad del sistema auxiliar.</a:t>
            </a:r>
          </a:p>
          <a:p>
            <a:pPr marL="12700" marR="5080" algn="just">
              <a:spcBef>
                <a:spcPts val="100"/>
              </a:spcBef>
            </a:pPr>
            <a:r>
              <a:rPr lang="es-MX" sz="2400" dirty="0">
                <a:latin typeface="Comic Sans MS" panose="030F0702030302020204" pitchFamily="66" charset="0"/>
              </a:rPr>
              <a:t>accionamientos por motor y cargas accionadas por eje. Los equipos auxiliares más limitantes son generalmente las bombas de alimentación de la caldera, las bombas de circulación de agua y las bombas de condensado, porque cada porcentaje de reducción de velocidad provoca un porcentaje mayor de pérdida de capacidad. La frecuencia crítica a la que el rendimiento de las bombas afectará la producción de la planta variará de una planta a otra. En consecuencia, el nivel mínimo de frecuencia segura para mantener la producción de la planta depende de cada planta y del diseño y capacidad del equipo asociado con cada unidad generadora. La protección contra la operación de baja frecuencia generalmente se asigna al equipo de protección térmica, pero es posible una protección más refinada usando un relé sensible a la frecuencia o un relé de Volt/</a:t>
            </a:r>
            <a:r>
              <a:rPr lang="es-MX" sz="2400" dirty="0" err="1">
                <a:latin typeface="Comic Sans MS" panose="030F0702030302020204" pitchFamily="66" charset="0"/>
              </a:rPr>
              <a:t>Herz</a:t>
            </a:r>
            <a:r>
              <a:rPr lang="es-MX" sz="2400" dirty="0">
                <a:latin typeface="Comic Sans MS" panose="030F0702030302020204" pitchFamily="66" charset="0"/>
              </a:rPr>
              <a:t>, que medirá las condiciones reales del sistema.</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190391157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945B7972-1EE8-4262-9477-59520634E1D7}"/>
              </a:ext>
            </a:extLst>
          </p:cNvPr>
          <p:cNvSpPr txBox="1"/>
          <p:nvPr/>
        </p:nvSpPr>
        <p:spPr>
          <a:xfrm>
            <a:off x="227832" y="420688"/>
            <a:ext cx="17281920" cy="7478970"/>
          </a:xfrm>
          <a:prstGeom prst="rect">
            <a:avLst/>
          </a:prstGeom>
          <a:noFill/>
        </p:spPr>
        <p:txBody>
          <a:bodyPr wrap="square">
            <a:spAutoFit/>
          </a:bodyPr>
          <a:lstStyle/>
          <a:p>
            <a:pPr algn="just"/>
            <a:r>
              <a:rPr lang="es-AR" sz="2400" b="1" dirty="0">
                <a:latin typeface="Comic Sans MS" panose="030F0702030302020204" pitchFamily="66" charset="0"/>
              </a:rPr>
              <a:t>OPERACIÓN DE FRECUENCIA ANORMAL DE GENERADORES DE TURBINA DE COMBUSTIÓN</a:t>
            </a:r>
          </a:p>
          <a:p>
            <a:pPr algn="just"/>
            <a:endParaRPr lang="es-AR" sz="2400" dirty="0">
              <a:latin typeface="Comic Sans MS" panose="030F0702030302020204" pitchFamily="66" charset="0"/>
            </a:endParaRPr>
          </a:p>
          <a:p>
            <a:pPr algn="just"/>
            <a:r>
              <a:rPr lang="es-MX" sz="2400" dirty="0">
                <a:latin typeface="Comic Sans MS" panose="030F0702030302020204" pitchFamily="66" charset="0"/>
              </a:rPr>
              <a:t>Las limitaciones para los generadores de turbinas de combustión (CTG) son similares en muchos aspectos a las limitaciones para los generadores de turbinas de vapor. Sin embargo, ciertas diferencias en el diseño y aplicación de los CTG pueden dar lugar a requisitos de protección diferentes. Una turbina de combustión puede perder flujo de aire si se intenta mantener la potencia total durante condiciones de baja frecuencia. La pérdida de flujo de aire resultaría en un eventual disparo de la unidad debido a la temperatura excesiva de las aspas. Los CTG están equipados con un sistema de control que descarga automáticamente la unidad reduciendo el flujo de combustible a medida que disminuye la velocidad. Este control tiene el efecto general de proteger el álabe de la turbina contra daños y el generador contra el sobrecalentamiento durante el funcionamiento de la unidad por baja frecuencia. En general, los CTG tienen una mayor capacidad que las unidades de vapor para operación de baja frecuencia, particularmente si el sistema de control incluye una función de retroceso de carga. El funcionamiento continuo de los CTG oscila entre 56 y 60 Hz, siendo los álabes de la turbina el factor limitante. Estos factores, más los discutidos anteriormente, sugieren un esquema de protección por baja frecuencia con un punto de ajuste de disparo único en o por debajo del punto de ajuste de disparo de baja frecuencia más bajo para las unidades de vapor cercanas. Se deben utilizar las siguientes pautas al aplicar protección por baja frecuencia a turbinas de combustión: • Utilice un relé de mínima frecuencia por unidad alimentado por los transformadores de tensión (TV) de la unidad. • Si se desea mayor seguridad, supervise el disparo con un segundo relé de baja frecuencia. Este relé puede ser común a varias unidades. • Tener en cuenta la protección contra baja frecuencia existente proporcionada por el fabricante en el sistema de control de la unidad. Es posible que sea necesaria la coordinación de los ajustes y la lógica de disparo para evitar interferencias con la protección externa.</a:t>
            </a:r>
          </a:p>
        </p:txBody>
      </p:sp>
    </p:spTree>
    <p:extLst>
      <p:ext uri="{BB962C8B-B14F-4D97-AF65-F5344CB8AC3E}">
        <p14:creationId xmlns:p14="http://schemas.microsoft.com/office/powerpoint/2010/main" xmlns="" val="269262615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945B7972-1EE8-4262-9477-59520634E1D7}"/>
              </a:ext>
            </a:extLst>
          </p:cNvPr>
          <p:cNvSpPr txBox="1"/>
          <p:nvPr/>
        </p:nvSpPr>
        <p:spPr>
          <a:xfrm>
            <a:off x="227832" y="420688"/>
            <a:ext cx="17281920" cy="6001643"/>
          </a:xfrm>
          <a:prstGeom prst="rect">
            <a:avLst/>
          </a:prstGeom>
          <a:noFill/>
        </p:spPr>
        <p:txBody>
          <a:bodyPr wrap="square">
            <a:spAutoFit/>
          </a:bodyPr>
          <a:lstStyle/>
          <a:p>
            <a:pPr algn="just"/>
            <a:r>
              <a:rPr lang="es-MX" sz="2400" dirty="0">
                <a:latin typeface="Comic Sans MS" panose="030F0702030302020204" pitchFamily="66" charset="0"/>
              </a:rPr>
              <a:t>La Fig. 4 muestra un ejemplo típico de los límites de sub-/ </a:t>
            </a:r>
            <a:r>
              <a:rPr lang="es-MX" sz="2400" dirty="0" err="1">
                <a:latin typeface="Comic Sans MS" panose="030F0702030302020204" pitchFamily="66" charset="0"/>
              </a:rPr>
              <a:t>sobrefrecuencia</a:t>
            </a:r>
            <a:r>
              <a:rPr lang="es-MX" sz="2400" dirty="0">
                <a:latin typeface="Comic Sans MS" panose="030F0702030302020204" pitchFamily="66" charset="0"/>
              </a:rPr>
              <a:t> de las turbinas de combustión y los tiempos asociados.</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ctr"/>
            <a:r>
              <a:rPr lang="es-MX" sz="2400" b="1" dirty="0">
                <a:latin typeface="Comic Sans MS" panose="030F0702030302020204" pitchFamily="66" charset="0"/>
              </a:rPr>
              <a:t>Fig. 4. Límites operativos típicos de una turbina de combustión</a:t>
            </a:r>
          </a:p>
          <a:p>
            <a:pPr algn="just"/>
            <a:endParaRPr lang="es-MX" sz="2400" dirty="0">
              <a:latin typeface="Comic Sans MS" panose="030F0702030302020204" pitchFamily="66" charset="0"/>
            </a:endParaRPr>
          </a:p>
          <a:p>
            <a:pPr algn="just"/>
            <a:endParaRPr lang="es-AR" sz="2400" dirty="0">
              <a:latin typeface="Comic Sans MS" panose="030F0702030302020204" pitchFamily="66" charset="0"/>
            </a:endParaRPr>
          </a:p>
        </p:txBody>
      </p:sp>
      <p:pic>
        <p:nvPicPr>
          <p:cNvPr id="4" name="Imagen 3">
            <a:extLst>
              <a:ext uri="{FF2B5EF4-FFF2-40B4-BE49-F238E27FC236}">
                <a16:creationId xmlns:a16="http://schemas.microsoft.com/office/drawing/2014/main" xmlns="" id="{14125AC2-344E-4B44-9966-96F460602D4F}"/>
              </a:ext>
            </a:extLst>
          </p:cNvPr>
          <p:cNvPicPr>
            <a:picLocks noChangeAspect="1"/>
          </p:cNvPicPr>
          <p:nvPr/>
        </p:nvPicPr>
        <p:blipFill>
          <a:blip r:embed="rId2"/>
          <a:stretch>
            <a:fillRect/>
          </a:stretch>
        </p:blipFill>
        <p:spPr>
          <a:xfrm>
            <a:off x="5340400" y="1205882"/>
            <a:ext cx="7200800" cy="3823318"/>
          </a:xfrm>
          <a:prstGeom prst="rect">
            <a:avLst/>
          </a:prstGeom>
        </p:spPr>
      </p:pic>
    </p:spTree>
    <p:extLst>
      <p:ext uri="{BB962C8B-B14F-4D97-AF65-F5344CB8AC3E}">
        <p14:creationId xmlns:p14="http://schemas.microsoft.com/office/powerpoint/2010/main" xmlns="" val="406883538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8C986D49-9B5E-4B21-896E-E3C7D6672C59}"/>
              </a:ext>
            </a:extLst>
          </p:cNvPr>
          <p:cNvSpPr txBox="1"/>
          <p:nvPr/>
        </p:nvSpPr>
        <p:spPr>
          <a:xfrm>
            <a:off x="227832" y="420688"/>
            <a:ext cx="16993888" cy="3416320"/>
          </a:xfrm>
          <a:prstGeom prst="rect">
            <a:avLst/>
          </a:prstGeom>
          <a:noFill/>
        </p:spPr>
        <p:txBody>
          <a:bodyPr wrap="square">
            <a:spAutoFit/>
          </a:bodyPr>
          <a:lstStyle/>
          <a:p>
            <a:pPr algn="just"/>
            <a:r>
              <a:rPr lang="es-MX" sz="2400" b="1" dirty="0">
                <a:latin typeface="Comic Sans MS" panose="030F0702030302020204" pitchFamily="66" charset="0"/>
              </a:rPr>
              <a:t>OPERACIÓN DE FRECUENCIA ANORMAL PARA UNIDAD GENERADORA DE CICLO COMBINADO</a:t>
            </a:r>
          </a:p>
          <a:p>
            <a:pPr algn="just"/>
            <a:endParaRPr lang="es-MX" sz="2400" b="1" dirty="0">
              <a:latin typeface="Comic Sans MS" panose="030F0702030302020204" pitchFamily="66" charset="0"/>
            </a:endParaRPr>
          </a:p>
          <a:p>
            <a:pPr algn="just"/>
            <a:r>
              <a:rPr lang="es-MX" sz="2400" dirty="0">
                <a:latin typeface="Comic Sans MS" panose="030F0702030302020204" pitchFamily="66" charset="0"/>
              </a:rPr>
              <a:t>En una instalación de generación de ciclo combinado, que es una combinación de una unidad de turbina de combustión y una unidad de turbina de vapor, las limitaciones de </a:t>
            </a:r>
            <a:r>
              <a:rPr lang="es-MX" sz="2400" dirty="0" err="1">
                <a:latin typeface="Comic Sans MS" panose="030F0702030302020204" pitchFamily="66" charset="0"/>
              </a:rPr>
              <a:t>subfrecuencia</a:t>
            </a:r>
            <a:r>
              <a:rPr lang="es-MX" sz="2400" dirty="0">
                <a:latin typeface="Comic Sans MS" panose="030F0702030302020204" pitchFamily="66" charset="0"/>
              </a:rPr>
              <a:t> estarán sujetas a las descritas en los apartados anteriores asociadas a cada tipo de unidad. Un enfoque recomendado para proteger una instalación de ciclo combinado es proporcionar esquemas de protección por baja frecuencia separados para cada unidad de la instalación de ciclo combinado. El método utilizado debe seguir las recomendaciones indicadas en el apartado de cada unidad. En un ejemplo de una unidad de ciclo combinado típica, los límites de baja/</a:t>
            </a:r>
            <a:r>
              <a:rPr lang="es-MX" sz="2400" dirty="0" err="1">
                <a:latin typeface="Comic Sans MS" panose="030F0702030302020204" pitchFamily="66" charset="0"/>
              </a:rPr>
              <a:t>sobrefrecuencia</a:t>
            </a:r>
            <a:r>
              <a:rPr lang="es-MX" sz="2400" dirty="0">
                <a:latin typeface="Comic Sans MS" panose="030F0702030302020204" pitchFamily="66" charset="0"/>
              </a:rPr>
              <a:t> y los tiempos asociados serían similares a los de la unidad de combustión que se muestra en la Fig. 4. </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359391259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0B7AF0BA-DA6E-4B70-9B2C-B3435CFF9FB0}"/>
              </a:ext>
            </a:extLst>
          </p:cNvPr>
          <p:cNvSpPr txBox="1"/>
          <p:nvPr/>
        </p:nvSpPr>
        <p:spPr>
          <a:xfrm>
            <a:off x="263836" y="349809"/>
            <a:ext cx="17353928" cy="9694962"/>
          </a:xfrm>
          <a:prstGeom prst="rect">
            <a:avLst/>
          </a:prstGeom>
          <a:noFill/>
        </p:spPr>
        <p:txBody>
          <a:bodyPr wrap="square">
            <a:spAutoFit/>
          </a:bodyPr>
          <a:lstStyle/>
          <a:p>
            <a:pPr algn="just"/>
            <a:r>
              <a:rPr lang="es-AR" sz="2400" b="1" dirty="0">
                <a:latin typeface="Comic Sans MS" panose="030F0702030302020204" pitchFamily="66" charset="0"/>
              </a:rPr>
              <a:t>OPERACIÓN DE FRECUENCIA ANORMAL PARA UNIDADES GENERADORAS HIDROELECTRICAS</a:t>
            </a:r>
          </a:p>
          <a:p>
            <a:pPr algn="just"/>
            <a:endParaRPr lang="es-AR" sz="2400" dirty="0">
              <a:latin typeface="Comic Sans MS" panose="030F0702030302020204" pitchFamily="66" charset="0"/>
            </a:endParaRPr>
          </a:p>
          <a:p>
            <a:pPr algn="just"/>
            <a:r>
              <a:rPr lang="es-MX" sz="2400" dirty="0">
                <a:latin typeface="Comic Sans MS" panose="030F0702030302020204" pitchFamily="66" charset="0"/>
              </a:rPr>
              <a:t>Las turbinas hidráulicas normalmente pueden tolerar desviaciones de frecuencia mucho más amplias que las turbinas de vapor o de combustión. Normalmente no se requiere protección por baja frecuencia para la protección de turbinas. La tasa máxima de cambio del flujo de agua a través de la turbina a menudo está limitada por las presiones máximas o mínimas que pueden tolerarse en las compuertas. La velocidad limitada a la que se puede cerrar la compuerta de entrada de agua puede provocar excesos de velocidad superiores al 150 % de la velocidad nominal ante una pérdida repentina de carga. Si bien se pueden tolerar velocidades tan altas durante un período breve, las unidades deben volver a la velocidad nominal en varios s mediante la acción del gobernador. En caso de falla del regulador, el generador de turbina puede “descontrolarse” a velocidades cercanas al 200 % de la nominal. La protección por </a:t>
            </a:r>
            <a:r>
              <a:rPr lang="es-MX" sz="2400" dirty="0" err="1">
                <a:latin typeface="Comic Sans MS" panose="030F0702030302020204" pitchFamily="66" charset="0"/>
              </a:rPr>
              <a:t>sobrefrecuencia</a:t>
            </a:r>
            <a:r>
              <a:rPr lang="es-MX" sz="2400" dirty="0">
                <a:latin typeface="Comic Sans MS" panose="030F0702030302020204" pitchFamily="66" charset="0"/>
              </a:rPr>
              <a:t> se puede aplicar a los generadores hidroeléctricos para respaldar o reemplazar los dispositivos mecánicos de </a:t>
            </a:r>
            <a:r>
              <a:rPr lang="es-MX" sz="2400" dirty="0" err="1">
                <a:latin typeface="Comic Sans MS" panose="030F0702030302020204" pitchFamily="66" charset="0"/>
              </a:rPr>
              <a:t>sobrevelocidad</a:t>
            </a:r>
            <a:r>
              <a:rPr lang="es-MX" sz="2400" dirty="0">
                <a:latin typeface="Comic Sans MS" panose="030F0702030302020204" pitchFamily="66" charset="0"/>
              </a:rPr>
              <a:t>. Estos relés se pueden ajustar a una frecuencia más baja que la máxima que ocurre durante el rechazo de carga, pero con un retardo de tiempo apropiado para anular la acción normal del gobernador. </a:t>
            </a:r>
          </a:p>
          <a:p>
            <a:pPr algn="just"/>
            <a:r>
              <a:rPr lang="es-MX" sz="2400" dirty="0">
                <a:latin typeface="Comic Sans MS" panose="030F0702030302020204" pitchFamily="66" charset="0"/>
              </a:rPr>
              <a:t>Si esta acción no reduce la frecuencia en el tiempo adecuado, se activa la protección por </a:t>
            </a:r>
            <a:r>
              <a:rPr lang="es-MX" sz="2400" dirty="0" err="1">
                <a:latin typeface="Comic Sans MS" panose="030F0702030302020204" pitchFamily="66" charset="0"/>
              </a:rPr>
              <a:t>sobrefrecuencia</a:t>
            </a:r>
            <a:r>
              <a:rPr lang="es-MX" sz="2400" dirty="0">
                <a:latin typeface="Comic Sans MS" panose="030F0702030302020204" pitchFamily="66" charset="0"/>
              </a:rPr>
              <a:t>. La operación de la protección por </a:t>
            </a:r>
            <a:r>
              <a:rPr lang="es-MX" sz="2400" dirty="0" err="1">
                <a:latin typeface="Comic Sans MS" panose="030F0702030302020204" pitchFamily="66" charset="0"/>
              </a:rPr>
              <a:t>sobrefrecuencia</a:t>
            </a:r>
            <a:r>
              <a:rPr lang="es-MX" sz="2400" dirty="0">
                <a:latin typeface="Comic Sans MS" panose="030F0702030302020204" pitchFamily="66" charset="0"/>
              </a:rPr>
              <a:t> puede indicar un mal funcionamiento en el sistema de control de la compuerta de la turbina. Por lo tanto, esta protección puede conectarse para cerrar compuertas de entrada de emergencia o válvulas aguas arriba de las compuertas de entrada de la turbina principal. Debido a las grandes variaciones de frecuencia que pueden esperarse durante los cambios repentinos de carga en los generadores hidroeléctricos, las cargas de los clientes, que pueden estar conectadas a islas con dicha generación, pueden estar protegidas por protección de sub/</a:t>
            </a:r>
            <a:r>
              <a:rPr lang="es-MX" sz="2400" dirty="0" err="1">
                <a:latin typeface="Comic Sans MS" panose="030F0702030302020204" pitchFamily="66" charset="0"/>
              </a:rPr>
              <a:t>sobrefrecuencia</a:t>
            </a:r>
            <a:r>
              <a:rPr lang="es-MX" sz="2400" dirty="0">
                <a:latin typeface="Comic Sans MS" panose="030F0702030302020204" pitchFamily="66" charset="0"/>
              </a:rPr>
              <a:t>. Estos relés pueden ajustarse con ventanas más estrechas y retardos de tiempo más cortos que los necesarios para la protección de la planta generadora. A veces, los relés están conectados a los TV de la planta generadora. Estos dispositivos de “protección de calidad” no deben confundirse con la protección de generadores. Están destinados a proteger la calidad del suministro a los clientes y normalmente se conectan para desconectar las cargas, quizás con un apagado incidental del generador. Debido a que los requisitos de ajuste para la protección de calidad son bastante independientes de los requisitos para la protección de turbinas o generadores, es posible que se requieran relés diferentes para las dos funciones.</a:t>
            </a:r>
            <a:r>
              <a:rPr lang="es-AR" sz="2400" dirty="0">
                <a:latin typeface="Comic Sans MS" panose="030F0702030302020204" pitchFamily="66" charset="0"/>
              </a:rPr>
              <a:t> </a:t>
            </a:r>
          </a:p>
        </p:txBody>
      </p:sp>
    </p:spTree>
    <p:extLst>
      <p:ext uri="{BB962C8B-B14F-4D97-AF65-F5344CB8AC3E}">
        <p14:creationId xmlns:p14="http://schemas.microsoft.com/office/powerpoint/2010/main" xmlns="" val="176497400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88B6341C-B6B6-4476-A13D-66182978F709}"/>
              </a:ext>
            </a:extLst>
          </p:cNvPr>
          <p:cNvSpPr txBox="1"/>
          <p:nvPr/>
        </p:nvSpPr>
        <p:spPr>
          <a:xfrm>
            <a:off x="227832" y="348680"/>
            <a:ext cx="17281920" cy="4524315"/>
          </a:xfrm>
          <a:prstGeom prst="rect">
            <a:avLst/>
          </a:prstGeom>
          <a:noFill/>
        </p:spPr>
        <p:txBody>
          <a:bodyPr wrap="square">
            <a:spAutoFit/>
          </a:bodyPr>
          <a:lstStyle/>
          <a:p>
            <a:pPr algn="just"/>
            <a:r>
              <a:rPr lang="es-AR" sz="2400" b="1" dirty="0">
                <a:latin typeface="Comic Sans MS" panose="030F0702030302020204" pitchFamily="66" charset="0"/>
              </a:rPr>
              <a:t>OPERACIÓN DE FRECUENCIA ANORMAL PARA PLANTAS GENERADORAS NUCLEARES</a:t>
            </a:r>
          </a:p>
          <a:p>
            <a:pPr algn="just"/>
            <a:endParaRPr lang="es-AR" sz="2400" dirty="0">
              <a:latin typeface="Comic Sans MS" panose="030F0702030302020204" pitchFamily="66" charset="0"/>
            </a:endParaRPr>
          </a:p>
          <a:p>
            <a:pPr marL="342900" indent="-342900" algn="just">
              <a:buAutoNum type="alphaUcPeriod"/>
            </a:pPr>
            <a:r>
              <a:rPr lang="es-MX" sz="2400" b="1" dirty="0">
                <a:latin typeface="Comic Sans MS" panose="030F0702030302020204" pitchFamily="66" charset="0"/>
              </a:rPr>
              <a:t>Capacidad de </a:t>
            </a:r>
            <a:r>
              <a:rPr lang="es-MX" sz="2400" b="1" dirty="0" err="1">
                <a:latin typeface="Comic Sans MS" panose="030F0702030302020204" pitchFamily="66" charset="0"/>
              </a:rPr>
              <a:t>sobrefrecuencia</a:t>
            </a:r>
            <a:r>
              <a:rPr lang="es-MX" sz="2400" b="1" dirty="0">
                <a:latin typeface="Comic Sans MS" panose="030F0702030302020204" pitchFamily="66" charset="0"/>
              </a:rPr>
              <a:t>/</a:t>
            </a:r>
            <a:r>
              <a:rPr lang="es-MX" sz="2400" b="1" dirty="0" err="1">
                <a:latin typeface="Comic Sans MS" panose="030F0702030302020204" pitchFamily="66" charset="0"/>
              </a:rPr>
              <a:t>subfrecuencia</a:t>
            </a:r>
            <a:r>
              <a:rPr lang="es-MX" sz="2400" b="1" dirty="0">
                <a:latin typeface="Comic Sans MS" panose="030F0702030302020204" pitchFamily="66" charset="0"/>
              </a:rPr>
              <a:t> del generador-turbina </a:t>
            </a:r>
          </a:p>
          <a:p>
            <a:pPr algn="just"/>
            <a:r>
              <a:rPr lang="es-MX" sz="2400" dirty="0">
                <a:latin typeface="Comic Sans MS" panose="030F0702030302020204" pitchFamily="66" charset="0"/>
              </a:rPr>
              <a:t>En general, las consideraciones sobre los turbogeneradores que afectan las operaciones de la planta son las mismas que las analizadas en la Sección III sobre plantas generadoras de vapor. </a:t>
            </a:r>
          </a:p>
          <a:p>
            <a:pPr algn="just"/>
            <a:endParaRPr lang="es-MX" sz="2400" dirty="0">
              <a:latin typeface="Comic Sans MS" panose="030F0702030302020204" pitchFamily="66" charset="0"/>
            </a:endParaRPr>
          </a:p>
          <a:p>
            <a:pPr algn="just"/>
            <a:r>
              <a:rPr lang="es-MX" sz="2400" b="1" dirty="0">
                <a:latin typeface="Comic Sans MS" panose="030F0702030302020204" pitchFamily="66" charset="0"/>
              </a:rPr>
              <a:t>B. Consideraciones de </a:t>
            </a:r>
            <a:r>
              <a:rPr lang="es-MX" sz="2400" b="1" dirty="0" err="1">
                <a:latin typeface="Comic Sans MS" panose="030F0702030302020204" pitchFamily="66" charset="0"/>
              </a:rPr>
              <a:t>subfrecuencia</a:t>
            </a:r>
            <a:r>
              <a:rPr lang="es-MX" sz="2400" b="1" dirty="0">
                <a:latin typeface="Comic Sans MS" panose="030F0702030302020204" pitchFamily="66" charset="0"/>
              </a:rPr>
              <a:t> para centrales nucleares auxiliares </a:t>
            </a:r>
          </a:p>
          <a:p>
            <a:pPr algn="just"/>
            <a:r>
              <a:rPr lang="es-MX" sz="2400" dirty="0">
                <a:latin typeface="Comic Sans MS" panose="030F0702030302020204" pitchFamily="66" charset="0"/>
              </a:rPr>
              <a:t>El efecto principal de una condición de baja frecuencia en el sistema auxiliar de la planta provoca una reducción en varias salidas de los flujos de la bomba de refrigerante eléctrica. La operación como resultado de flujos reducidos en partes del sistema puede ser perjudicial para el equipo de la planta. Los diseños de plantas nucleares que se basan en un reactor de agua a presión (PWR) y un reactor de agua en ebullición (BWR) se analizan por separado porque sus respuestas a una operación de frecuencia anormal difieren. </a:t>
            </a:r>
          </a:p>
        </p:txBody>
      </p:sp>
    </p:spTree>
    <p:extLst>
      <p:ext uri="{BB962C8B-B14F-4D97-AF65-F5344CB8AC3E}">
        <p14:creationId xmlns:p14="http://schemas.microsoft.com/office/powerpoint/2010/main" xmlns="" val="181774923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88B6341C-B6B6-4476-A13D-66182978F709}"/>
              </a:ext>
            </a:extLst>
          </p:cNvPr>
          <p:cNvSpPr txBox="1"/>
          <p:nvPr/>
        </p:nvSpPr>
        <p:spPr>
          <a:xfrm>
            <a:off x="227832" y="348680"/>
            <a:ext cx="17281920" cy="8217634"/>
          </a:xfrm>
          <a:prstGeom prst="rect">
            <a:avLst/>
          </a:prstGeom>
          <a:noFill/>
        </p:spPr>
        <p:txBody>
          <a:bodyPr wrap="square">
            <a:spAutoFit/>
          </a:bodyPr>
          <a:lstStyle/>
          <a:p>
            <a:pPr marL="342900" indent="-342900" algn="just">
              <a:buAutoNum type="arabicParenR"/>
            </a:pPr>
            <a:r>
              <a:rPr lang="es-MX" sz="2400" b="1" dirty="0">
                <a:latin typeface="Comic Sans MS" panose="030F0702030302020204" pitchFamily="66" charset="0"/>
              </a:rPr>
              <a:t>Plantas PWR </a:t>
            </a:r>
          </a:p>
          <a:p>
            <a:pPr algn="just"/>
            <a:r>
              <a:rPr lang="es-MX" sz="2400" dirty="0">
                <a:latin typeface="Comic Sans MS" panose="030F0702030302020204" pitchFamily="66" charset="0"/>
              </a:rPr>
              <a:t>Las frecuencias anormales en las unidades PWR afectan la velocidad de la bomba de refrigerante del reactor, que varía con la frecuencia del sistema de potencia. Si la frecuencia en la planta colapsa, el reactor se disparará automáticamente cuando esta condición resulte en un flujo de refrigerante reducido a través del reactor. Cuando el reactor se dispara, el generador también se dispara y el reactor se apaga con la bomba de refrigerante del reactor conectada al sistema de potencia. Si la frecuencia continúa disminuyendo a un ritmo mayor que el índice de parada de diseño de la bomba de refrigerante del reactor, el caudal de refrigerante del reactor se verá obligado a disminuir por la frecuencia de descenso del sistema. Esta condición podría resultar en un desafío para la operación segura de la planta. Este es uno de los impactos más graves que una condición de baja frecuencia puede imponer a una planta PWR.</a:t>
            </a:r>
          </a:p>
          <a:p>
            <a:pPr algn="just"/>
            <a:r>
              <a:rPr lang="es-MX" sz="2400" dirty="0">
                <a:latin typeface="Comic Sans MS" panose="030F0702030302020204" pitchFamily="66" charset="0"/>
              </a:rPr>
              <a:t>Para abordar esta condición, una posible solución es aislar las bombas de refrigerante del reactor del sistema de </a:t>
            </a:r>
            <a:r>
              <a:rPr lang="es-MX" sz="2400" dirty="0" smtClean="0">
                <a:latin typeface="Comic Sans MS" panose="030F0702030302020204" pitchFamily="66" charset="0"/>
              </a:rPr>
              <a:t>potencia si </a:t>
            </a:r>
            <a:r>
              <a:rPr lang="es-MX" sz="2400" dirty="0">
                <a:latin typeface="Comic Sans MS" panose="030F0702030302020204" pitchFamily="66" charset="0"/>
              </a:rPr>
              <a:t>la caída de frecuencia del sistema excede la tasa de parada de diseño de la bomba. Para </a:t>
            </a:r>
            <a:r>
              <a:rPr lang="es-MX" sz="2400" dirty="0" err="1">
                <a:latin typeface="Comic Sans MS" panose="030F0702030302020204" pitchFamily="66" charset="0"/>
              </a:rPr>
              <a:t>lleVAr</a:t>
            </a:r>
            <a:r>
              <a:rPr lang="es-MX" sz="2400" dirty="0">
                <a:latin typeface="Comic Sans MS" panose="030F0702030302020204" pitchFamily="66" charset="0"/>
              </a:rPr>
              <a:t> a cabo esta tarea se requiere la aplicación de un relé de baja frecuencia para disparar el reactor y el generador a un nivel de frecuencia que permitirá que una bomba de refrigerante del reactor aislada cumpla con sus requisitos de desempeño operativo en régimen de desaceleración. Se deben considerar los siguientes </a:t>
            </a:r>
            <a:r>
              <a:rPr lang="es-MX" sz="2400" dirty="0" err="1" smtClean="0">
                <a:latin typeface="Comic Sans MS" panose="030F0702030302020204" pitchFamily="66" charset="0"/>
              </a:rPr>
              <a:t>paráms</a:t>
            </a:r>
            <a:r>
              <a:rPr lang="es-MX" sz="2400" dirty="0" smtClean="0">
                <a:latin typeface="Comic Sans MS" panose="030F0702030302020204" pitchFamily="66" charset="0"/>
              </a:rPr>
              <a:t> </a:t>
            </a:r>
            <a:r>
              <a:rPr lang="es-MX" sz="2400" dirty="0">
                <a:latin typeface="Comic Sans MS" panose="030F0702030302020204" pitchFamily="66" charset="0"/>
              </a:rPr>
              <a:t>al aplicar protección de baja frecuencia a una planta PWR: </a:t>
            </a:r>
          </a:p>
          <a:p>
            <a:pPr algn="just"/>
            <a:endParaRPr lang="es-MX" sz="2400" dirty="0">
              <a:latin typeface="Comic Sans MS" panose="030F0702030302020204" pitchFamily="66" charset="0"/>
            </a:endParaRPr>
          </a:p>
          <a:p>
            <a:pPr marL="742950" lvl="1" indent="-285750" algn="just">
              <a:buFont typeface="Arial" panose="020B0604020202020204" pitchFamily="34" charset="0"/>
              <a:buChar char="•"/>
            </a:pPr>
            <a:r>
              <a:rPr lang="es-MX" sz="2400" dirty="0">
                <a:latin typeface="Comic Sans MS" panose="030F0702030302020204" pitchFamily="66" charset="0"/>
              </a:rPr>
              <a:t>La desviación diseñada del índice de ebullición nuclear de la planta. </a:t>
            </a:r>
          </a:p>
          <a:p>
            <a:pPr marL="742950" lvl="1" indent="-285750" algn="just">
              <a:buFont typeface="Arial" panose="020B0604020202020204" pitchFamily="34" charset="0"/>
              <a:buChar char="•"/>
            </a:pPr>
            <a:r>
              <a:rPr lang="es-MX" sz="2400" dirty="0">
                <a:latin typeface="Comic Sans MS" panose="030F0702030302020204" pitchFamily="66" charset="0"/>
              </a:rPr>
              <a:t>El tamaño del sistema de refrigeración con respecto al núcleo del reactor. </a:t>
            </a:r>
          </a:p>
          <a:p>
            <a:pPr marL="742950" lvl="1" indent="-285750" algn="just">
              <a:buFont typeface="Arial" panose="020B0604020202020204" pitchFamily="34" charset="0"/>
              <a:buChar char="•"/>
            </a:pPr>
            <a:r>
              <a:rPr lang="es-MX" sz="2400" dirty="0">
                <a:latin typeface="Comic Sans MS" panose="030F0702030302020204" pitchFamily="66" charset="0"/>
              </a:rPr>
              <a:t>La tasa máxima de caída de frecuencia del sistema de </a:t>
            </a:r>
            <a:r>
              <a:rPr lang="es-MX" sz="2400" dirty="0" smtClean="0">
                <a:latin typeface="Comic Sans MS" panose="030F0702030302020204" pitchFamily="66" charset="0"/>
              </a:rPr>
              <a:t>potencia que </a:t>
            </a:r>
            <a:r>
              <a:rPr lang="es-MX" sz="2400" dirty="0">
                <a:latin typeface="Comic Sans MS" panose="030F0702030302020204" pitchFamily="66" charset="0"/>
              </a:rPr>
              <a:t>se puede encontrar. </a:t>
            </a:r>
          </a:p>
          <a:p>
            <a:pPr marL="742950" lvl="1" indent="-285750" algn="just">
              <a:buFont typeface="Arial" panose="020B0604020202020204" pitchFamily="34" charset="0"/>
              <a:buChar char="•"/>
            </a:pPr>
            <a:r>
              <a:rPr lang="es-MX" sz="2400" dirty="0">
                <a:latin typeface="Comic Sans MS" panose="030F0702030302020204" pitchFamily="66" charset="0"/>
              </a:rPr>
              <a:t>La calificación del núcleo con respecto a la carga. • Coordinación con esquemas de deslastre de carga del sistema eléctrico. </a:t>
            </a:r>
          </a:p>
          <a:p>
            <a:pPr marL="742950" lvl="1" indent="-285750" algn="just">
              <a:buFont typeface="Arial" panose="020B0604020202020204" pitchFamily="34" charset="0"/>
              <a:buChar char="•"/>
            </a:pPr>
            <a:r>
              <a:rPr lang="es-MX" sz="2400" dirty="0">
                <a:latin typeface="Comic Sans MS" panose="030F0702030302020204" pitchFamily="66" charset="0"/>
              </a:rPr>
              <a:t>Condiciones de tensión del sistema que existen en el momento de una disminución de la frecuencia del sistema. </a:t>
            </a:r>
          </a:p>
        </p:txBody>
      </p:sp>
    </p:spTree>
    <p:extLst>
      <p:ext uri="{BB962C8B-B14F-4D97-AF65-F5344CB8AC3E}">
        <p14:creationId xmlns:p14="http://schemas.microsoft.com/office/powerpoint/2010/main" xmlns="" val="326161092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88B6341C-B6B6-4476-A13D-66182978F709}"/>
              </a:ext>
            </a:extLst>
          </p:cNvPr>
          <p:cNvSpPr txBox="1"/>
          <p:nvPr/>
        </p:nvSpPr>
        <p:spPr>
          <a:xfrm>
            <a:off x="227832" y="348680"/>
            <a:ext cx="17281920" cy="4893647"/>
          </a:xfrm>
          <a:prstGeom prst="rect">
            <a:avLst/>
          </a:prstGeom>
          <a:noFill/>
        </p:spPr>
        <p:txBody>
          <a:bodyPr wrap="square">
            <a:spAutoFit/>
          </a:bodyPr>
          <a:lstStyle/>
          <a:p>
            <a:pPr algn="just"/>
            <a:r>
              <a:rPr lang="es-MX" sz="2400" b="1" dirty="0">
                <a:latin typeface="Comic Sans MS" panose="030F0702030302020204" pitchFamily="66" charset="0"/>
              </a:rPr>
              <a:t>2) Plantas BWR </a:t>
            </a:r>
          </a:p>
          <a:p>
            <a:pPr algn="just"/>
            <a:r>
              <a:rPr lang="es-MX" sz="2400" dirty="0">
                <a:latin typeface="Comic Sans MS" panose="030F0702030302020204" pitchFamily="66" charset="0"/>
              </a:rPr>
              <a:t>Algunas unidades BWR emplean conjuntos de </a:t>
            </a:r>
            <a:r>
              <a:rPr lang="es-MX" sz="2400" dirty="0" err="1">
                <a:latin typeface="Comic Sans MS" panose="030F0702030302020204" pitchFamily="66" charset="0"/>
              </a:rPr>
              <a:t>motogeneradores</a:t>
            </a:r>
            <a:r>
              <a:rPr lang="es-MX" sz="2400" dirty="0">
                <a:latin typeface="Comic Sans MS" panose="030F0702030302020204" pitchFamily="66" charset="0"/>
              </a:rPr>
              <a:t> no sísmicamente calificados para suministrar energía a los sistemas de protección del reactor. Para garantizar que estos sistemas puedan realizar sus funciones de seguridad previstas durante un evento sísmico en el que una condición de baja frecuencia de los conjuntos de motor-generador o del suministro alternativo podría dañar los componentes de estos sistemas, se proporcionan relés de baja frecuencia redundantes. Esta protección se proporciona entre la </a:t>
            </a:r>
            <a:r>
              <a:rPr lang="es-MX" sz="2400">
                <a:latin typeface="Comic Sans MS" panose="030F0702030302020204" pitchFamily="66" charset="0"/>
              </a:rPr>
              <a:t>fuente de energía </a:t>
            </a:r>
            <a:r>
              <a:rPr lang="es-MX" sz="2400" dirty="0">
                <a:latin typeface="Comic Sans MS" panose="030F0702030302020204" pitchFamily="66" charset="0"/>
              </a:rPr>
              <a:t>alternativa y las barras del sistema de protección del reactor. La operación de uno o ambos relés de baja frecuencia asociados con un sistema de protección del reactor provocará una media parada de la unidad. Si uno o ambos relés de baja frecuencia operan en cada uno de los buses de protección del sistema del reactor, se produce una parada total de la unidad. Se deben considerar varios factores al ajustar los relés de baja frecuencia para unidades BWR: </a:t>
            </a:r>
          </a:p>
          <a:p>
            <a:pPr algn="just"/>
            <a:r>
              <a:rPr lang="es-MX" sz="2400" dirty="0">
                <a:latin typeface="Comic Sans MS" panose="030F0702030302020204" pitchFamily="66" charset="0"/>
              </a:rPr>
              <a:t>• La característica de tolerancia del relé de baja frecuencia. </a:t>
            </a:r>
          </a:p>
          <a:p>
            <a:pPr algn="just"/>
            <a:r>
              <a:rPr lang="es-MX" sz="2400" dirty="0">
                <a:latin typeface="Comic Sans MS" panose="030F0702030302020204" pitchFamily="66" charset="0"/>
              </a:rPr>
              <a:t>• La característica de deslizamiento de los grupos </a:t>
            </a:r>
            <a:r>
              <a:rPr lang="es-MX" sz="2400" dirty="0" err="1">
                <a:latin typeface="Comic Sans MS" panose="030F0702030302020204" pitchFamily="66" charset="0"/>
              </a:rPr>
              <a:t>motogeneradores</a:t>
            </a:r>
            <a:r>
              <a:rPr lang="es-MX" sz="2400" dirty="0">
                <a:latin typeface="Comic Sans MS" panose="030F0702030302020204" pitchFamily="66" charset="0"/>
              </a:rPr>
              <a:t>. </a:t>
            </a:r>
          </a:p>
          <a:p>
            <a:pPr algn="just"/>
            <a:r>
              <a:rPr lang="es-MX" sz="2400" dirty="0">
                <a:latin typeface="Comic Sans MS" panose="030F0702030302020204" pitchFamily="66" charset="0"/>
              </a:rPr>
              <a:t>• Las características de los esquemas de deslastre de carga del sistema eléctrico.</a:t>
            </a:r>
          </a:p>
        </p:txBody>
      </p:sp>
    </p:spTree>
    <p:extLst>
      <p:ext uri="{BB962C8B-B14F-4D97-AF65-F5344CB8AC3E}">
        <p14:creationId xmlns:p14="http://schemas.microsoft.com/office/powerpoint/2010/main" xmlns="" val="64823266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330200" y="457200"/>
            <a:ext cx="17145000" cy="2280111"/>
          </a:xfrm>
          <a:prstGeom prst="rect">
            <a:avLst/>
          </a:prstGeom>
        </p:spPr>
        <p:txBody>
          <a:bodyPr vert="horz" wrap="square" lIns="0" tIns="12700" rIns="0" bIns="0" rtlCol="0">
            <a:spAutoFit/>
          </a:bodyPr>
          <a:lstStyle/>
          <a:p>
            <a:pPr marL="12700" algn="just">
              <a:spcBef>
                <a:spcPts val="100"/>
              </a:spcBef>
            </a:pPr>
            <a:r>
              <a:rPr sz="2400" b="1" spc="-5" dirty="0" err="1">
                <a:latin typeface="Comic Sans MS"/>
                <a:cs typeface="Comic Sans MS"/>
              </a:rPr>
              <a:t>Referencias</a:t>
            </a:r>
            <a:r>
              <a:rPr sz="2400" b="1" spc="-5" dirty="0">
                <a:latin typeface="Comic Sans MS"/>
                <a:cs typeface="Comic Sans MS"/>
              </a:rPr>
              <a:t>:</a:t>
            </a:r>
            <a:endParaRPr lang="en-US" sz="2400" b="1" spc="-5" dirty="0">
              <a:latin typeface="Comic Sans MS"/>
              <a:cs typeface="Comic Sans MS"/>
            </a:endParaRPr>
          </a:p>
          <a:p>
            <a:pPr marL="12700" algn="just">
              <a:spcBef>
                <a:spcPts val="100"/>
              </a:spcBef>
            </a:pPr>
            <a:endParaRPr lang="en-US" sz="2400" b="1" spc="-5" dirty="0">
              <a:latin typeface="Comic Sans MS" panose="030F0702030302020204" pitchFamily="66" charset="0"/>
              <a:cs typeface="Comic Sans MS"/>
            </a:endParaRPr>
          </a:p>
          <a:p>
            <a:pPr marL="12065" marR="5080" algn="just">
              <a:spcBef>
                <a:spcPts val="100"/>
              </a:spcBef>
              <a:tabLst>
                <a:tab pos="240665" algn="l"/>
              </a:tabLst>
            </a:pPr>
            <a:r>
              <a:rPr lang="es-AR" sz="2400" dirty="0">
                <a:latin typeface="Comic Sans MS" panose="030F0702030302020204" pitchFamily="66" charset="0"/>
              </a:rPr>
              <a:t>[1] </a:t>
            </a:r>
            <a:r>
              <a:rPr lang="es-AR" sz="2400" dirty="0" err="1">
                <a:latin typeface="Comic Sans MS" panose="030F0702030302020204" pitchFamily="66" charset="0"/>
              </a:rPr>
              <a:t>Rotating</a:t>
            </a:r>
            <a:r>
              <a:rPr lang="es-AR" sz="2400" dirty="0">
                <a:latin typeface="Comic Sans MS" panose="030F0702030302020204" pitchFamily="66" charset="0"/>
              </a:rPr>
              <a:t> </a:t>
            </a:r>
            <a:r>
              <a:rPr lang="es-AR" sz="2400" dirty="0" err="1">
                <a:latin typeface="Comic Sans MS" panose="030F0702030302020204" pitchFamily="66" charset="0"/>
              </a:rPr>
              <a:t>Electrical</a:t>
            </a:r>
            <a:r>
              <a:rPr lang="es-AR" sz="2400" dirty="0">
                <a:latin typeface="Comic Sans MS" panose="030F0702030302020204" pitchFamily="66" charset="0"/>
              </a:rPr>
              <a:t> Machines – </a:t>
            </a:r>
            <a:r>
              <a:rPr lang="es-AR" sz="2400" dirty="0" err="1">
                <a:latin typeface="Comic Sans MS" panose="030F0702030302020204" pitchFamily="66" charset="0"/>
              </a:rPr>
              <a:t>Part</a:t>
            </a:r>
            <a:r>
              <a:rPr lang="es-AR" sz="2400" dirty="0">
                <a:latin typeface="Comic Sans MS" panose="030F0702030302020204" pitchFamily="66" charset="0"/>
              </a:rPr>
              <a:t> 3: </a:t>
            </a:r>
            <a:r>
              <a:rPr lang="es-AR" sz="2400" dirty="0" err="1">
                <a:latin typeface="Comic Sans MS" panose="030F0702030302020204" pitchFamily="66" charset="0"/>
              </a:rPr>
              <a:t>Specific</a:t>
            </a:r>
            <a:r>
              <a:rPr lang="es-AR" sz="2400" dirty="0">
                <a:latin typeface="Comic Sans MS" panose="030F0702030302020204" pitchFamily="66" charset="0"/>
              </a:rPr>
              <a:t> </a:t>
            </a:r>
            <a:r>
              <a:rPr lang="es-AR" sz="2400" dirty="0" err="1">
                <a:latin typeface="Comic Sans MS" panose="030F0702030302020204" pitchFamily="66" charset="0"/>
              </a:rPr>
              <a:t>Requirements</a:t>
            </a:r>
            <a:r>
              <a:rPr lang="es-AR" sz="2400" dirty="0">
                <a:latin typeface="Comic Sans MS" panose="030F0702030302020204" pitchFamily="66" charset="0"/>
              </a:rPr>
              <a:t>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Synchronous</a:t>
            </a:r>
            <a:r>
              <a:rPr lang="es-AR" sz="2400" dirty="0">
                <a:latin typeface="Comic Sans MS" panose="030F0702030302020204" pitchFamily="66" charset="0"/>
              </a:rPr>
              <a:t> </a:t>
            </a:r>
            <a:r>
              <a:rPr lang="es-AR" sz="2400" dirty="0" err="1">
                <a:latin typeface="Comic Sans MS" panose="030F0702030302020204" pitchFamily="66" charset="0"/>
              </a:rPr>
              <a:t>Generators</a:t>
            </a:r>
            <a:r>
              <a:rPr lang="es-AR" sz="2400" dirty="0">
                <a:latin typeface="Comic Sans MS" panose="030F0702030302020204" pitchFamily="66" charset="0"/>
              </a:rPr>
              <a:t> </a:t>
            </a:r>
            <a:r>
              <a:rPr lang="es-AR" sz="2400" dirty="0" err="1">
                <a:latin typeface="Comic Sans MS" panose="030F0702030302020204" pitchFamily="66" charset="0"/>
              </a:rPr>
              <a:t>Driven</a:t>
            </a:r>
            <a:r>
              <a:rPr lang="es-AR" sz="2400" dirty="0">
                <a:latin typeface="Comic Sans MS" panose="030F0702030302020204" pitchFamily="66" charset="0"/>
              </a:rPr>
              <a:t> </a:t>
            </a:r>
            <a:r>
              <a:rPr lang="es-AR" sz="2400" dirty="0" err="1">
                <a:latin typeface="Comic Sans MS" panose="030F0702030302020204" pitchFamily="66" charset="0"/>
              </a:rPr>
              <a:t>by</a:t>
            </a:r>
            <a:r>
              <a:rPr lang="es-AR" sz="2400" dirty="0">
                <a:latin typeface="Comic Sans MS" panose="030F0702030302020204" pitchFamily="66" charset="0"/>
              </a:rPr>
              <a:t> </a:t>
            </a:r>
            <a:r>
              <a:rPr lang="es-AR" sz="2400" dirty="0" err="1">
                <a:latin typeface="Comic Sans MS" panose="030F0702030302020204" pitchFamily="66" charset="0"/>
              </a:rPr>
              <a:t>Steam</a:t>
            </a:r>
            <a:r>
              <a:rPr lang="es-AR" sz="2400" dirty="0">
                <a:latin typeface="Comic Sans MS" panose="030F0702030302020204" pitchFamily="66" charset="0"/>
              </a:rPr>
              <a:t> Turbines </a:t>
            </a:r>
            <a:r>
              <a:rPr lang="es-AR" sz="2400" dirty="0" err="1">
                <a:latin typeface="Comic Sans MS" panose="030F0702030302020204" pitchFamily="66" charset="0"/>
              </a:rPr>
              <a:t>or</a:t>
            </a:r>
            <a:r>
              <a:rPr lang="es-AR" sz="2400" dirty="0">
                <a:latin typeface="Comic Sans MS" panose="030F0702030302020204" pitchFamily="66" charset="0"/>
              </a:rPr>
              <a:t> </a:t>
            </a:r>
            <a:r>
              <a:rPr lang="es-AR" sz="2400" dirty="0" err="1">
                <a:latin typeface="Comic Sans MS" panose="030F0702030302020204" pitchFamily="66" charset="0"/>
              </a:rPr>
              <a:t>Combustion</a:t>
            </a:r>
            <a:r>
              <a:rPr lang="es-AR" sz="2400" dirty="0">
                <a:latin typeface="Comic Sans MS" panose="030F0702030302020204" pitchFamily="66" charset="0"/>
              </a:rPr>
              <a:t> Gas Turbines, IEC Standard 60034-3, Nov. 2007. </a:t>
            </a:r>
          </a:p>
          <a:p>
            <a:pPr marL="12065" marR="5080" algn="just">
              <a:spcBef>
                <a:spcPts val="100"/>
              </a:spcBef>
              <a:tabLst>
                <a:tab pos="240665" algn="l"/>
              </a:tabLst>
            </a:pPr>
            <a:endParaRPr lang="es-AR" sz="2400" dirty="0">
              <a:latin typeface="Comic Sans MS" panose="030F0702030302020204" pitchFamily="66" charset="0"/>
            </a:endParaRPr>
          </a:p>
          <a:p>
            <a:pPr marL="12065" marR="5080" algn="just">
              <a:spcBef>
                <a:spcPts val="100"/>
              </a:spcBef>
              <a:tabLst>
                <a:tab pos="240665" algn="l"/>
              </a:tabLst>
            </a:pPr>
            <a:r>
              <a:rPr lang="es-AR" sz="2400" dirty="0">
                <a:latin typeface="Comic Sans MS" panose="030F0702030302020204" pitchFamily="66" charset="0"/>
              </a:rPr>
              <a:t>[2] IEEE Guide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Abnormal</a:t>
            </a:r>
            <a:r>
              <a:rPr lang="es-AR" sz="2400" dirty="0">
                <a:latin typeface="Comic Sans MS" panose="030F0702030302020204" pitchFamily="66" charset="0"/>
              </a:rPr>
              <a:t> </a:t>
            </a:r>
            <a:r>
              <a:rPr lang="es-AR" sz="2400" dirty="0" err="1">
                <a:latin typeface="Comic Sans MS" panose="030F0702030302020204" pitchFamily="66" charset="0"/>
              </a:rPr>
              <a:t>Frequency</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Generating</a:t>
            </a:r>
            <a:r>
              <a:rPr lang="es-AR" sz="2400" dirty="0">
                <a:latin typeface="Comic Sans MS" panose="030F0702030302020204" pitchFamily="66" charset="0"/>
              </a:rPr>
              <a:t> </a:t>
            </a:r>
            <a:r>
              <a:rPr lang="es-AR" sz="2400" dirty="0" err="1">
                <a:latin typeface="Comic Sans MS" panose="030F0702030302020204" pitchFamily="66" charset="0"/>
              </a:rPr>
              <a:t>Plants</a:t>
            </a:r>
            <a:r>
              <a:rPr lang="es-AR" sz="2400" dirty="0">
                <a:latin typeface="Comic Sans MS" panose="030F0702030302020204" pitchFamily="66" charset="0"/>
              </a:rPr>
              <a:t>, IEEE Standard C37.106-2003, 2004.</a:t>
            </a:r>
            <a:endParaRPr lang="en-US"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277139437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4000" y="1888475"/>
            <a:ext cx="17373600" cy="2254463"/>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dirty="0">
                <a:latin typeface="Comic Sans MS" panose="030F0702030302020204" pitchFamily="66" charset="0"/>
              </a:rPr>
              <a:t>Los estándares IEEE ajustan que los generadores deben operar exitosamente a </a:t>
            </a:r>
            <a:r>
              <a:rPr lang="es-MX" sz="2400" dirty="0" err="1">
                <a:latin typeface="Comic Sans MS" panose="030F0702030302020204" pitchFamily="66" charset="0"/>
              </a:rPr>
              <a:t>kVA</a:t>
            </a:r>
            <a:r>
              <a:rPr lang="es-MX" sz="2400" dirty="0">
                <a:latin typeface="Comic Sans MS" panose="030F0702030302020204" pitchFamily="66" charset="0"/>
              </a:rPr>
              <a:t> nominales para niveles de frecuencia y voltaje dentro de límites específicos. Las desviaciones en frecuencia y voltajes fuera de estos límites pueden causar problemas térmicos y dieléctricos, que pueden causar daños en s. Es necesario proporcionar esquemas de monitoreo y protección para la sobreexcitación y las desviaciones de sobretensión.</a:t>
            </a:r>
            <a:endParaRPr sz="900" dirty="0">
              <a:latin typeface="Comic Sans MS" panose="030F0702030302020204" pitchFamily="66" charset="0"/>
              <a:cs typeface="Comic Sans MS"/>
            </a:endParaRPr>
          </a:p>
        </p:txBody>
      </p:sp>
      <p:sp>
        <p:nvSpPr>
          <p:cNvPr id="16" name="object 16"/>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34</a:t>
            </a:r>
          </a:p>
        </p:txBody>
      </p:sp>
      <p:sp>
        <p:nvSpPr>
          <p:cNvPr id="17" name="object 16">
            <a:extLst>
              <a:ext uri="{FF2B5EF4-FFF2-40B4-BE49-F238E27FC236}">
                <a16:creationId xmlns:a16="http://schemas.microsoft.com/office/drawing/2014/main" xmlns="" id="{942E5617-C1C5-4AD4-987D-4245CFB66B96}"/>
              </a:ext>
            </a:extLst>
          </p:cNvPr>
          <p:cNvSpPr txBox="1"/>
          <p:nvPr/>
        </p:nvSpPr>
        <p:spPr>
          <a:xfrm>
            <a:off x="330200" y="372496"/>
            <a:ext cx="17373600" cy="1177245"/>
          </a:xfrm>
          <a:prstGeom prst="rect">
            <a:avLst/>
          </a:prstGeom>
        </p:spPr>
        <p:txBody>
          <a:bodyPr vert="horz" wrap="square" lIns="0" tIns="12700" rIns="0" bIns="0" rtlCol="0">
            <a:spAutoFit/>
          </a:bodyPr>
          <a:lstStyle/>
          <a:p>
            <a:pPr marL="12700" algn="ctr">
              <a:spcBef>
                <a:spcPts val="100"/>
              </a:spcBef>
            </a:pPr>
            <a:r>
              <a:rPr sz="3200" b="1" spc="-5" dirty="0">
                <a:latin typeface="Comic Sans MS"/>
                <a:cs typeface="Comic Sans MS"/>
              </a:rPr>
              <a:t>SECCIÓN</a:t>
            </a:r>
            <a:r>
              <a:rPr sz="3200" b="1" spc="-60" dirty="0">
                <a:latin typeface="Comic Sans MS"/>
                <a:cs typeface="Comic Sans MS"/>
              </a:rPr>
              <a:t> </a:t>
            </a:r>
            <a:r>
              <a:rPr sz="3200" b="1" spc="-5" dirty="0">
                <a:latin typeface="Comic Sans MS"/>
                <a:cs typeface="Comic Sans MS"/>
              </a:rPr>
              <a:t>6</a:t>
            </a:r>
            <a:endParaRPr lang="en-US" sz="3200" b="1" spc="-5" dirty="0">
              <a:latin typeface="Comic Sans MS"/>
              <a:cs typeface="Comic Sans MS"/>
            </a:endParaRPr>
          </a:p>
          <a:p>
            <a:pPr marL="12700" algn="ctr">
              <a:spcBef>
                <a:spcPts val="100"/>
              </a:spcBef>
            </a:pPr>
            <a:r>
              <a:rPr lang="es-MX" sz="3200" b="1" spc="-5" dirty="0">
                <a:latin typeface="Comic Sans MS"/>
                <a:cs typeface="Comic Sans MS"/>
              </a:rPr>
              <a:t>PROTECCIÓN</a:t>
            </a:r>
            <a:r>
              <a:rPr lang="es-MX" sz="3200" b="1" spc="20" dirty="0">
                <a:latin typeface="Comic Sans MS"/>
                <a:cs typeface="Comic Sans MS"/>
              </a:rPr>
              <a:t> </a:t>
            </a:r>
            <a:r>
              <a:rPr lang="es-MX" sz="3200" b="1" spc="-5" dirty="0">
                <a:latin typeface="Comic Sans MS"/>
                <a:cs typeface="Comic Sans MS"/>
              </a:rPr>
              <a:t>DE</a:t>
            </a:r>
            <a:r>
              <a:rPr lang="es-MX" sz="3200" b="1" spc="20" dirty="0">
                <a:latin typeface="Comic Sans MS"/>
                <a:cs typeface="Comic Sans MS"/>
              </a:rPr>
              <a:t> </a:t>
            </a:r>
            <a:r>
              <a:rPr lang="es-MX" sz="3200" b="1" spc="-5" dirty="0">
                <a:latin typeface="Comic Sans MS"/>
                <a:cs typeface="Comic Sans MS"/>
              </a:rPr>
              <a:t>SOBREEXCITACIÓN</a:t>
            </a:r>
            <a:r>
              <a:rPr lang="es-MX" sz="3200" b="1" spc="15" dirty="0">
                <a:latin typeface="Comic Sans MS"/>
                <a:cs typeface="Comic Sans MS"/>
              </a:rPr>
              <a:t> </a:t>
            </a:r>
            <a:r>
              <a:rPr lang="es-MX" sz="3200" b="1" spc="-5" dirty="0">
                <a:latin typeface="Comic Sans MS"/>
                <a:cs typeface="Comic Sans MS"/>
              </a:rPr>
              <a:t>Y</a:t>
            </a:r>
            <a:r>
              <a:rPr lang="es-MX" sz="3200" b="1" spc="15" dirty="0">
                <a:latin typeface="Comic Sans MS"/>
                <a:cs typeface="Comic Sans MS"/>
              </a:rPr>
              <a:t> </a:t>
            </a:r>
            <a:r>
              <a:rPr lang="es-MX" sz="3200" b="1" spc="-5" dirty="0">
                <a:latin typeface="Comic Sans MS"/>
                <a:cs typeface="Comic Sans MS"/>
              </a:rPr>
              <a:t>SOBRETENSIÓN</a:t>
            </a:r>
            <a:endParaRPr lang="es-MX" sz="3200" dirty="0">
              <a:latin typeface="Comic Sans MS"/>
              <a:cs typeface="Comic Sans MS"/>
            </a:endParaRPr>
          </a:p>
          <a:p>
            <a:pPr marL="12700">
              <a:spcBef>
                <a:spcPts val="100"/>
              </a:spcBef>
            </a:pPr>
            <a:endParaRPr sz="1000" dirty="0">
              <a:latin typeface="Comic Sans MS"/>
              <a:cs typeface="Comic Sans MS"/>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30200" y="350541"/>
            <a:ext cx="17221200" cy="8940909"/>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marR="5080" algn="just">
              <a:spcBef>
                <a:spcPts val="100"/>
              </a:spcBef>
            </a:pPr>
            <a:r>
              <a:rPr lang="es-MX" sz="2400" dirty="0">
                <a:latin typeface="Comic Sans MS" panose="030F0702030302020204" pitchFamily="66" charset="0"/>
              </a:rPr>
              <a:t>La sobreexcitación de un generador o de cualquier transformador conectado a los terminales del generador generalmente ocurrirá siempre que la relación entre la tensión y la frecuencia (V/Hz) aplicada a los terminales del equipo exceda los límites de diseño. Los estándares IEEE han establecido los siguientes límites [1] [2] [3]: </a:t>
            </a:r>
          </a:p>
          <a:p>
            <a:pPr marL="812800" marR="5080" lvl="1" indent="-342900" algn="just">
              <a:spcBef>
                <a:spcPts val="100"/>
              </a:spcBef>
              <a:buFont typeface="Arial" panose="020B0604020202020204" pitchFamily="34" charset="0"/>
              <a:buChar char="•"/>
            </a:pPr>
            <a:r>
              <a:rPr lang="es-MX" sz="2400" b="1" dirty="0">
                <a:latin typeface="Comic Sans MS" panose="030F0702030302020204" pitchFamily="66" charset="0"/>
              </a:rPr>
              <a:t>Generadores</a:t>
            </a:r>
            <a:r>
              <a:rPr lang="es-MX" sz="2400" dirty="0">
                <a:latin typeface="Comic Sans MS" panose="030F0702030302020204" pitchFamily="66" charset="0"/>
              </a:rPr>
              <a:t>, 1,05 </a:t>
            </a:r>
            <a:r>
              <a:rPr lang="es-MX" sz="2400" dirty="0" err="1">
                <a:latin typeface="Comic Sans MS" panose="030F0702030302020204" pitchFamily="66" charset="0"/>
              </a:rPr>
              <a:t>pu</a:t>
            </a:r>
            <a:r>
              <a:rPr lang="es-MX" sz="2400" dirty="0">
                <a:latin typeface="Comic Sans MS" panose="030F0702030302020204" pitchFamily="66" charset="0"/>
              </a:rPr>
              <a:t> en los terminales de salida (base del generador) </a:t>
            </a:r>
          </a:p>
          <a:p>
            <a:pPr marL="812800" marR="5080" lvl="1" indent="-342900" algn="just">
              <a:spcBef>
                <a:spcPts val="100"/>
              </a:spcBef>
              <a:buFont typeface="Arial" panose="020B0604020202020204" pitchFamily="34" charset="0"/>
              <a:buChar char="•"/>
            </a:pPr>
            <a:r>
              <a:rPr lang="es-MX" sz="2400" b="1" dirty="0">
                <a:latin typeface="Comic Sans MS" panose="030F0702030302020204" pitchFamily="66" charset="0"/>
              </a:rPr>
              <a:t>Transformadores</a:t>
            </a:r>
            <a:r>
              <a:rPr lang="es-MX" sz="2400" dirty="0">
                <a:latin typeface="Comic Sans MS" panose="030F0702030302020204" pitchFamily="66" charset="0"/>
              </a:rPr>
              <a:t>, 1,05 </a:t>
            </a:r>
            <a:r>
              <a:rPr lang="es-MX" sz="2400" dirty="0" err="1">
                <a:latin typeface="Comic Sans MS" panose="030F0702030302020204" pitchFamily="66" charset="0"/>
              </a:rPr>
              <a:t>pu</a:t>
            </a:r>
            <a:r>
              <a:rPr lang="es-MX" sz="2400" dirty="0">
                <a:latin typeface="Comic Sans MS" panose="030F0702030302020204" pitchFamily="66" charset="0"/>
              </a:rPr>
              <a:t> en los terminales de salida (en la base secundaria del transformador) con carga nominal (factor de potencia del 80 % o superior y frecuencia de al menos el 95 % del valor nominal) o 1,1 </a:t>
            </a:r>
            <a:r>
              <a:rPr lang="es-MX" sz="2400" dirty="0" err="1">
                <a:latin typeface="Comic Sans MS" panose="030F0702030302020204" pitchFamily="66" charset="0"/>
              </a:rPr>
              <a:t>pu</a:t>
            </a:r>
            <a:r>
              <a:rPr lang="es-MX" sz="2400" dirty="0">
                <a:latin typeface="Comic Sans MS" panose="030F0702030302020204" pitchFamily="66" charset="0"/>
              </a:rPr>
              <a:t> sin carga (en los terminales de alta tensión) </a:t>
            </a:r>
          </a:p>
          <a:p>
            <a:pPr marL="12700" marR="5080" algn="just">
              <a:spcBef>
                <a:spcPts val="100"/>
              </a:spcBef>
            </a:pPr>
            <a:r>
              <a:rPr lang="es-MX" sz="2400" dirty="0">
                <a:latin typeface="Comic Sans MS" panose="030F0702030302020204" pitchFamily="66" charset="0"/>
              </a:rPr>
              <a:t>Estos límites se aplican a menos que los fabricantes de equipos indiquen lo contrario. Cuando se exceden estas relaciones V/Hz, puede ocurrir la saturación del núcleo magnético del generador o de los transformadores conectados, y se inducirá un flujo parásito en los componentes no laminados. Estos componentes no están diseñados para transportar fundente y pueden producirse daños en cuestión de s. Es una práctica general proporcionar relés V/Hz para proteger generadores y transformadores de estos niveles excesivos de densidad de flujo magnético. Esta protección suele ser independiente del control de V/Hz en el sistema de excitación. Tener en cuenta que la protección contra sobreexcitación en un generador o sus transformadores conectados es diferente de la protección contra sobreexcitación en campo. La protección contra sobreexcitación de campo, que generalmente coordina el limitador de sobreexcitación (OEL) de una máquina síncrona, protege el devanado de campo de la sobrecarga térmica debido a la </a:t>
            </a:r>
            <a:r>
              <a:rPr lang="es-MX" sz="2400" dirty="0" err="1">
                <a:latin typeface="Comic Sans MS" panose="030F0702030302020204" pitchFamily="66" charset="0"/>
              </a:rPr>
              <a:t>sobrecorriente</a:t>
            </a:r>
            <a:r>
              <a:rPr lang="es-MX" sz="2400" dirty="0">
                <a:latin typeface="Comic Sans MS" panose="030F0702030302020204" pitchFamily="66" charset="0"/>
              </a:rPr>
              <a:t> de campo. Se producirá una sobretensión excesiva de un generador cuando el nivel de tensión del campo eléctrico exceda la capacidad de aislamiento del devanado del estator del generador, los transformadores conectados, los </a:t>
            </a:r>
            <a:r>
              <a:rPr lang="es-MX" sz="2400" dirty="0" err="1">
                <a:latin typeface="Comic Sans MS" panose="030F0702030302020204" pitchFamily="66" charset="0"/>
              </a:rPr>
              <a:t>bushings</a:t>
            </a:r>
            <a:r>
              <a:rPr lang="es-MX" sz="2400" dirty="0">
                <a:latin typeface="Comic Sans MS" panose="030F0702030302020204" pitchFamily="66" charset="0"/>
              </a:rPr>
              <a:t> y los supresores de sobretensiones. No se puede confiar en la protección V/Hz para detectar todas las condiciones de sobretensión. Si la sobretensión es el resultado de un aumento proporcional en la frecuencia, el relé V/Hz perderá el evento porque la relación V/Hz permanece constante. Es una práctica general proporcionar relés de sobretensión para alarmar o, en algunos casos, desconectar los generadores debido a estos altos niveles de tensión eléctrica.</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198555151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457200"/>
            <a:ext cx="17221200" cy="6927537"/>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FUNDAMENTOS DE</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SOBREEXCITACIÓN</a:t>
            </a:r>
            <a:endParaRPr lang="en-US"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Un campo magnético es esencial para convertir la energía mecánica en energía eléctrica en un generador. Acopla los devanados para aumentar o reducir voltajes. El núcleo del estator o transformador de un generador está diseñado para proporcionar un flujo magnético en un cierto límite. </a:t>
            </a:r>
            <a:r>
              <a:rPr lang="es-MX" sz="2400" dirty="0" smtClean="0">
                <a:latin typeface="Comic Sans MS" panose="030F0702030302020204" pitchFamily="66" charset="0"/>
              </a:rPr>
              <a:t>La tensión </a:t>
            </a:r>
            <a:r>
              <a:rPr lang="es-MX" sz="2400" dirty="0">
                <a:latin typeface="Comic Sans MS" panose="030F0702030302020204" pitchFamily="66" charset="0"/>
              </a:rPr>
              <a:t>de salida es proporcional a la tasa de cambio del flujo. Suponiendo que el flujo tiene la forma de:</a:t>
            </a: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r>
              <a:rPr lang="es-AR" sz="2400" dirty="0">
                <a:latin typeface="Comic Sans MS" panose="030F0702030302020204" pitchFamily="66" charset="0"/>
              </a:rPr>
              <a:t>la tensión inducido es:</a:t>
            </a:r>
            <a:endParaRPr lang="es-MX" sz="2400" b="1" spc="-5" dirty="0">
              <a:latin typeface="Comic Sans MS" panose="030F0702030302020204" pitchFamily="66" charset="0"/>
              <a:cs typeface="Comic Sans MS"/>
            </a:endParaRP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y el requerimiento de flujo central es:</a:t>
            </a:r>
            <a:endParaRPr lang="es-MX" sz="2400" b="1" spc="-5" dirty="0">
              <a:latin typeface="Comic Sans MS" panose="030F0702030302020204" pitchFamily="66" charset="0"/>
              <a:cs typeface="Comic Sans MS"/>
            </a:endParaRP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El flujo máximo en el núcleo es proporcional al voltaje, inversamente proporcional a la frecuencia y se puede calcular en función de V/Hz. El relé de sobreexcitación, o V/Hz (voltaje por unidad dividido por frecuencia por unidad), protege a los generadores y transformadores de niveles excesivos de densidad de flujo magnético. Los altos niveles de densidad de flujo resultan de diversas condiciones de operación. A estos niveles elevados, las caminos de hierro magnético diseñadas para transportar el flujo normal se saturan y el flujo comienza a circular por caminos de fuga, no diseñados para transportarlo.</a:t>
            </a:r>
          </a:p>
          <a:p>
            <a:pPr marL="12700">
              <a:spcBef>
                <a:spcPts val="100"/>
              </a:spcBef>
            </a:pPr>
            <a:endParaRPr sz="900" dirty="0">
              <a:latin typeface="Comic Sans MS"/>
              <a:cs typeface="Comic Sans MS"/>
            </a:endParaRPr>
          </a:p>
        </p:txBody>
      </p:sp>
      <p:pic>
        <p:nvPicPr>
          <p:cNvPr id="3" name="Imagen 2">
            <a:extLst>
              <a:ext uri="{FF2B5EF4-FFF2-40B4-BE49-F238E27FC236}">
                <a16:creationId xmlns:a16="http://schemas.microsoft.com/office/drawing/2014/main" xmlns="" id="{B908B1B8-D795-49D6-9E29-6210B484F6D1}"/>
              </a:ext>
            </a:extLst>
          </p:cNvPr>
          <p:cNvPicPr>
            <a:picLocks noChangeAspect="1"/>
          </p:cNvPicPr>
          <p:nvPr/>
        </p:nvPicPr>
        <p:blipFill>
          <a:blip r:embed="rId2"/>
          <a:stretch>
            <a:fillRect/>
          </a:stretch>
        </p:blipFill>
        <p:spPr>
          <a:xfrm>
            <a:off x="6492528" y="2292896"/>
            <a:ext cx="4536504" cy="415798"/>
          </a:xfrm>
          <a:prstGeom prst="rect">
            <a:avLst/>
          </a:prstGeom>
        </p:spPr>
      </p:pic>
      <p:pic>
        <p:nvPicPr>
          <p:cNvPr id="5" name="Imagen 4">
            <a:extLst>
              <a:ext uri="{FF2B5EF4-FFF2-40B4-BE49-F238E27FC236}">
                <a16:creationId xmlns:a16="http://schemas.microsoft.com/office/drawing/2014/main" xmlns="" id="{AC26E632-18E7-4DA3-A97F-33813D47433B}"/>
              </a:ext>
            </a:extLst>
          </p:cNvPr>
          <p:cNvPicPr>
            <a:picLocks noChangeAspect="1"/>
          </p:cNvPicPr>
          <p:nvPr/>
        </p:nvPicPr>
        <p:blipFill>
          <a:blip r:embed="rId3"/>
          <a:stretch>
            <a:fillRect/>
          </a:stretch>
        </p:blipFill>
        <p:spPr>
          <a:xfrm>
            <a:off x="6460643" y="2708694"/>
            <a:ext cx="4536504" cy="1312394"/>
          </a:xfrm>
          <a:prstGeom prst="rect">
            <a:avLst/>
          </a:prstGeom>
        </p:spPr>
      </p:pic>
      <p:pic>
        <p:nvPicPr>
          <p:cNvPr id="7" name="Imagen 6">
            <a:extLst>
              <a:ext uri="{FF2B5EF4-FFF2-40B4-BE49-F238E27FC236}">
                <a16:creationId xmlns:a16="http://schemas.microsoft.com/office/drawing/2014/main" xmlns="" id="{D807C38D-76F3-4297-8344-E943E293A547}"/>
              </a:ext>
            </a:extLst>
          </p:cNvPr>
          <p:cNvPicPr>
            <a:picLocks noChangeAspect="1"/>
          </p:cNvPicPr>
          <p:nvPr/>
        </p:nvPicPr>
        <p:blipFill>
          <a:blip r:embed="rId4"/>
          <a:stretch>
            <a:fillRect/>
          </a:stretch>
        </p:blipFill>
        <p:spPr>
          <a:xfrm>
            <a:off x="7068591" y="4170186"/>
            <a:ext cx="3923399" cy="790002"/>
          </a:xfrm>
          <a:prstGeom prst="rect">
            <a:avLst/>
          </a:prstGeom>
        </p:spPr>
      </p:pic>
    </p:spTree>
    <p:extLst>
      <p:ext uri="{BB962C8B-B14F-4D97-AF65-F5344CB8AC3E}">
        <p14:creationId xmlns:p14="http://schemas.microsoft.com/office/powerpoint/2010/main" xmlns="" val="117219226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457200"/>
            <a:ext cx="17221200" cy="8481809"/>
          </a:xfrm>
          <a:prstGeom prst="rect">
            <a:avLst/>
          </a:prstGeom>
        </p:spPr>
        <p:txBody>
          <a:bodyPr vert="horz" wrap="square" lIns="0" tIns="12700" rIns="0" bIns="0" rtlCol="0">
            <a:spAutoFit/>
          </a:bodyPr>
          <a:lstStyle/>
          <a:p>
            <a:pPr marL="12700" algn="just">
              <a:spcBef>
                <a:spcPts val="100"/>
              </a:spcBef>
            </a:pPr>
            <a:r>
              <a:rPr lang="es-MX" sz="2400" dirty="0">
                <a:latin typeface="Comic Sans MS" panose="030F0702030302020204" pitchFamily="66" charset="0"/>
              </a:rPr>
              <a:t>La </a:t>
            </a:r>
            <a:r>
              <a:rPr lang="es-MX" sz="2400" dirty="0" smtClean="0">
                <a:latin typeface="Comic Sans MS" panose="030F0702030302020204" pitchFamily="66" charset="0"/>
              </a:rPr>
              <a:t>Fig. 1 </a:t>
            </a:r>
            <a:r>
              <a:rPr lang="es-MX" sz="2400" dirty="0">
                <a:latin typeface="Comic Sans MS" panose="030F0702030302020204" pitchFamily="66" charset="0"/>
              </a:rPr>
              <a:t>es una sección transversal axial de un generador de turbina, que muestra los campos magnéticos principal y de fuga. Los campos magnéticos de fuga son más dañinos en los extremos del núcleo del generador, </a:t>
            </a:r>
            <a:r>
              <a:rPr lang="es-MX" sz="2400" dirty="0" err="1">
                <a:latin typeface="Comic Sans MS" panose="030F0702030302020204" pitchFamily="66" charset="0"/>
              </a:rPr>
              <a:t>dondel</a:t>
            </a:r>
            <a:r>
              <a:rPr lang="es-MX" sz="2400" dirty="0">
                <a:latin typeface="Comic Sans MS" panose="030F0702030302020204" pitchFamily="66" charset="0"/>
              </a:rPr>
              <a:t> campo magnético marginal puede inducir altas corrientes parásitas en los componentes del conjunto del núcleo sólido y las laminaciones del extremo del núcleo [4] [5]. Esto da como resultado mayores pérdidas y calentamiento en esos componentes. </a:t>
            </a: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r>
              <a:rPr lang="es-MX" sz="2400" dirty="0">
                <a:latin typeface="Comic Sans MS" panose="030F0702030302020204" pitchFamily="66" charset="0"/>
              </a:rPr>
              <a:t>En la Fig. 2 se muestra una construcción típica para el extremo del núcleo del estator de un generador.</a:t>
            </a:r>
          </a:p>
          <a:p>
            <a:pPr marL="12700" algn="just">
              <a:spcBef>
                <a:spcPts val="100"/>
              </a:spcBef>
            </a:pPr>
            <a:r>
              <a:rPr lang="es-MX" sz="2400" dirty="0">
                <a:latin typeface="Comic Sans MS" panose="030F0702030302020204" pitchFamily="66" charset="0"/>
              </a:rPr>
              <a:t>Además de las temperaturas más altas, las corrientes parásitas también provocan tensiones interlaminares que podrían degradar aún más el aislamiento. En niveles extremadamente altos de sobreexcitación, estos voltajes inducidos pueden acoplarse a las laminaciones del estator debido a la manera en que se diseñan, ensamblan y sujetan entre sí los núcleos del estator. </a:t>
            </a:r>
          </a:p>
          <a:p>
            <a:pPr marL="12700">
              <a:spcBef>
                <a:spcPts val="100"/>
              </a:spcBef>
            </a:pPr>
            <a:endParaRPr sz="900" dirty="0">
              <a:latin typeface="Comic Sans MS"/>
              <a:cs typeface="Comic Sans MS"/>
            </a:endParaRPr>
          </a:p>
        </p:txBody>
      </p:sp>
      <p:pic>
        <p:nvPicPr>
          <p:cNvPr id="8" name="object 11">
            <a:extLst>
              <a:ext uri="{FF2B5EF4-FFF2-40B4-BE49-F238E27FC236}">
                <a16:creationId xmlns:a16="http://schemas.microsoft.com/office/drawing/2014/main" xmlns="" id="{7ACDCE2C-5E39-4065-9156-D6671188B440}"/>
              </a:ext>
            </a:extLst>
          </p:cNvPr>
          <p:cNvPicPr/>
          <p:nvPr/>
        </p:nvPicPr>
        <p:blipFill>
          <a:blip r:embed="rId2" cstate="print"/>
          <a:stretch>
            <a:fillRect/>
          </a:stretch>
        </p:blipFill>
        <p:spPr>
          <a:xfrm>
            <a:off x="1379960" y="2148880"/>
            <a:ext cx="5929354" cy="3952892"/>
          </a:xfrm>
          <a:prstGeom prst="rect">
            <a:avLst/>
          </a:prstGeom>
        </p:spPr>
      </p:pic>
      <p:sp>
        <p:nvSpPr>
          <p:cNvPr id="10" name="CuadroTexto 9">
            <a:extLst>
              <a:ext uri="{FF2B5EF4-FFF2-40B4-BE49-F238E27FC236}">
                <a16:creationId xmlns:a16="http://schemas.microsoft.com/office/drawing/2014/main" xmlns="" id="{2FA042AF-8E0A-444F-8862-27D8213E6FBE}"/>
              </a:ext>
            </a:extLst>
          </p:cNvPr>
          <p:cNvSpPr txBox="1"/>
          <p:nvPr/>
        </p:nvSpPr>
        <p:spPr>
          <a:xfrm>
            <a:off x="330200" y="6101772"/>
            <a:ext cx="7488832" cy="707886"/>
          </a:xfrm>
          <a:prstGeom prst="rect">
            <a:avLst/>
          </a:prstGeom>
          <a:noFill/>
        </p:spPr>
        <p:txBody>
          <a:bodyPr wrap="square">
            <a:spAutoFit/>
          </a:bodyPr>
          <a:lstStyle/>
          <a:p>
            <a:pPr algn="ctr"/>
            <a:r>
              <a:rPr lang="es-AR" sz="2000" b="1" dirty="0">
                <a:latin typeface="Comic Sans MS" panose="030F0702030302020204" pitchFamily="66" charset="0"/>
              </a:rPr>
              <a:t>Fig. 1. Sección transversal axial del generador de turbina que muestra las trayectorias del campo magnético</a:t>
            </a:r>
          </a:p>
        </p:txBody>
      </p:sp>
      <p:pic>
        <p:nvPicPr>
          <p:cNvPr id="6" name="Imagen 5">
            <a:extLst>
              <a:ext uri="{FF2B5EF4-FFF2-40B4-BE49-F238E27FC236}">
                <a16:creationId xmlns:a16="http://schemas.microsoft.com/office/drawing/2014/main" xmlns="" id="{8CFB9A80-0641-4125-9318-B5984DE2932A}"/>
              </a:ext>
            </a:extLst>
          </p:cNvPr>
          <p:cNvPicPr>
            <a:picLocks noChangeAspect="1"/>
          </p:cNvPicPr>
          <p:nvPr/>
        </p:nvPicPr>
        <p:blipFill>
          <a:blip r:embed="rId3"/>
          <a:stretch>
            <a:fillRect/>
          </a:stretch>
        </p:blipFill>
        <p:spPr>
          <a:xfrm>
            <a:off x="10425958" y="2148880"/>
            <a:ext cx="5571626" cy="3952892"/>
          </a:xfrm>
          <a:prstGeom prst="rect">
            <a:avLst/>
          </a:prstGeom>
        </p:spPr>
      </p:pic>
      <p:sp>
        <p:nvSpPr>
          <p:cNvPr id="13" name="CuadroTexto 12">
            <a:extLst>
              <a:ext uri="{FF2B5EF4-FFF2-40B4-BE49-F238E27FC236}">
                <a16:creationId xmlns:a16="http://schemas.microsoft.com/office/drawing/2014/main" xmlns="" id="{8656356A-48B7-4AC2-93D6-8B064A310855}"/>
              </a:ext>
            </a:extLst>
          </p:cNvPr>
          <p:cNvSpPr txBox="1"/>
          <p:nvPr/>
        </p:nvSpPr>
        <p:spPr>
          <a:xfrm>
            <a:off x="9649050" y="6101772"/>
            <a:ext cx="7125442" cy="707886"/>
          </a:xfrm>
          <a:prstGeom prst="rect">
            <a:avLst/>
          </a:prstGeom>
          <a:noFill/>
        </p:spPr>
        <p:txBody>
          <a:bodyPr wrap="square">
            <a:spAutoFit/>
          </a:bodyPr>
          <a:lstStyle/>
          <a:p>
            <a:pPr algn="ctr"/>
            <a:r>
              <a:rPr lang="es-MX" sz="2000" b="1" dirty="0">
                <a:latin typeface="Comic Sans MS" panose="030F0702030302020204" pitchFamily="66" charset="0"/>
              </a:rPr>
              <a:t>Figura 2. Construcción típica del extremo del núcleo del estator del generador</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409342707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457200"/>
            <a:ext cx="17221200" cy="8802410"/>
          </a:xfrm>
          <a:prstGeom prst="rect">
            <a:avLst/>
          </a:prstGeom>
        </p:spPr>
        <p:txBody>
          <a:bodyPr vert="horz" wrap="square" lIns="0" tIns="12700" rIns="0" bIns="0" rtlCol="0">
            <a:spAutoFit/>
          </a:bodyPr>
          <a:lstStyle/>
          <a:p>
            <a:pPr marL="12700" algn="just">
              <a:spcBef>
                <a:spcPts val="100"/>
              </a:spcBef>
            </a:pPr>
            <a:r>
              <a:rPr lang="es-MX" sz="2400" dirty="0">
                <a:latin typeface="Comic Sans MS" panose="030F0702030302020204" pitchFamily="66" charset="0"/>
              </a:rPr>
              <a:t>Este severo exceso de fundente puede romper el aislamiento interlaminar, seguido de una rápida fusión y falla localizada del núcleo. La </a:t>
            </a:r>
            <a:r>
              <a:rPr lang="es-MX" sz="2400" dirty="0" smtClean="0">
                <a:latin typeface="Comic Sans MS" panose="030F0702030302020204" pitchFamily="66" charset="0"/>
              </a:rPr>
              <a:t>Fig. 3 </a:t>
            </a:r>
            <a:r>
              <a:rPr lang="es-MX" sz="2400" dirty="0">
                <a:latin typeface="Comic Sans MS" panose="030F0702030302020204" pitchFamily="66" charset="0"/>
              </a:rPr>
              <a:t>muestra estos caminos de corriente. Si el fino aislamiento de las laminaciones se rompe debido a altas temperaturas o voltajes, se producen graves daños en el hierro. </a:t>
            </a: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ctr">
              <a:spcBef>
                <a:spcPts val="100"/>
              </a:spcBef>
            </a:pPr>
            <a:r>
              <a:rPr lang="es-MX" sz="2000" b="1" dirty="0">
                <a:latin typeface="Comic Sans MS" panose="030F0702030302020204" pitchFamily="66" charset="0"/>
              </a:rPr>
              <a:t>Fig. 3. Flujos y corrientes de fuga al final del núcleo</a:t>
            </a:r>
          </a:p>
          <a:p>
            <a:pPr marL="12700" algn="just">
              <a:spcBef>
                <a:spcPts val="100"/>
              </a:spcBef>
            </a:pPr>
            <a:r>
              <a:rPr lang="es-MX" sz="2400" dirty="0">
                <a:latin typeface="Comic Sans MS" panose="030F0702030302020204" pitchFamily="66" charset="0"/>
              </a:rPr>
              <a:t>Estas altas temperaturas y voltajes pueden provocar daños en cuestión de s. Después de que se produce este daño, el núcleo es inútil. Incluso los niveles normales de densidad de flujo magnético del núcleo sólo aumentarán la magnitud de combustión y fusión. El tiempo de inactividad del equipo será significativo. El daño es más grave que la mayoría de las fallas de los devanados y la reparación puede requerir la extracción de todo el devanado y el </a:t>
            </a:r>
            <a:r>
              <a:rPr lang="es-MX" sz="2400" dirty="0" err="1">
                <a:latin typeface="Comic Sans MS" panose="030F0702030302020204" pitchFamily="66" charset="0"/>
              </a:rPr>
              <a:t>reapilamiento</a:t>
            </a:r>
            <a:r>
              <a:rPr lang="es-MX" sz="2400" dirty="0">
                <a:latin typeface="Comic Sans MS" panose="030F0702030302020204" pitchFamily="66" charset="0"/>
              </a:rPr>
              <a:t> de una parte del núcleo.</a:t>
            </a:r>
          </a:p>
          <a:p>
            <a:pPr marL="12700">
              <a:spcBef>
                <a:spcPts val="100"/>
              </a:spcBef>
            </a:pPr>
            <a:endParaRPr sz="900" dirty="0">
              <a:latin typeface="Comic Sans MS"/>
              <a:cs typeface="Comic Sans MS"/>
            </a:endParaRPr>
          </a:p>
        </p:txBody>
      </p:sp>
      <p:pic>
        <p:nvPicPr>
          <p:cNvPr id="7" name="object 2">
            <a:extLst>
              <a:ext uri="{FF2B5EF4-FFF2-40B4-BE49-F238E27FC236}">
                <a16:creationId xmlns:a16="http://schemas.microsoft.com/office/drawing/2014/main" xmlns="" id="{1EECF906-4816-425B-B8C3-071F6227105F}"/>
              </a:ext>
            </a:extLst>
          </p:cNvPr>
          <p:cNvPicPr/>
          <p:nvPr/>
        </p:nvPicPr>
        <p:blipFill>
          <a:blip r:embed="rId2" cstate="print"/>
          <a:stretch>
            <a:fillRect/>
          </a:stretch>
        </p:blipFill>
        <p:spPr>
          <a:xfrm>
            <a:off x="5047429" y="1644824"/>
            <a:ext cx="7786742" cy="5191132"/>
          </a:xfrm>
          <a:prstGeom prst="rect">
            <a:avLst/>
          </a:prstGeom>
        </p:spPr>
      </p:pic>
    </p:spTree>
    <p:extLst>
      <p:ext uri="{BB962C8B-B14F-4D97-AF65-F5344CB8AC3E}">
        <p14:creationId xmlns:p14="http://schemas.microsoft.com/office/powerpoint/2010/main" xmlns="" val="71353542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48680"/>
            <a:ext cx="17221200" cy="9066585"/>
          </a:xfrm>
          <a:prstGeom prst="rect">
            <a:avLst/>
          </a:prstGeom>
        </p:spPr>
        <p:txBody>
          <a:bodyPr vert="horz" wrap="square" lIns="0" tIns="12700" rIns="0" bIns="0" rtlCol="0">
            <a:spAutoFit/>
          </a:bodyPr>
          <a:lstStyle/>
          <a:p>
            <a:pPr marL="12700" algn="just">
              <a:spcBef>
                <a:spcPts val="100"/>
              </a:spcBef>
            </a:pPr>
            <a:r>
              <a:rPr lang="es-MX" sz="2400" dirty="0">
                <a:latin typeface="Comic Sans MS" panose="030F0702030302020204" pitchFamily="66" charset="0"/>
              </a:rPr>
              <a:t>Los daños debidos a un funcionamiento excesivo de V/Hz ocurren con mayor frecuencia cuando la unidad está fuera de línea, antes de la sincronización. El potencial de sobreexcitación del generador aumenta dramáticamente si los operadores preparan manualmente la unidad para la sincronización, particularmente si los circuitos de alarma o inhibición de sobreexcitación son inadecuados o los circuitos del transformador de tensión (VT) están ajustados incorrectamente. Por ejemplo, un gran generador nuclear falló cuando un VT mal conectado provocó que la señal de tensión fuera mucho menor que la tensión real de la máquina. Esta señal fue leída por el operador aplicando manualmente la excitación de campo. El núcleo falló en menos de un minuto. Esta situación también podría haber ocurrido con un esquema automático si no se hubieran diseñado salvaguardias adecuadas en el sistema de protección o si estas medidas fallaran. También es posible que una unidad experimente un funcionamiento excesivo de V/Hz mientras está sincronizada con la red. Una creencia común es que los sistemas de energía interconectados en América del Norte son sistemas de bus infinito y que es prácticamente imposible </a:t>
            </a:r>
            <a:r>
              <a:rPr lang="es-MX" sz="2400" dirty="0" err="1">
                <a:latin typeface="Comic Sans MS" panose="030F0702030302020204" pitchFamily="66" charset="0"/>
              </a:rPr>
              <a:t>eleVAr</a:t>
            </a:r>
            <a:r>
              <a:rPr lang="es-MX" sz="2400" dirty="0">
                <a:latin typeface="Comic Sans MS" panose="030F0702030302020204" pitchFamily="66" charset="0"/>
              </a:rPr>
              <a:t> significativamente las tensiones unitarios por encima de la tensión operativo nominal. Esto no es cierto para todas las unidades; Se sabe que una operación inadecuada de refuerzo total por parte de un regulador de tensión defectuoso aumenta significativamente las tensiones del sistema local. Pueden desarrollarse varios escenarios que pueden causar una condición de sobreexcitación cuando la unidad está conectada al sistema [6] [7]: </a:t>
            </a:r>
          </a:p>
          <a:p>
            <a:pPr marL="812800" lvl="1" indent="-342900" algn="just">
              <a:spcBef>
                <a:spcPts val="100"/>
              </a:spcBef>
              <a:buFont typeface="Arial" panose="020B0604020202020204" pitchFamily="34" charset="0"/>
              <a:buChar char="•"/>
            </a:pPr>
            <a:r>
              <a:rPr lang="es-MX" sz="2400" dirty="0">
                <a:latin typeface="Comic Sans MS" panose="030F0702030302020204" pitchFamily="66" charset="0"/>
              </a:rPr>
              <a:t>La pérdida de generación cercana puede afectar la tensión de la red y el flujo </a:t>
            </a:r>
            <a:r>
              <a:rPr lang="es-MX" sz="2400" dirty="0" err="1">
                <a:latin typeface="Comic Sans MS" panose="030F0702030302020204" pitchFamily="66" charset="0"/>
              </a:rPr>
              <a:t>var</a:t>
            </a:r>
            <a:r>
              <a:rPr lang="es-MX" sz="2400" dirty="0">
                <a:latin typeface="Comic Sans MS" panose="030F0702030302020204" pitchFamily="66" charset="0"/>
              </a:rPr>
              <a:t>, provocando una perturbación que se manifiesta como una caída de tensión. En un intento por mantener la tensión del sistema, los sistemas de excitación del generador restantes pueden intentar aumentar la tensión de los terminales hasta los límites del punto de ajuste del control de excitación mientras se reconecta la generación disparada. Si ocurre una falla en el control de la excitación durante este intervalo, se produce un evento de sobreexcitación. </a:t>
            </a:r>
          </a:p>
          <a:p>
            <a:pPr marL="812800" lvl="1" indent="-342900" algn="just">
              <a:spcBef>
                <a:spcPts val="100"/>
              </a:spcBef>
              <a:buFont typeface="Arial" panose="020B0604020202020204" pitchFamily="34" charset="0"/>
              <a:buChar char="•"/>
            </a:pPr>
            <a:endParaRPr lang="es-MX" sz="2400" dirty="0">
              <a:latin typeface="Comic Sans MS" panose="030F0702030302020204" pitchFamily="66" charset="0"/>
            </a:endParaRPr>
          </a:p>
          <a:p>
            <a:pPr marL="812800" lvl="1" indent="-342900" algn="just">
              <a:spcBef>
                <a:spcPts val="100"/>
              </a:spcBef>
              <a:buFont typeface="Arial" panose="020B0604020202020204" pitchFamily="34" charset="0"/>
              <a:buChar char="•"/>
            </a:pPr>
            <a:r>
              <a:rPr lang="es-MX" sz="2400" dirty="0">
                <a:latin typeface="Comic Sans MS" panose="030F0702030302020204" pitchFamily="66" charset="0"/>
              </a:rPr>
              <a:t>Un generador puede estar funcionando a niveles nominales para suministrar un alto nivel de </a:t>
            </a:r>
            <a:r>
              <a:rPr lang="es-MX" sz="2400" dirty="0" err="1">
                <a:latin typeface="Comic Sans MS" panose="030F0702030302020204" pitchFamily="66" charset="0"/>
              </a:rPr>
              <a:t>VArs</a:t>
            </a:r>
            <a:r>
              <a:rPr lang="es-MX" sz="2400" dirty="0">
                <a:latin typeface="Comic Sans MS" panose="030F0702030302020204" pitchFamily="66" charset="0"/>
              </a:rPr>
              <a:t> al sistema. </a:t>
            </a:r>
            <a:r>
              <a:rPr lang="es-MX" sz="2400" dirty="0" smtClean="0">
                <a:latin typeface="Comic Sans MS" panose="030F0702030302020204" pitchFamily="66" charset="0"/>
              </a:rPr>
              <a:t>La tensión </a:t>
            </a:r>
            <a:r>
              <a:rPr lang="es-MX" sz="2400" dirty="0">
                <a:latin typeface="Comic Sans MS" panose="030F0702030302020204" pitchFamily="66" charset="0"/>
              </a:rPr>
              <a:t>de la unidad aún puede permanecer cerca de los niveles nominales de la red debido a interconexiones. Una pérdida repentina de carga o interconexiones puede hacer que aumente súbitamente la tensión de la </a:t>
            </a:r>
            <a:r>
              <a:rPr lang="es-MX" sz="2400" dirty="0" err="1">
                <a:latin typeface="Comic Sans MS" panose="030F0702030302020204" pitchFamily="66" charset="0"/>
              </a:rPr>
              <a:t>unidad.Se</a:t>
            </a:r>
            <a:r>
              <a:rPr lang="es-MX" sz="2400" dirty="0">
                <a:latin typeface="Comic Sans MS" panose="030F0702030302020204" pitchFamily="66" charset="0"/>
              </a:rPr>
              <a:t> producirá un evento de sobreexcitación si el control de excitación del generador no responde adecuadamente. </a:t>
            </a: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128581921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48680"/>
            <a:ext cx="17221200" cy="4621778"/>
          </a:xfrm>
          <a:prstGeom prst="rect">
            <a:avLst/>
          </a:prstGeom>
        </p:spPr>
        <p:txBody>
          <a:bodyPr vert="horz" wrap="square" lIns="0" tIns="12700" rIns="0" bIns="0" rtlCol="0">
            <a:spAutoFit/>
          </a:bodyPr>
          <a:lstStyle/>
          <a:p>
            <a:pPr marL="812800" lvl="1" indent="-342900" algn="just">
              <a:spcBef>
                <a:spcPts val="100"/>
              </a:spcBef>
              <a:buFont typeface="Arial" panose="020B0604020202020204" pitchFamily="34" charset="0"/>
              <a:buChar char="•"/>
            </a:pPr>
            <a:r>
              <a:rPr lang="es-MX" sz="2400" dirty="0">
                <a:latin typeface="Comic Sans MS" panose="030F0702030302020204" pitchFamily="66" charset="0"/>
              </a:rPr>
              <a:t>Una carga capacitiva grande puede activar la función de límite de </a:t>
            </a:r>
            <a:r>
              <a:rPr lang="es-MX" sz="2400" dirty="0" err="1">
                <a:latin typeface="Comic Sans MS" panose="030F0702030302020204" pitchFamily="66" charset="0"/>
              </a:rPr>
              <a:t>VAr</a:t>
            </a:r>
            <a:r>
              <a:rPr lang="es-MX" sz="2400" dirty="0">
                <a:latin typeface="Comic Sans MS" panose="030F0702030302020204" pitchFamily="66" charset="0"/>
              </a:rPr>
              <a:t> principal en la mayoría de los reguladores automáticos. Cuando se activa esta función, un regulador automático aumentará la corriente de campo y aumentará la tensión del generador. Cuando un generador está aislado en una carga capacitiva, aumentar la tensión del generador aumenta la salida </a:t>
            </a:r>
            <a:r>
              <a:rPr lang="es-MX" sz="2400" dirty="0" err="1">
                <a:latin typeface="Comic Sans MS" panose="030F0702030302020204" pitchFamily="66" charset="0"/>
              </a:rPr>
              <a:t>VAr</a:t>
            </a:r>
            <a:r>
              <a:rPr lang="es-MX" sz="2400" dirty="0">
                <a:latin typeface="Comic Sans MS" panose="030F0702030302020204" pitchFamily="66" charset="0"/>
              </a:rPr>
              <a:t> de la carga capacitiva. Esta acción puede provocar un aumento incontrolado de la salida de excitación máxima y una sobreexcitación del generador y sus transformadores conectados. </a:t>
            </a:r>
          </a:p>
          <a:p>
            <a:pPr marL="812800" lvl="1" indent="-342900" algn="just">
              <a:spcBef>
                <a:spcPts val="100"/>
              </a:spcBef>
              <a:buFont typeface="Arial" panose="020B0604020202020204" pitchFamily="34" charset="0"/>
              <a:buChar char="•"/>
            </a:pPr>
            <a:endParaRPr lang="es-MX" sz="2400" dirty="0">
              <a:latin typeface="Comic Sans MS" panose="030F0702030302020204" pitchFamily="66" charset="0"/>
            </a:endParaRPr>
          </a:p>
          <a:p>
            <a:pPr marL="812800" lvl="1" indent="-342900" algn="just">
              <a:spcBef>
                <a:spcPts val="100"/>
              </a:spcBef>
              <a:buFont typeface="Arial" panose="020B0604020202020204" pitchFamily="34" charset="0"/>
              <a:buChar char="•"/>
            </a:pPr>
            <a:r>
              <a:rPr lang="es-MX" sz="2400" dirty="0">
                <a:latin typeface="Comic Sans MS" panose="030F0702030302020204" pitchFamily="66" charset="0"/>
              </a:rPr>
              <a:t>La autoexcitación puede ocurrir en generadores debido a la apertura de un interruptor del sistema remoto cuando la unidad está conectada al sistema a través de líneas de transmisión largas. Si la admitancia de carga en los terminales del generador es mayor que la admitancia del eje de cuadratura 1/</a:t>
            </a:r>
            <a:r>
              <a:rPr lang="es-MX" sz="2400" dirty="0" err="1">
                <a:latin typeface="Comic Sans MS" panose="030F0702030302020204" pitchFamily="66" charset="0"/>
              </a:rPr>
              <a:t>Xq</a:t>
            </a:r>
            <a:r>
              <a:rPr lang="es-MX" sz="2400" dirty="0">
                <a:latin typeface="Comic Sans MS" panose="030F0702030302020204" pitchFamily="66" charset="0"/>
              </a:rPr>
              <a:t>, la naturaleza de retroalimentación positiva de la acción de control del regulador de tensión puede causar un rápido aumento de tensión. La autoexcitación normalmente se asocia con generadores hidroeléctricos, porque la unidad puede experimentar un exceso de velocidad del 200 % durante los rechazos de carga [8].</a:t>
            </a:r>
            <a:endParaRPr lang="es-MX" sz="2400" spc="-5" dirty="0">
              <a:latin typeface="Comic Sans MS" panose="030F0702030302020204" pitchFamily="66" charset="0"/>
              <a:cs typeface="Comic Sans MS"/>
            </a:endParaRP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131342289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B4597691-127C-4CD6-824E-892E1D1133ED}"/>
              </a:ext>
            </a:extLst>
          </p:cNvPr>
          <p:cNvSpPr txBox="1"/>
          <p:nvPr/>
        </p:nvSpPr>
        <p:spPr>
          <a:xfrm>
            <a:off x="299840" y="420688"/>
            <a:ext cx="17281920" cy="6740307"/>
          </a:xfrm>
          <a:prstGeom prst="rect">
            <a:avLst/>
          </a:prstGeom>
          <a:noFill/>
        </p:spPr>
        <p:txBody>
          <a:bodyPr wrap="square">
            <a:spAutoFit/>
          </a:bodyPr>
          <a:lstStyle/>
          <a:p>
            <a:pPr algn="just"/>
            <a:r>
              <a:rPr lang="es-MX" sz="2400" b="1" spc="-5" dirty="0">
                <a:latin typeface="Comic Sans MS" panose="030F0702030302020204" pitchFamily="66" charset="0"/>
                <a:cs typeface="Comic Sans MS"/>
              </a:rPr>
              <a:t>LÍMITES DE</a:t>
            </a:r>
            <a:r>
              <a:rPr lang="es-MX" sz="2400" b="1" dirty="0">
                <a:latin typeface="Comic Sans MS" panose="030F0702030302020204" pitchFamily="66" charset="0"/>
                <a:cs typeface="Comic Sans MS"/>
              </a:rPr>
              <a:t> </a:t>
            </a:r>
            <a:r>
              <a:rPr lang="es-MX" sz="2400" b="1" spc="-5" dirty="0">
                <a:latin typeface="Comic Sans MS" panose="030F0702030302020204" pitchFamily="66" charset="0"/>
                <a:cs typeface="Comic Sans MS"/>
              </a:rPr>
              <a:t>OPERACIÓN</a:t>
            </a:r>
            <a:r>
              <a:rPr lang="es-MX" sz="2400" b="1" dirty="0">
                <a:latin typeface="Comic Sans MS" panose="030F0702030302020204" pitchFamily="66" charset="0"/>
                <a:cs typeface="Comic Sans MS"/>
              </a:rPr>
              <a:t> </a:t>
            </a:r>
            <a:r>
              <a:rPr lang="es-MX" sz="2400" b="1" spc="-5" dirty="0">
                <a:latin typeface="Comic Sans MS" panose="030F0702030302020204" pitchFamily="66" charset="0"/>
                <a:cs typeface="Comic Sans MS"/>
              </a:rPr>
              <a:t>DE</a:t>
            </a:r>
            <a:r>
              <a:rPr lang="es-MX" sz="2400" b="1" dirty="0">
                <a:latin typeface="Comic Sans MS" panose="030F0702030302020204" pitchFamily="66" charset="0"/>
                <a:cs typeface="Comic Sans MS"/>
              </a:rPr>
              <a:t> </a:t>
            </a:r>
            <a:r>
              <a:rPr lang="es-MX" sz="2400" b="1" spc="-5" dirty="0">
                <a:latin typeface="Comic Sans MS" panose="030F0702030302020204" pitchFamily="66" charset="0"/>
                <a:cs typeface="Comic Sans MS"/>
              </a:rPr>
              <a:t>EQUIPOS</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Las limitaciones del equipo son una consideración importante al ajustar la protección V/Hz para una unidad generadora. Los estándares IEEE tienen pautas sobre límites para V/Hz excesivo y sobretensión de generadores y transformadores unitarios asociados, incluidos el generador elevador (GSU) y los transformadores auxiliares unitarios (UAT) [9] [10]. Estos se resumen en la Sección I. Al ajustar la protección contra sobretensiones, ciertos estándares rigen los requisitos mínimos. Los generadores de turbina de rotor cilíndrico deben ser capaces de funcionar hasta el 105 % de la tensión nominal. También se ajustan variaciones de tensión similares para los generadores hidroeléctricos [3]. Los transformadores de potencia solo deben operar hasta el 110 % de la tensión nominal a la frecuencia nominal, dependiendo de los niveles de carga [2]. La capacidad V/Hz se mide en la salida del transformador. Para un transformador GSU, el punto de medición está en los terminales de alta tensión. El daño al equipo debido a V/Hz excesivo se debe principalmente al sobrecalentamiento de los componentes, que depende de la duración del evento. A partir de las relaciones entre los campos de fuga y el calentamiento, las curvas pueden ilustrar los límites de la magnitud y duración de los eventos V/Hz. Los fabricantes generalmente proporcionan curvas para sus equipos que muestran los límites de funcionamiento permitido en términos de porcentaje de V/Hz normal frente al tiempo. Sin embargo, los fabricantes tienen dificultades para definir con precisión las curvas de daño por calentamiento en componentes que normalmente no están expuestos a un flujo parásito excesivo, excepto durante un evento de sobreexcitación. Por lo tanto, pueden proporcionar una curva de protección recomendada. </a:t>
            </a:r>
          </a:p>
        </p:txBody>
      </p:sp>
    </p:spTree>
    <p:extLst>
      <p:ext uri="{BB962C8B-B14F-4D97-AF65-F5344CB8AC3E}">
        <p14:creationId xmlns:p14="http://schemas.microsoft.com/office/powerpoint/2010/main" xmlns="" val="83065331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B4597691-127C-4CD6-824E-892E1D1133ED}"/>
              </a:ext>
            </a:extLst>
          </p:cNvPr>
          <p:cNvSpPr txBox="1"/>
          <p:nvPr/>
        </p:nvSpPr>
        <p:spPr>
          <a:xfrm>
            <a:off x="299840" y="420688"/>
            <a:ext cx="17281920" cy="9325630"/>
          </a:xfrm>
          <a:prstGeom prst="rect">
            <a:avLst/>
          </a:prstGeom>
          <a:noFill/>
        </p:spPr>
        <p:txBody>
          <a:bodyPr wrap="square">
            <a:spAutoFit/>
          </a:bodyPr>
          <a:lstStyle/>
          <a:p>
            <a:pPr algn="just"/>
            <a:r>
              <a:rPr lang="es-MX" sz="2400" dirty="0">
                <a:latin typeface="Comic Sans MS" panose="030F0702030302020204" pitchFamily="66" charset="0"/>
              </a:rPr>
              <a:t>Las figuras 4 y 5 muestran curvas típicas para un generador y un transformador de potencia.</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Al ajustar la protección V/Hz para una unidad generadora, es importante que las curvas de operación permitidas para generadores y transformadores se coloquen sobre una base de tensión común. Esto es necesario porque, en algunos casos, la tensión nominal del devanado de baja tensión de un transformador GSU es ligeramente menor que la del generador. La relación de vueltas resultante compensa parcialmente la caída de tensión en la impedancia de fuga debido a la corriente de carga. La base de tensión que normalmente se usa es la tensión del terminal del generador, porque los VT que generalmente se usan para la señal de tensión del relé están conectados a la unidad entre el generador y los transformadores UAT y GSU. Tener en cuenta que, a menos que se especifique lo contrario, la curva se aplica a intervalos de tiempo inferiores a 10 minutos [1]. El daño al equipo solo por voltaje excesivo es causado principalmente por la ruptura del aislamiento debido al estrés dieléctrico. La sobretensión sin sobreexcitación (V/Hz) puede ocurrir cuando un generador experimenta </a:t>
            </a:r>
            <a:r>
              <a:rPr lang="es-MX" sz="2400" dirty="0" err="1">
                <a:latin typeface="Comic Sans MS" panose="030F0702030302020204" pitchFamily="66" charset="0"/>
              </a:rPr>
              <a:t>sobrevelocidad</a:t>
            </a:r>
            <a:r>
              <a:rPr lang="es-MX" sz="2400" dirty="0">
                <a:latin typeface="Comic Sans MS" panose="030F0702030302020204" pitchFamily="66" charset="0"/>
              </a:rPr>
              <a:t> debido a rechazo de carga, falla repentina severa, etc. No ocurre sobreexcitación en estos casos porque la tensión y la frecuencia aumentan en la misma proporción; por lo tanto, la relación V/Hz permanece constante. </a:t>
            </a:r>
          </a:p>
        </p:txBody>
      </p:sp>
      <p:pic>
        <p:nvPicPr>
          <p:cNvPr id="4" name="Imagen 3">
            <a:extLst>
              <a:ext uri="{FF2B5EF4-FFF2-40B4-BE49-F238E27FC236}">
                <a16:creationId xmlns:a16="http://schemas.microsoft.com/office/drawing/2014/main" xmlns="" id="{59C7CECA-E9EB-40EC-9887-2CABE9E57EAE}"/>
              </a:ext>
            </a:extLst>
          </p:cNvPr>
          <p:cNvPicPr>
            <a:picLocks noChangeAspect="1"/>
          </p:cNvPicPr>
          <p:nvPr/>
        </p:nvPicPr>
        <p:blipFill>
          <a:blip r:embed="rId2"/>
          <a:stretch>
            <a:fillRect/>
          </a:stretch>
        </p:blipFill>
        <p:spPr>
          <a:xfrm>
            <a:off x="1956024" y="924744"/>
            <a:ext cx="5472608" cy="3396570"/>
          </a:xfrm>
          <a:prstGeom prst="rect">
            <a:avLst/>
          </a:prstGeom>
        </p:spPr>
      </p:pic>
      <p:pic>
        <p:nvPicPr>
          <p:cNvPr id="6" name="Imagen 5">
            <a:extLst>
              <a:ext uri="{FF2B5EF4-FFF2-40B4-BE49-F238E27FC236}">
                <a16:creationId xmlns:a16="http://schemas.microsoft.com/office/drawing/2014/main" xmlns="" id="{BA13CCD2-C9F9-46EC-9E7B-BBE3316EE004}"/>
              </a:ext>
            </a:extLst>
          </p:cNvPr>
          <p:cNvPicPr>
            <a:picLocks noChangeAspect="1"/>
          </p:cNvPicPr>
          <p:nvPr/>
        </p:nvPicPr>
        <p:blipFill>
          <a:blip r:embed="rId3"/>
          <a:stretch>
            <a:fillRect/>
          </a:stretch>
        </p:blipFill>
        <p:spPr>
          <a:xfrm>
            <a:off x="10772322" y="924744"/>
            <a:ext cx="5472608" cy="3672408"/>
          </a:xfrm>
          <a:prstGeom prst="rect">
            <a:avLst/>
          </a:prstGeom>
        </p:spPr>
      </p:pic>
      <p:sp>
        <p:nvSpPr>
          <p:cNvPr id="8" name="CuadroTexto 7">
            <a:extLst>
              <a:ext uri="{FF2B5EF4-FFF2-40B4-BE49-F238E27FC236}">
                <a16:creationId xmlns:a16="http://schemas.microsoft.com/office/drawing/2014/main" xmlns="" id="{83AF2880-660E-4FCE-80A8-3D219C7F8AE0}"/>
              </a:ext>
            </a:extLst>
          </p:cNvPr>
          <p:cNvSpPr txBox="1"/>
          <p:nvPr/>
        </p:nvSpPr>
        <p:spPr>
          <a:xfrm>
            <a:off x="309203" y="4321314"/>
            <a:ext cx="8360902" cy="707886"/>
          </a:xfrm>
          <a:prstGeom prst="rect">
            <a:avLst/>
          </a:prstGeom>
          <a:noFill/>
        </p:spPr>
        <p:txBody>
          <a:bodyPr wrap="square">
            <a:spAutoFit/>
          </a:bodyPr>
          <a:lstStyle/>
          <a:p>
            <a:pPr algn="ctr"/>
            <a:r>
              <a:rPr lang="es-MX" sz="2000" b="1" dirty="0">
                <a:latin typeface="Comic Sans MS" panose="030F0702030302020204" pitchFamily="66" charset="0"/>
              </a:rPr>
              <a:t>Figura 4.- Curva límite típica para operación V/Hz para un generador [11]</a:t>
            </a:r>
            <a:endParaRPr lang="es-AR" sz="2000" b="1" dirty="0">
              <a:latin typeface="Comic Sans MS" panose="030F0702030302020204" pitchFamily="66" charset="0"/>
            </a:endParaRPr>
          </a:p>
        </p:txBody>
      </p:sp>
      <p:sp>
        <p:nvSpPr>
          <p:cNvPr id="10" name="CuadroTexto 9">
            <a:extLst>
              <a:ext uri="{FF2B5EF4-FFF2-40B4-BE49-F238E27FC236}">
                <a16:creationId xmlns:a16="http://schemas.microsoft.com/office/drawing/2014/main" xmlns="" id="{FAE0AA04-A225-4689-8160-E168D98DF092}"/>
              </a:ext>
            </a:extLst>
          </p:cNvPr>
          <p:cNvSpPr txBox="1"/>
          <p:nvPr/>
        </p:nvSpPr>
        <p:spPr>
          <a:xfrm>
            <a:off x="9444856" y="4583987"/>
            <a:ext cx="8127541" cy="707886"/>
          </a:xfrm>
          <a:prstGeom prst="rect">
            <a:avLst/>
          </a:prstGeom>
          <a:noFill/>
        </p:spPr>
        <p:txBody>
          <a:bodyPr wrap="square">
            <a:spAutoFit/>
          </a:bodyPr>
          <a:lstStyle/>
          <a:p>
            <a:pPr algn="ctr"/>
            <a:r>
              <a:rPr lang="es-AR" sz="2000" b="1" dirty="0">
                <a:latin typeface="Comic Sans MS" panose="030F0702030302020204" pitchFamily="66" charset="0"/>
              </a:rPr>
              <a:t>Fig. 5. Curva límite típica para operación V/Hz para un transformador de potencia [10</a:t>
            </a:r>
            <a:r>
              <a:rPr lang="es-AR" dirty="0"/>
              <a:t>]</a:t>
            </a:r>
          </a:p>
        </p:txBody>
      </p:sp>
    </p:spTree>
    <p:extLst>
      <p:ext uri="{BB962C8B-B14F-4D97-AF65-F5344CB8AC3E}">
        <p14:creationId xmlns:p14="http://schemas.microsoft.com/office/powerpoint/2010/main" xmlns="" val="338653650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B4597691-127C-4CD6-824E-892E1D1133ED}"/>
              </a:ext>
            </a:extLst>
          </p:cNvPr>
          <p:cNvSpPr txBox="1"/>
          <p:nvPr/>
        </p:nvSpPr>
        <p:spPr>
          <a:xfrm>
            <a:off x="299840" y="420688"/>
            <a:ext cx="17281920" cy="2677656"/>
          </a:xfrm>
          <a:prstGeom prst="rect">
            <a:avLst/>
          </a:prstGeom>
          <a:noFill/>
        </p:spPr>
        <p:txBody>
          <a:bodyPr wrap="square">
            <a:spAutoFit/>
          </a:bodyPr>
          <a:lstStyle/>
          <a:p>
            <a:pPr algn="just"/>
            <a:r>
              <a:rPr lang="es-MX" sz="2400" dirty="0">
                <a:latin typeface="Comic Sans MS" panose="030F0702030302020204" pitchFamily="66" charset="0"/>
              </a:rPr>
              <a:t>Los fabricantes generalmente proporcionarán relaciones de tensión/tiempo para sus equipos que muestran los límites de operación permitidos. Porque la acumulación de calor debido a La sobreexcitación del núcleo, reduce la rigidez dieléctrica del aislamiento del devanado del estator, la sobretensión acompañada de sobreexcitación tiene un efecto perjudicial combinado para el aislamiento del devanado en comparación con la condición de sobretensión sola. Al ajustar el relé de sobretensión para una unidad generadora, es importante que los límites operativos permisibles para generadores y transformadores se establezcan sobre una base de tensión común por las mismas razones descritas para el relé de V/Hz.</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313280380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63058A95-7C97-4DDC-BA72-8EA09B17CED0}"/>
              </a:ext>
            </a:extLst>
          </p:cNvPr>
          <p:cNvSpPr txBox="1"/>
          <p:nvPr/>
        </p:nvSpPr>
        <p:spPr>
          <a:xfrm>
            <a:off x="299840" y="348680"/>
            <a:ext cx="17209912" cy="9633406"/>
          </a:xfrm>
          <a:prstGeom prst="rect">
            <a:avLst/>
          </a:prstGeom>
          <a:noFill/>
        </p:spPr>
        <p:txBody>
          <a:bodyPr wrap="square">
            <a:spAutoFit/>
          </a:bodyPr>
          <a:lstStyle/>
          <a:p>
            <a:pPr algn="just"/>
            <a:r>
              <a:rPr lang="es-AR" sz="2400" b="1" dirty="0">
                <a:latin typeface="Comic Sans MS" panose="030F0702030302020204" pitchFamily="66" charset="0"/>
              </a:rPr>
              <a:t>ESQUEMAS Y CARACTERÍSTICAS DE PROTECCIÓN</a:t>
            </a:r>
          </a:p>
          <a:p>
            <a:pPr algn="just"/>
            <a:endParaRPr lang="es-AR" sz="2400" dirty="0">
              <a:latin typeface="Comic Sans MS" panose="030F0702030302020204" pitchFamily="66" charset="0"/>
            </a:endParaRPr>
          </a:p>
          <a:p>
            <a:pPr algn="just"/>
            <a:r>
              <a:rPr lang="es-MX" sz="2400" dirty="0">
                <a:latin typeface="Comic Sans MS" panose="030F0702030302020204" pitchFamily="66" charset="0"/>
              </a:rPr>
              <a:t>Para la protección V/Hz, se utilizan dos características generales del relé: tiempo definido y tiempo inverso. Las Fig. 6 y 7 muestran las características básicas del relé y la zona de protección para cada tipo de relé. Para los relés de tiempo inverso basados en microprocesadores más nuevos, se encuentran disponibles dos estilos de configuraciones de curva de tiempo inverso. Un estilo de relé permite al usuario seleccionar puntos específicos en la curva de tiempo V/ Hz deseada para la aplicación particular del usuario. </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r>
              <a:rPr lang="es-AR" sz="2000" b="1" dirty="0">
                <a:latin typeface="Comic Sans MS" panose="030F0702030302020204" pitchFamily="66" charset="0"/>
              </a:rPr>
              <a:t>	Figura 6. Característica típica del relé de tiempo definido	 	</a:t>
            </a:r>
            <a:r>
              <a:rPr lang="es-AR" sz="2000" b="1" dirty="0" smtClean="0">
                <a:latin typeface="Comic Sans MS" panose="030F0702030302020204" pitchFamily="66" charset="0"/>
              </a:rPr>
              <a:t> Figura </a:t>
            </a:r>
            <a:r>
              <a:rPr lang="es-AR" sz="2000" b="1" dirty="0">
                <a:latin typeface="Comic Sans MS" panose="030F0702030302020204" pitchFamily="66" charset="0"/>
              </a:rPr>
              <a:t>7. Característica típica del relé de tiempo inverso</a:t>
            </a:r>
            <a:endParaRPr lang="es-MX" sz="2000" b="1" dirty="0">
              <a:latin typeface="Comic Sans MS" panose="030F0702030302020204" pitchFamily="66" charset="0"/>
            </a:endParaRPr>
          </a:p>
          <a:p>
            <a:pPr algn="just"/>
            <a:r>
              <a:rPr lang="es-MX" sz="2400" dirty="0">
                <a:latin typeface="Comic Sans MS" panose="030F0702030302020204" pitchFamily="66" charset="0"/>
              </a:rPr>
              <a:t>El otro estilo de relé proporciona conjuntos de curvas de tiempo V/Hz entre las cuales el usuario selecciona una curva específica, lo que proporciona el mejor ajuste para esta aplicación. Tener en cuenta que las curvas V/Hz proporcionadas por los fabricantes a menudo se basan en límites reales del núcleo. Cuando dichas curvas se aplican en los terminales del equipo, representan una condición sin carga. La aplicación de tales curvas bajo carga puede ser optimista. Cuando se utilizan curvas V/Hz, se deben conocer las condiciones aplicables para la curva [12]. </a:t>
            </a:r>
          </a:p>
          <a:p>
            <a:pPr algn="just"/>
            <a:r>
              <a:rPr lang="es-MX" sz="2400" dirty="0">
                <a:latin typeface="Comic Sans MS" panose="030F0702030302020204" pitchFamily="66" charset="0"/>
              </a:rPr>
              <a:t>Actualmente hay tres esquemas de protección comunes empleados para relés V/Hz en la industria. Estos esquemas son de un solo nivel y de tiempo definido; de doble nivel, de tiempo definido; y tiempo inverso. Una desventaja importante de emplear un esquema de protección que sólo utiliza relés de tiempo definido es el equilibrio entre la protección del equipo y la flexibilidad de operación. </a:t>
            </a:r>
            <a:endParaRPr lang="es-AR" sz="2400" dirty="0">
              <a:latin typeface="Comic Sans MS" panose="030F0702030302020204" pitchFamily="66" charset="0"/>
            </a:endParaRPr>
          </a:p>
        </p:txBody>
      </p:sp>
      <p:pic>
        <p:nvPicPr>
          <p:cNvPr id="4" name="Imagen 3">
            <a:extLst>
              <a:ext uri="{FF2B5EF4-FFF2-40B4-BE49-F238E27FC236}">
                <a16:creationId xmlns:a16="http://schemas.microsoft.com/office/drawing/2014/main" xmlns="" id="{A55D2834-D90A-4787-8326-6683712BAA19}"/>
              </a:ext>
            </a:extLst>
          </p:cNvPr>
          <p:cNvPicPr>
            <a:picLocks noChangeAspect="1"/>
          </p:cNvPicPr>
          <p:nvPr/>
        </p:nvPicPr>
        <p:blipFill>
          <a:blip r:embed="rId2"/>
          <a:stretch>
            <a:fillRect/>
          </a:stretch>
        </p:blipFill>
        <p:spPr>
          <a:xfrm>
            <a:off x="1451968" y="3084984"/>
            <a:ext cx="5688632" cy="3168352"/>
          </a:xfrm>
          <a:prstGeom prst="rect">
            <a:avLst/>
          </a:prstGeom>
        </p:spPr>
      </p:pic>
      <p:pic>
        <p:nvPicPr>
          <p:cNvPr id="6" name="Imagen 5">
            <a:extLst>
              <a:ext uri="{FF2B5EF4-FFF2-40B4-BE49-F238E27FC236}">
                <a16:creationId xmlns:a16="http://schemas.microsoft.com/office/drawing/2014/main" xmlns="" id="{D7EAFD19-83D4-4113-9671-CCADCC02FEC0}"/>
              </a:ext>
            </a:extLst>
          </p:cNvPr>
          <p:cNvPicPr>
            <a:picLocks noChangeAspect="1"/>
          </p:cNvPicPr>
          <p:nvPr/>
        </p:nvPicPr>
        <p:blipFill>
          <a:blip r:embed="rId3"/>
          <a:stretch>
            <a:fillRect/>
          </a:stretch>
        </p:blipFill>
        <p:spPr>
          <a:xfrm>
            <a:off x="11389072" y="3084984"/>
            <a:ext cx="5184576" cy="3168352"/>
          </a:xfrm>
          <a:prstGeom prst="rect">
            <a:avLst/>
          </a:prstGeom>
        </p:spPr>
      </p:pic>
    </p:spTree>
    <p:extLst>
      <p:ext uri="{BB962C8B-B14F-4D97-AF65-F5344CB8AC3E}">
        <p14:creationId xmlns:p14="http://schemas.microsoft.com/office/powerpoint/2010/main" xmlns="" val="55608759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63058A95-7C97-4DDC-BA72-8EA09B17CED0}"/>
              </a:ext>
            </a:extLst>
          </p:cNvPr>
          <p:cNvSpPr txBox="1"/>
          <p:nvPr/>
        </p:nvSpPr>
        <p:spPr>
          <a:xfrm>
            <a:off x="299840" y="348680"/>
            <a:ext cx="17209912" cy="9694962"/>
          </a:xfrm>
          <a:prstGeom prst="rect">
            <a:avLst/>
          </a:prstGeom>
          <a:noFill/>
        </p:spPr>
        <p:txBody>
          <a:bodyPr wrap="square">
            <a:spAutoFit/>
          </a:bodyPr>
          <a:lstStyle/>
          <a:p>
            <a:pPr algn="just"/>
            <a:r>
              <a:rPr lang="es-MX" sz="2400" dirty="0">
                <a:latin typeface="Comic Sans MS" panose="030F0702030302020204" pitchFamily="66" charset="0"/>
              </a:rPr>
              <a:t>La Fig. 8 muestra un posible esquema de protección utilizando dos relés V/Hz en un esquema de tiempo definido de doble nivel. Observe las áreas desprotegidas donde se podrían exceder los límites del equipo y las áreas donde las características del relé restringen el funcionamiento por debajo de los límites del equipo Por esta razón, los relés de tiempo inverso brindan protección óptima y flexibilidad de operación porque se coordinan mejor con los límites operativos del equipo. La Fig. 9 muestra un esquema típico que utiliza relés de tiempo inverso y de tiempo definido. En el ejemplo que se muestra en la Fig. 9, la protección recomendada por el fabricante requiere un elemento de tiempo definido ajustado para dispararse en 2 s por encima de 118 % V/Hz. </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El retardo de dos s le da tiempo al regulador de tensión para corregir una condición de sobreexcitación extrema y aún así proteger la unidad contra daños. El elemento de tiempo inverso debe ajustarse para que se dispare en 45 s o menos, o para coordinarse con la curva de sobreexcitación del transformador después de colocarlo en la base del generador, lo que sea más restrictivo. La activación del elemento de tiempo inverso debe coordinarse con el limitador de V/Hz en el sistema de control de excitación. Debido a que no se permite el funcionamiento continuo por encima del 105 %, también se recomienda un elemento de alarma ajustado para activarse al 105 % con un breve retardo [13].</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6736800B-C575-4A28-B1EF-023FF717998E}"/>
              </a:ext>
            </a:extLst>
          </p:cNvPr>
          <p:cNvPicPr>
            <a:picLocks noChangeAspect="1"/>
          </p:cNvPicPr>
          <p:nvPr/>
        </p:nvPicPr>
        <p:blipFill>
          <a:blip r:embed="rId2"/>
          <a:stretch>
            <a:fillRect/>
          </a:stretch>
        </p:blipFill>
        <p:spPr>
          <a:xfrm>
            <a:off x="1235944" y="3156992"/>
            <a:ext cx="6552728" cy="3240360"/>
          </a:xfrm>
          <a:prstGeom prst="rect">
            <a:avLst/>
          </a:prstGeom>
        </p:spPr>
      </p:pic>
      <p:pic>
        <p:nvPicPr>
          <p:cNvPr id="8" name="Imagen 7">
            <a:extLst>
              <a:ext uri="{FF2B5EF4-FFF2-40B4-BE49-F238E27FC236}">
                <a16:creationId xmlns:a16="http://schemas.microsoft.com/office/drawing/2014/main" xmlns="" id="{A438D282-F35C-4C75-A7AF-EB88D405E373}"/>
              </a:ext>
            </a:extLst>
          </p:cNvPr>
          <p:cNvPicPr>
            <a:picLocks noChangeAspect="1"/>
          </p:cNvPicPr>
          <p:nvPr/>
        </p:nvPicPr>
        <p:blipFill>
          <a:blip r:embed="rId3"/>
          <a:stretch>
            <a:fillRect/>
          </a:stretch>
        </p:blipFill>
        <p:spPr>
          <a:xfrm>
            <a:off x="10236944" y="2580928"/>
            <a:ext cx="6552728" cy="3816424"/>
          </a:xfrm>
          <a:prstGeom prst="rect">
            <a:avLst/>
          </a:prstGeom>
        </p:spPr>
      </p:pic>
      <p:sp>
        <p:nvSpPr>
          <p:cNvPr id="10" name="CuadroTexto 9">
            <a:extLst>
              <a:ext uri="{FF2B5EF4-FFF2-40B4-BE49-F238E27FC236}">
                <a16:creationId xmlns:a16="http://schemas.microsoft.com/office/drawing/2014/main" xmlns="" id="{AA65062B-359B-430F-80BC-E0A96EA46A6C}"/>
              </a:ext>
            </a:extLst>
          </p:cNvPr>
          <p:cNvSpPr txBox="1"/>
          <p:nvPr/>
        </p:nvSpPr>
        <p:spPr>
          <a:xfrm>
            <a:off x="767892" y="6397352"/>
            <a:ext cx="7488832" cy="707886"/>
          </a:xfrm>
          <a:prstGeom prst="rect">
            <a:avLst/>
          </a:prstGeom>
          <a:noFill/>
        </p:spPr>
        <p:txBody>
          <a:bodyPr wrap="square">
            <a:spAutoFit/>
          </a:bodyPr>
          <a:lstStyle/>
          <a:p>
            <a:pPr algn="ctr"/>
            <a:r>
              <a:rPr lang="es-MX" sz="2000" b="1" dirty="0">
                <a:latin typeface="Comic Sans MS" panose="030F0702030302020204" pitchFamily="66" charset="0"/>
              </a:rPr>
              <a:t>Fig. 8. Característica típica de un relé para una protección V/Hz de tiempo definido y dos niveles</a:t>
            </a:r>
          </a:p>
        </p:txBody>
      </p:sp>
      <p:sp>
        <p:nvSpPr>
          <p:cNvPr id="12" name="CuadroTexto 11">
            <a:extLst>
              <a:ext uri="{FF2B5EF4-FFF2-40B4-BE49-F238E27FC236}">
                <a16:creationId xmlns:a16="http://schemas.microsoft.com/office/drawing/2014/main" xmlns="" id="{BDEE94BF-8356-4C94-B1AB-489DB0AA55D2}"/>
              </a:ext>
            </a:extLst>
          </p:cNvPr>
          <p:cNvSpPr txBox="1"/>
          <p:nvPr/>
        </p:nvSpPr>
        <p:spPr>
          <a:xfrm>
            <a:off x="8826357" y="6403701"/>
            <a:ext cx="8683395" cy="707886"/>
          </a:xfrm>
          <a:prstGeom prst="rect">
            <a:avLst/>
          </a:prstGeom>
          <a:noFill/>
        </p:spPr>
        <p:txBody>
          <a:bodyPr wrap="square">
            <a:spAutoFit/>
          </a:bodyPr>
          <a:lstStyle/>
          <a:p>
            <a:pPr algn="ctr"/>
            <a:r>
              <a:rPr lang="es-MX" sz="2000" b="1" dirty="0">
                <a:latin typeface="Comic Sans MS" panose="030F0702030302020204" pitchFamily="66" charset="0"/>
              </a:rPr>
              <a:t>Figura 9.- La protección y la flexibilidad de operación óptimas se obtienen mediante el uso de elementos de tiempo inverso y definido </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396994143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63058A95-7C97-4DDC-BA72-8EA09B17CED0}"/>
              </a:ext>
            </a:extLst>
          </p:cNvPr>
          <p:cNvSpPr txBox="1"/>
          <p:nvPr/>
        </p:nvSpPr>
        <p:spPr>
          <a:xfrm>
            <a:off x="299840" y="348680"/>
            <a:ext cx="17209912" cy="3416320"/>
          </a:xfrm>
          <a:prstGeom prst="rect">
            <a:avLst/>
          </a:prstGeom>
          <a:noFill/>
        </p:spPr>
        <p:txBody>
          <a:bodyPr wrap="square">
            <a:spAutoFit/>
          </a:bodyPr>
          <a:lstStyle/>
          <a:p>
            <a:pPr algn="just"/>
            <a:r>
              <a:rPr lang="es-MX" sz="2400" dirty="0">
                <a:latin typeface="Comic Sans MS" panose="030F0702030302020204" pitchFamily="66" charset="0"/>
              </a:rPr>
              <a:t>Para relés de sobretensión, el pickup debe ajustarse por encima de la tensión de operación normal máxima, y el relé puede tener una característica de tiempo inverso o definido para darle al regulador la oportunidad de responder a condiciones transitorias antes de que ocurra el disparo. Además, se puede aplicar un elemento instantáneo para sobretensiones muy elevadas. Es importante que el relé de sobretensión tenga una respuesta de frecuencia plana, ya que pueden producirse excursiones de frecuencia durante el evento de sobretensión. Esto es de particular preocupación en el caso de instalaciones hidroeléctricas que pueden tener límites en la velocidad de cierre de compuertas impuestos por la presión hidráulica en las compuertas. En tales casos, estas unidades pueden experimentar aumentos de velocidad en la región del 150 % durante un rechazo de carga completa antes de que la acción del gobernador pueda reducir la velocidad.</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91151363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E78DE7A1-1333-41ED-A9AD-DD2676A3C63D}"/>
              </a:ext>
            </a:extLst>
          </p:cNvPr>
          <p:cNvSpPr txBox="1"/>
          <p:nvPr/>
        </p:nvSpPr>
        <p:spPr>
          <a:xfrm>
            <a:off x="227832" y="276672"/>
            <a:ext cx="17353928" cy="3046988"/>
          </a:xfrm>
          <a:prstGeom prst="rect">
            <a:avLst/>
          </a:prstGeom>
          <a:noFill/>
        </p:spPr>
        <p:txBody>
          <a:bodyPr wrap="square">
            <a:spAutoFit/>
          </a:bodyPr>
          <a:lstStyle/>
          <a:p>
            <a:pPr algn="just"/>
            <a:r>
              <a:rPr lang="es-MX" sz="2400" b="1" dirty="0">
                <a:latin typeface="Comic Sans MS" panose="030F0702030302020204" pitchFamily="66" charset="0"/>
              </a:rPr>
              <a:t>CONEXIÓN DE LOS RELES V/HZ Y SOBRETENSIÓN</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Muchos relés V/Hz son dispositivos monofásicos. Surgen problemas si la señal de tensión para los relés se toma de un VT de un solo generador. Un fusible fundido o una conexión de circuito incompleta al volver a colocar los VT en su lugar pueden provocar que el relé V/Hz no detecte voltaje y, por lo tanto, no haya protección. Para una protección completa y redundante, se deben utilizar VT en diferentes fases para la alarma y múltiple funciones de relevo. Algunos de los relés digitales más nuevos tienen capacidades de alarma cuando se pierde el potencial en una o dos entradas. Para la protección contra sobretensión, aplican los mismos problemas que para la protección V/ Hz.</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29930765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44D795D2-829F-4993-B582-84C7E59FECC9}"/>
              </a:ext>
            </a:extLst>
          </p:cNvPr>
          <p:cNvSpPr txBox="1"/>
          <p:nvPr/>
        </p:nvSpPr>
        <p:spPr>
          <a:xfrm>
            <a:off x="227832" y="276672"/>
            <a:ext cx="17353928" cy="4524315"/>
          </a:xfrm>
          <a:prstGeom prst="rect">
            <a:avLst/>
          </a:prstGeom>
          <a:noFill/>
        </p:spPr>
        <p:txBody>
          <a:bodyPr wrap="square">
            <a:spAutoFit/>
          </a:bodyPr>
          <a:lstStyle/>
          <a:p>
            <a:pPr algn="just"/>
            <a:r>
              <a:rPr lang="es-MX" sz="2400" b="1" dirty="0">
                <a:latin typeface="Comic Sans MS" panose="030F0702030302020204" pitchFamily="66" charset="0"/>
              </a:rPr>
              <a:t>CORDINACIÓN DE LA PROTECCIÓN CON LOS AVR </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Los sistemas de excitación digitales modernos no solo proporcionan corriente de campo para una máquina síncrona, sino que también incluyen muchos controles suplementarios, como limitadores de sobreexcitación y </a:t>
            </a:r>
            <a:r>
              <a:rPr lang="es-MX" sz="2400" dirty="0" err="1">
                <a:latin typeface="Comic Sans MS" panose="030F0702030302020204" pitchFamily="66" charset="0"/>
              </a:rPr>
              <a:t>subexcitación</a:t>
            </a:r>
            <a:r>
              <a:rPr lang="es-MX" sz="2400" dirty="0">
                <a:latin typeface="Comic Sans MS" panose="030F0702030302020204" pitchFamily="66" charset="0"/>
              </a:rPr>
              <a:t>, limitadores de V/Hz y voltaje terminal, y a menudo incorporan varios otros elementos de protección. Es una práctica común y recomendada tener un relé separado en el terminal del generador como respaldo cuando el AVR (regulador automático de tensión) está en modo manual o no funciona. Es deseable que la protección de V/Hz y sobretensión se coordine con los limitadores del sistema de excitación digital. Los limitadores mantienen las salidas del generador dentro de la capacidad de diseño especificada. La ajuste de la protección V/Hz se ajusta ligeramente por encima del límite V/Hz del sistema de excitación con un retardo de tiempo para darle tiempo al sistema de excitación para ajustar automáticamente el nivel de excitación para solucionar el problema de sobreexcitación central. La protección contra sobretensión debe ajustarse de manera similar para coordinarse con el limitador de tensión terminal en el sistema de excitación.</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85833142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09078"/>
            <a:ext cx="17221199" cy="7425110"/>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a:cs typeface="Comic Sans MS"/>
              </a:rPr>
              <a:t>FILOSOFÍA</a:t>
            </a:r>
            <a:r>
              <a:rPr lang="es-MX" sz="2400" b="1" spc="-15" dirty="0">
                <a:latin typeface="Comic Sans MS"/>
                <a:cs typeface="Comic Sans MS"/>
              </a:rPr>
              <a:t> </a:t>
            </a:r>
            <a:r>
              <a:rPr lang="es-MX" sz="2400" b="1" spc="-5" dirty="0">
                <a:latin typeface="Comic Sans MS"/>
                <a:cs typeface="Comic Sans MS"/>
              </a:rPr>
              <a:t>DE</a:t>
            </a:r>
            <a:r>
              <a:rPr lang="es-MX" sz="2400" b="1" spc="-15" dirty="0">
                <a:latin typeface="Comic Sans MS"/>
                <a:cs typeface="Comic Sans MS"/>
              </a:rPr>
              <a:t> </a:t>
            </a:r>
            <a:r>
              <a:rPr lang="es-MX" sz="2400" b="1" spc="-5" dirty="0">
                <a:latin typeface="Comic Sans MS"/>
                <a:cs typeface="Comic Sans MS"/>
              </a:rPr>
              <a:t>DISPARO</a:t>
            </a:r>
          </a:p>
          <a:p>
            <a:pPr marL="12700" algn="just">
              <a:spcBef>
                <a:spcPts val="100"/>
              </a:spcBef>
            </a:pPr>
            <a:endParaRPr lang="es-MX" sz="2400" b="1" spc="-5" dirty="0">
              <a:latin typeface="Comic Sans MS"/>
              <a:cs typeface="Comic Sans MS"/>
            </a:endParaRPr>
          </a:p>
          <a:p>
            <a:pPr marL="12700" marR="5080" algn="just">
              <a:spcBef>
                <a:spcPts val="100"/>
              </a:spcBef>
            </a:pPr>
            <a:r>
              <a:rPr lang="es-MX" sz="2400" dirty="0">
                <a:latin typeface="Comic Sans MS" panose="030F0702030302020204" pitchFamily="66" charset="0"/>
              </a:rPr>
              <a:t>El funcionamiento excesivo de V/Hz provocará fallas en el equipo y debe tratarse como un problema eléctrico grave. Como se recomienda en IEEE C37.102, Guía IEEE para protección de generadores de CA, los interruptores de campo y de la unidad principal deben abrirse si la unidad está sincronizada [14]. Para unidades sin capacidad de rechazo de carga (incapaces de reducir rápidamente la potencia y estabilizarse en un punto sin carga), la turbina también debe desconectarse. Antes de la sincronización, se deben proporcionar circuitos de alarma e inhibición para evitar que un operador sobreexcite el generador. Para las máquinas que funcionan fuera de línea, la práctica es disparar solo el interruptor y no la turbina. Como el problema está en el sistema de excitación, se puede solucionar rápidamente y poner la unidad en línea sin pasar por el proceso de inicio completo. Esto es especialmente ventajoso en unidades de vapor con tiempos de arranque prolongados. Se deben desaconsejar dos esquemas de disparo: abrir sólo el interruptor de campo en una operación de relé V/Hz y disparar secuencialmente la turbina y luego el generador. Algunos creen que un evento de V/Hz excesivo solo es posible con la unidad fuera de línea y que su lógica de protección hace que el relé de V/Hz abra solo el interruptor para cualquier condición de operación. Si ocurre un evento mientras la unidad está sincronizada con la red, el interruptor se abrirá y la unidad deberá depender de otros dispositivos de protección para dispararse. Tampoco se recomienda el disparo secuencial de la unidad. El disparo secuencial implica un esquema mediante el cual la máquina de impulso (generalmente una turbina) es disparado por un dispositivo que responde a alguna perturbación. El generador y los interruptores son entonces disparado por algún otro dispositivo de protección, que generalmente incluye un relé de potencia inversa, en respuesta a la pérdida de la máquina de impulso. Los retardos inherentes a los esquemas de disparo secuencial son lo suficientemente largos como para provocar daños graves al equipo.</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70569701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30200" y="401264"/>
            <a:ext cx="17297400" cy="3362459"/>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CONCLUSIONES</a:t>
            </a:r>
            <a:endParaRPr lang="en-US" sz="2400" b="1" spc="-5" dirty="0">
              <a:latin typeface="Comic Sans MS" panose="030F0702030302020204" pitchFamily="66" charset="0"/>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Los relés de V/Hz y sobretensión se aplican a las plantas generadoras para alarmar y disparar. Aunque superficialmente puedan parecer protecciones muy similares, no lo son. Es necesario un profundo conocimiento de las causas de los eventos de sobreexcitación y sobretensión para la correcta aplicación y ajuste de esta protección. Los factores a considerar incluyen cuestiones como las capacidades del generador y del transformador, las respuestas de excitación y gobernador, el tipo de motor primario y si la unidad está en línea o fuera de línea para una acción de disparo adecuada. Estos factores se han detallado en esta sección. Para evitar daños graves al aparato por sobreexcitación y sobretensión, esta protección debe instalarse y aplicarse correctamente.</a:t>
            </a:r>
            <a:endParaRPr sz="900" dirty="0">
              <a:latin typeface="Comic Sans MS" panose="030F0702030302020204" pitchFamily="66" charset="0"/>
              <a:cs typeface="Comic Sans MS"/>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xmlns="" id="{46C6C79D-3807-4C9A-B9CE-4C37C583A249}"/>
              </a:ext>
            </a:extLst>
          </p:cNvPr>
          <p:cNvSpPr txBox="1"/>
          <p:nvPr/>
        </p:nvSpPr>
        <p:spPr>
          <a:xfrm>
            <a:off x="254000" y="243274"/>
            <a:ext cx="17373600" cy="430887"/>
          </a:xfrm>
          <a:prstGeom prst="rect">
            <a:avLst/>
          </a:prstGeom>
          <a:noFill/>
        </p:spPr>
        <p:txBody>
          <a:bodyPr wrap="square">
            <a:spAutoFit/>
          </a:bodyPr>
          <a:lstStyle/>
          <a:p>
            <a:pPr algn="just"/>
            <a:r>
              <a:rPr lang="es-AR" sz="2200" b="1" dirty="0">
                <a:latin typeface="Comic Sans MS" panose="030F0702030302020204" pitchFamily="66" charset="0"/>
              </a:rPr>
              <a:t>REFERENCIAS </a:t>
            </a:r>
          </a:p>
        </p:txBody>
      </p:sp>
      <p:pic>
        <p:nvPicPr>
          <p:cNvPr id="3" name="Imagen 2">
            <a:extLst>
              <a:ext uri="{FF2B5EF4-FFF2-40B4-BE49-F238E27FC236}">
                <a16:creationId xmlns:a16="http://schemas.microsoft.com/office/drawing/2014/main" xmlns="" id="{606EBCD7-870F-47D8-A755-B5EE68CFCC21}"/>
              </a:ext>
            </a:extLst>
          </p:cNvPr>
          <p:cNvPicPr>
            <a:picLocks noChangeAspect="1"/>
          </p:cNvPicPr>
          <p:nvPr/>
        </p:nvPicPr>
        <p:blipFill>
          <a:blip r:embed="rId2"/>
          <a:stretch>
            <a:fillRect/>
          </a:stretch>
        </p:blipFill>
        <p:spPr>
          <a:xfrm>
            <a:off x="254000" y="674160"/>
            <a:ext cx="6886600" cy="9140965"/>
          </a:xfrm>
          <a:prstGeom prst="rect">
            <a:avLst/>
          </a:prstGeom>
        </p:spPr>
      </p:pic>
    </p:spTree>
    <p:extLst>
      <p:ext uri="{BB962C8B-B14F-4D97-AF65-F5344CB8AC3E}">
        <p14:creationId xmlns:p14="http://schemas.microsoft.com/office/powerpoint/2010/main" xmlns="" val="112080666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1C2DBB03-3820-4048-98B7-8F90A7E9EC04}"/>
              </a:ext>
            </a:extLst>
          </p:cNvPr>
          <p:cNvSpPr txBox="1"/>
          <p:nvPr/>
        </p:nvSpPr>
        <p:spPr>
          <a:xfrm>
            <a:off x="731888" y="564704"/>
            <a:ext cx="15409712" cy="830997"/>
          </a:xfrm>
          <a:prstGeom prst="rect">
            <a:avLst/>
          </a:prstGeom>
          <a:noFill/>
        </p:spPr>
        <p:txBody>
          <a:bodyPr wrap="square">
            <a:spAutoFit/>
          </a:bodyPr>
          <a:lstStyle/>
          <a:p>
            <a:pPr algn="ctr"/>
            <a:r>
              <a:rPr lang="es-MX" sz="4800" b="1" dirty="0">
                <a:latin typeface="Comic Sans MS" panose="030F0702030302020204" pitchFamily="66" charset="0"/>
              </a:rPr>
              <a:t>Protección contra </a:t>
            </a:r>
            <a:r>
              <a:rPr lang="es-MX" sz="4800" b="1" dirty="0" err="1">
                <a:latin typeface="Comic Sans MS" panose="030F0702030302020204" pitchFamily="66" charset="0"/>
              </a:rPr>
              <a:t>subexcitación</a:t>
            </a:r>
            <a:r>
              <a:rPr lang="es-MX" sz="4800" b="1" dirty="0">
                <a:latin typeface="Comic Sans MS" panose="030F0702030302020204" pitchFamily="66" charset="0"/>
              </a:rPr>
              <a:t>/pérdida de campo</a:t>
            </a:r>
            <a:endParaRPr lang="es-AR" sz="4800" b="1" dirty="0">
              <a:latin typeface="Comic Sans MS" panose="030F0702030302020204" pitchFamily="66" charset="0"/>
            </a:endParaRPr>
          </a:p>
        </p:txBody>
      </p:sp>
      <p:sp>
        <p:nvSpPr>
          <p:cNvPr id="4" name="object 3">
            <a:extLst>
              <a:ext uri="{FF2B5EF4-FFF2-40B4-BE49-F238E27FC236}">
                <a16:creationId xmlns:a16="http://schemas.microsoft.com/office/drawing/2014/main" xmlns="" id="{32C33861-E847-40B0-A007-D95CAC773CB8}"/>
              </a:ext>
            </a:extLst>
          </p:cNvPr>
          <p:cNvSpPr txBox="1"/>
          <p:nvPr/>
        </p:nvSpPr>
        <p:spPr>
          <a:xfrm>
            <a:off x="254000" y="2362200"/>
            <a:ext cx="17373600" cy="3362459"/>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La pérdida parcial o total de campo en un generador síncrono es perjudicial tanto para el generador como para el sistema de </a:t>
            </a:r>
            <a:r>
              <a:rPr lang="es-MX" sz="2400" dirty="0" smtClean="0">
                <a:latin typeface="Comic Sans MS" panose="030F0702030302020204" pitchFamily="66" charset="0"/>
              </a:rPr>
              <a:t>potencia al </a:t>
            </a:r>
            <a:r>
              <a:rPr lang="es-MX" sz="2400" dirty="0">
                <a:latin typeface="Comic Sans MS" panose="030F0702030302020204" pitchFamily="66" charset="0"/>
              </a:rPr>
              <a:t>que está conectado. Esta condición debe detectarse y el generador debe aislarse del sistema para evitar daños al generador. Una condición de pérdida de campo no detectada también puede tener un impacto devastador en el sistema eléctrico. El impacto provoca una pérdida de soporte de energía reactiva y crea un drenaje sustancial de energía reactiva. En generadores grandes, esta condición puede contribuir o desencadenar un colapso de la tensión del sistema en toda el área. Esta sección analiza las características de pérdida de campo del generador y los esquemas para protegerlo de condiciones de pérdida de campo.</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266837579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xmlns="" id="{F69C9EEA-5CBA-49B7-AA6C-070E2542197F}"/>
              </a:ext>
            </a:extLst>
          </p:cNvPr>
          <p:cNvSpPr txBox="1"/>
          <p:nvPr/>
        </p:nvSpPr>
        <p:spPr>
          <a:xfrm>
            <a:off x="303390" y="381000"/>
            <a:ext cx="17248010" cy="9689832"/>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n-US" sz="2400"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Un generador síncrono requiere voltaje y corriente CC adecuados en su devanado de campo para mantener el sincronismo con un sistema de potencia. Hay muchos tipos de excitadores que se utilizan en la industria, incluidos los excitadores de CC giratorios con conmutadores convencionales, conjuntos de rectificadores giratorios sin escobillas y excitadores estáticos. La curva de capacidad del generador que se muestra en la Fig. 1 proporciona una descripción general de las operaciones síncronas de la máquina. </a:t>
            </a: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endParaRPr>
          </a:p>
          <a:p>
            <a:pPr marL="12700" algn="ctr">
              <a:spcBef>
                <a:spcPts val="100"/>
              </a:spcBef>
            </a:pPr>
            <a:r>
              <a:rPr lang="es-MX" b="1" dirty="0">
                <a:latin typeface="Comic Sans MS" panose="030F0702030302020204" pitchFamily="66" charset="0"/>
              </a:rPr>
              <a:t>Figura 1. Curva de capacidad del generador</a:t>
            </a:r>
          </a:p>
          <a:p>
            <a:pPr marL="12700" algn="just">
              <a:spcBef>
                <a:spcPts val="100"/>
              </a:spcBef>
            </a:pPr>
            <a:r>
              <a:rPr lang="es-MX" sz="2400" dirty="0">
                <a:latin typeface="Comic Sans MS" panose="030F0702030302020204" pitchFamily="66" charset="0"/>
              </a:rPr>
              <a:t>Normalmente, el campo del generador se ajusta para que la potencia reactiva requerida así como la potencia activa se entregue al sistema de potencia. Si se reduce el nivel de excitación o se pierde el sistema de excitación, el generador absorbe potencia reactiva del sistema de </a:t>
            </a:r>
            <a:r>
              <a:rPr lang="es-MX" sz="2400" dirty="0" smtClean="0">
                <a:latin typeface="Comic Sans MS" panose="030F0702030302020204" pitchFamily="66" charset="0"/>
              </a:rPr>
              <a:t>potencia en </a:t>
            </a:r>
            <a:r>
              <a:rPr lang="es-MX" sz="2400" dirty="0">
                <a:latin typeface="Comic Sans MS" panose="030F0702030302020204" pitchFamily="66" charset="0"/>
              </a:rPr>
              <a:t>lugar de suministrarla. El generador ahora opera en la región </a:t>
            </a:r>
            <a:r>
              <a:rPr lang="es-MX" sz="2400" dirty="0" err="1">
                <a:latin typeface="Comic Sans MS" panose="030F0702030302020204" pitchFamily="66" charset="0"/>
              </a:rPr>
              <a:t>subexcitada</a:t>
            </a:r>
            <a:r>
              <a:rPr lang="es-MX" sz="2400" dirty="0">
                <a:latin typeface="Comic Sans MS" panose="030F0702030302020204" pitchFamily="66" charset="0"/>
              </a:rPr>
              <a:t> de la curva de capacidad. Los generadores tienen una estabilidad baja o reducida en esta área. Si se produce una pérdida total de campo y el sistema puede suministrar suficiente potencia reactiva sin una gran caída de tensión en los terminales, el generador puede funcionar como un generador de inducción. El cambio de funcionamiento normal sobreexcitado a funcionamiento </a:t>
            </a:r>
            <a:r>
              <a:rPr lang="es-MX" sz="2400" dirty="0" err="1">
                <a:latin typeface="Comic Sans MS" panose="030F0702030302020204" pitchFamily="66" charset="0"/>
              </a:rPr>
              <a:t>subexcitado</a:t>
            </a:r>
            <a:r>
              <a:rPr lang="es-MX" sz="2400" dirty="0">
                <a:latin typeface="Comic Sans MS" panose="030F0702030302020204" pitchFamily="66" charset="0"/>
              </a:rPr>
              <a:t> tras la pérdida de campo no es instantáneo sino que se produce durante un período de tiempo que se extiende a lo largo de varios s. La duración depende del nivel de salida del generador y de la capacidad del sistema al que está conectado el generador. </a:t>
            </a:r>
            <a:endParaRPr sz="2400" dirty="0">
              <a:latin typeface="Comic Sans MS" panose="030F0702030302020204" pitchFamily="66" charset="0"/>
              <a:cs typeface="Comic Sans MS"/>
            </a:endParaRPr>
          </a:p>
        </p:txBody>
      </p:sp>
      <p:pic>
        <p:nvPicPr>
          <p:cNvPr id="4" name="Imagen 3">
            <a:extLst>
              <a:ext uri="{FF2B5EF4-FFF2-40B4-BE49-F238E27FC236}">
                <a16:creationId xmlns:a16="http://schemas.microsoft.com/office/drawing/2014/main" xmlns="" id="{823D1393-874A-4C04-B311-B5187E382A45}"/>
              </a:ext>
            </a:extLst>
          </p:cNvPr>
          <p:cNvPicPr>
            <a:picLocks noChangeAspect="1"/>
          </p:cNvPicPr>
          <p:nvPr/>
        </p:nvPicPr>
        <p:blipFill>
          <a:blip r:embed="rId2"/>
          <a:stretch>
            <a:fillRect/>
          </a:stretch>
        </p:blipFill>
        <p:spPr>
          <a:xfrm>
            <a:off x="5772449" y="2771775"/>
            <a:ext cx="4525664" cy="3625577"/>
          </a:xfrm>
          <a:prstGeom prst="rect">
            <a:avLst/>
          </a:prstGeom>
        </p:spPr>
      </p:pic>
    </p:spTree>
    <p:extLst>
      <p:ext uri="{BB962C8B-B14F-4D97-AF65-F5344CB8AC3E}">
        <p14:creationId xmlns:p14="http://schemas.microsoft.com/office/powerpoint/2010/main" xmlns="" val="256238229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xmlns="" id="{F69C9EEA-5CBA-49B7-AA6C-070E2542197F}"/>
              </a:ext>
            </a:extLst>
          </p:cNvPr>
          <p:cNvSpPr txBox="1"/>
          <p:nvPr/>
        </p:nvSpPr>
        <p:spPr>
          <a:xfrm>
            <a:off x="303390" y="381000"/>
            <a:ext cx="17248010" cy="6673622"/>
          </a:xfrm>
          <a:prstGeom prst="rect">
            <a:avLst/>
          </a:prstGeom>
        </p:spPr>
        <p:txBody>
          <a:bodyPr vert="horz" wrap="square" lIns="0" tIns="12700" rIns="0" bIns="0" rtlCol="0">
            <a:spAutoFit/>
          </a:bodyPr>
          <a:lstStyle/>
          <a:p>
            <a:pPr marL="12700" algn="just">
              <a:spcBef>
                <a:spcPts val="100"/>
              </a:spcBef>
            </a:pPr>
            <a:r>
              <a:rPr lang="es-MX" sz="2400" dirty="0">
                <a:latin typeface="Comic Sans MS" panose="030F0702030302020204" pitchFamily="66" charset="0"/>
              </a:rPr>
              <a:t>La curva de capacidad del generador en la Fig. 1 describe los límites operativos del generador. En la región de funcionamiento normal, los factores limitantes son los límites térmicos del rotor y el estator. En la zona de </a:t>
            </a:r>
            <a:r>
              <a:rPr lang="es-MX" sz="2400" dirty="0" err="1">
                <a:latin typeface="Comic Sans MS" panose="030F0702030302020204" pitchFamily="66" charset="0"/>
              </a:rPr>
              <a:t>subexcitación</a:t>
            </a:r>
            <a:r>
              <a:rPr lang="es-MX" sz="2400" dirty="0">
                <a:latin typeface="Comic Sans MS" panose="030F0702030302020204" pitchFamily="66" charset="0"/>
              </a:rPr>
              <a:t>, el factor limitante es el calentamiento del hierro del extremo del estator. El ajuste del control del excitador-regulador se coordina con el límite de estabilidad en estado estacionario (SSSL) del generador. Este límite es función de la impedancia del generador, la impedancia del sistema y la tensión del terminal del generador. La referencia [1] proporciona detalles sobre cómo trazar esta curva. El control limitador de </a:t>
            </a:r>
            <a:r>
              <a:rPr lang="es-MX" sz="2400" dirty="0" err="1">
                <a:latin typeface="Comic Sans MS" panose="030F0702030302020204" pitchFamily="66" charset="0"/>
              </a:rPr>
              <a:t>subexcitación</a:t>
            </a:r>
            <a:r>
              <a:rPr lang="es-MX" sz="2400" dirty="0">
                <a:latin typeface="Comic Sans MS" panose="030F0702030302020204" pitchFamily="66" charset="0"/>
              </a:rPr>
              <a:t> del generador debería evitar que el excitador reduzca el campo por debajo del SSSL. La pérdida parcial o total del campo puede provocar que el generador funcione fuera de los límites de </a:t>
            </a:r>
            <a:r>
              <a:rPr lang="es-MX" sz="2400" dirty="0" err="1">
                <a:latin typeface="Comic Sans MS" panose="030F0702030302020204" pitchFamily="66" charset="0"/>
              </a:rPr>
              <a:t>subexcitación</a:t>
            </a:r>
            <a:r>
              <a:rPr lang="es-MX" sz="2400" dirty="0">
                <a:latin typeface="Comic Sans MS" panose="030F0702030302020204" pitchFamily="66" charset="0"/>
              </a:rPr>
              <a:t>.</a:t>
            </a:r>
          </a:p>
          <a:p>
            <a:pPr marL="12700" algn="just">
              <a:spcBef>
                <a:spcPts val="100"/>
              </a:spcBef>
            </a:pPr>
            <a:r>
              <a:rPr lang="es-MX" sz="2400" dirty="0">
                <a:latin typeface="Comic Sans MS" panose="030F0702030302020204" pitchFamily="66" charset="0"/>
              </a:rPr>
              <a:t>La pérdida total de excitación ocurre cuando se interrumpe la fuente de corriente continua conectada al campo del generador. La pérdida de excitación puede ser causada por incidentes tales como circuito abierto de campo, cortocircuito de campo (descarga eléctrica a través de los anillos colectores), disparo accidental del interruptor de campo, falla del sistema de control del regulador de tensión, pérdida de campo al excitador principal y pérdida de un Suministro de CA al sistema de excitación. Cuando un generador síncrono pierde su excitación, funciona a una velocidad superior a la síncrona y opera como un generador de inducción entregando potencia activa (MW) al sistema. Al mismo tiempo, el generador obtiene su excitación del sistema en forma de </a:t>
            </a:r>
            <a:r>
              <a:rPr lang="es-MX" sz="2400" dirty="0" err="1">
                <a:latin typeface="Comic Sans MS" panose="030F0702030302020204" pitchFamily="66" charset="0"/>
              </a:rPr>
              <a:t>VArs</a:t>
            </a:r>
            <a:r>
              <a:rPr lang="es-MX" sz="2400" dirty="0">
                <a:latin typeface="Comic Sans MS" panose="030F0702030302020204" pitchFamily="66" charset="0"/>
              </a:rPr>
              <a:t> y se convierte en un gran drenaje reactivo del sistema. Este gran drenaje reactivo causa problemas al generador, a las máquinas adyacentes y al sistema de potencia. El impacto en el sistema de la pérdida de campo en un generador depende de la rigidez del sistema conectado, la carga en el generador antes de la pérdida de campo y el tamaño del generador.</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207892842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21D79E23-86B8-47BF-B0F2-42C8FDEA1FF8}"/>
              </a:ext>
            </a:extLst>
          </p:cNvPr>
          <p:cNvSpPr txBox="1"/>
          <p:nvPr/>
        </p:nvSpPr>
        <p:spPr>
          <a:xfrm>
            <a:off x="227832" y="348680"/>
            <a:ext cx="17353928" cy="6370975"/>
          </a:xfrm>
          <a:prstGeom prst="rect">
            <a:avLst/>
          </a:prstGeom>
          <a:noFill/>
        </p:spPr>
        <p:txBody>
          <a:bodyPr wrap="square">
            <a:spAutoFit/>
          </a:bodyPr>
          <a:lstStyle/>
          <a:p>
            <a:pPr algn="just"/>
            <a:r>
              <a:rPr lang="es-MX" sz="2400" b="1" dirty="0">
                <a:latin typeface="Comic Sans MS" panose="030F0702030302020204" pitchFamily="66" charset="0"/>
              </a:rPr>
              <a:t>DAÑOS AL GENERADOR</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Cuando un generador de turbina de vapor o de gas de combustión experimenta una pérdida de campo, funciona como un generador de inducción, lo que hace que la temperatura de la superficie del rotor aumente debido a las corrientes parásitas en el devanado de campo, el cuerpo del rotor, las cuñas y los anillos de retención. Puede ocurrir un sobrecalentamiento peligroso, particularmente en los extremos del rotor donde las corrientes circulan a través de las ranuras a través de las cuñas y los anillos de retención. La alta corriente reactiva extraída por el generador del sistema puede sobrecargar el devanado del estator, provocando que aumente la temperatura del estator. Los daños a la máquina pueden ocurrir en tan solo 10 s a varios minutos. El tiempo depende del máquina, tipo de pérdida de excitación, características del gobernador y carga del generador. Debido a su prominencia, un generador hidroeléctrico puede transportar del 20 al 25 % de la carga normal sin campo y mantener el sincronismo. La capacidad real de carga es una función de las características de la máquina y del sistema. Además, a menudo es necesario el funcionamiento con campo casi nulo y con carga reducida para aceptar la corriente de carga de la línea. Sin embargo, si se produce una pérdida de campo cuando un generador hidroeléctrico está a plena carga, se comportará y producirá los mismos efectos que un generador impulsado por turbina de vapor. Las altas corrientes del estator y del campo inducido pueden dañar el devanado del estator, los devanados de campo y/o los devanados de amortiguamiento mientras la unidad provoca un drenaje de </a:t>
            </a:r>
            <a:r>
              <a:rPr lang="es-MX" sz="2400" dirty="0" err="1">
                <a:latin typeface="Comic Sans MS" panose="030F0702030302020204" pitchFamily="66" charset="0"/>
              </a:rPr>
              <a:t>VAr</a:t>
            </a:r>
            <a:r>
              <a:rPr lang="es-MX" sz="2400" dirty="0">
                <a:latin typeface="Comic Sans MS" panose="030F0702030302020204" pitchFamily="66" charset="0"/>
              </a:rPr>
              <a:t> en el sistema.</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262129273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AC627322-F4FE-4C7F-8BD6-09B8280A4F15}"/>
              </a:ext>
            </a:extLst>
          </p:cNvPr>
          <p:cNvSpPr txBox="1"/>
          <p:nvPr/>
        </p:nvSpPr>
        <p:spPr>
          <a:xfrm>
            <a:off x="227832" y="420688"/>
            <a:ext cx="17353928" cy="3046988"/>
          </a:xfrm>
          <a:prstGeom prst="rect">
            <a:avLst/>
          </a:prstGeom>
          <a:noFill/>
        </p:spPr>
        <p:txBody>
          <a:bodyPr wrap="square">
            <a:spAutoFit/>
          </a:bodyPr>
          <a:lstStyle/>
          <a:p>
            <a:pPr algn="just"/>
            <a:r>
              <a:rPr lang="es-MX" sz="2400" b="1" dirty="0">
                <a:latin typeface="Comic Sans MS" panose="030F0702030302020204" pitchFamily="66" charset="0"/>
              </a:rPr>
              <a:t>EFECTOS DEL SISTEMA DE UNA CONDICIÓN DE PÉRDIDA DE CAMPO</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Una condición de pérdida de campo que no se detecta rápidamente puede tener un impacto devastador en el sistema de potencia</a:t>
            </a:r>
            <a:r>
              <a:rPr lang="es-MX" sz="2400" dirty="0" smtClean="0">
                <a:latin typeface="Comic Sans MS" panose="030F0702030302020204" pitchFamily="66" charset="0"/>
              </a:rPr>
              <a:t>, al </a:t>
            </a:r>
            <a:r>
              <a:rPr lang="es-MX" sz="2400" dirty="0">
                <a:latin typeface="Comic Sans MS" panose="030F0702030302020204" pitchFamily="66" charset="0"/>
              </a:rPr>
              <a:t>causar una pérdida de soporte reactivo y crear un drenaje sustancial de energía reactiva por un solo evento. Esta condición puede desencadenar un colapso de tensión en toda el área si no se dispone de una fuente suficiente de potencia reactiva para satisfacer la demanda de </a:t>
            </a:r>
            <a:r>
              <a:rPr lang="es-MX" sz="2400" dirty="0" err="1">
                <a:latin typeface="Comic Sans MS" panose="030F0702030302020204" pitchFamily="66" charset="0"/>
              </a:rPr>
              <a:t>VArs</a:t>
            </a:r>
            <a:r>
              <a:rPr lang="es-MX" sz="2400" dirty="0">
                <a:latin typeface="Comic Sans MS" panose="030F0702030302020204" pitchFamily="66" charset="0"/>
              </a:rPr>
              <a:t> creada por la condición de pérdida de campo. Si el generador que ha sufrido una pérdida de campo no está aislado, las líneas de transmisión pueden dispararse debido a oscilaciones de energía o un flujo excesivo de energía reactiva hacia el generador defectuoso.</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277119264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46B80DB3-F0FC-448C-B25F-D3E9B2A729A6}"/>
              </a:ext>
            </a:extLst>
          </p:cNvPr>
          <p:cNvSpPr txBox="1"/>
          <p:nvPr/>
        </p:nvSpPr>
        <p:spPr>
          <a:xfrm>
            <a:off x="227832" y="492696"/>
            <a:ext cx="17353928" cy="9325630"/>
          </a:xfrm>
          <a:prstGeom prst="rect">
            <a:avLst/>
          </a:prstGeom>
          <a:noFill/>
        </p:spPr>
        <p:txBody>
          <a:bodyPr wrap="square">
            <a:spAutoFit/>
          </a:bodyPr>
          <a:lstStyle/>
          <a:p>
            <a:pPr algn="just"/>
            <a:r>
              <a:rPr lang="es-MX" sz="2400" b="1" dirty="0">
                <a:latin typeface="Comic Sans MS" panose="030F0702030302020204" pitchFamily="66" charset="0"/>
              </a:rPr>
              <a:t>CARACTERÍSTICAS DE PÉRDIDA DE CAMPO DEL GENERADOR</a:t>
            </a:r>
          </a:p>
          <a:p>
            <a:pPr algn="just"/>
            <a:r>
              <a:rPr lang="es-MX" sz="2400" dirty="0">
                <a:latin typeface="Comic Sans MS" panose="030F0702030302020204" pitchFamily="66" charset="0"/>
              </a:rPr>
              <a:t>Cuando un generador pierde su excitación mientras opera en varios niveles de carga, la variación de impedancia vista en los terminales de la máquina tendrá las características que se muestran en el diagrama R-X de la </a:t>
            </a:r>
            <a:r>
              <a:rPr lang="es-MX" sz="2400" b="1" dirty="0">
                <a:latin typeface="Comic Sans MS" panose="030F0702030302020204" pitchFamily="66" charset="0"/>
              </a:rPr>
              <a:t>Fig. 2</a:t>
            </a:r>
            <a:r>
              <a:rPr lang="es-MX" sz="2400" dirty="0">
                <a:latin typeface="Comic Sans MS" panose="030F0702030302020204" pitchFamily="66" charset="0"/>
              </a:rPr>
              <a:t>.</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ctr"/>
            <a:r>
              <a:rPr lang="es-AR" sz="2400" b="1" dirty="0">
                <a:latin typeface="Comic Sans MS" panose="030F0702030302020204" pitchFamily="66" charset="0"/>
              </a:rPr>
              <a:t>Figura 2. Característica de pérdida de campo de un generador</a:t>
            </a:r>
            <a:endParaRPr lang="es-MX" sz="2400" b="1"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 curva (a) muestra la variación de impedancia con la máquina funcionando inicialmente a plena carga o cerca </a:t>
            </a:r>
            <a:r>
              <a:rPr lang="es-MX" sz="2400" dirty="0" err="1">
                <a:latin typeface="Comic Sans MS" panose="030F0702030302020204" pitchFamily="66" charset="0"/>
              </a:rPr>
              <a:t>della</a:t>
            </a:r>
            <a:r>
              <a:rPr lang="es-MX" sz="2400" dirty="0">
                <a:latin typeface="Comic Sans MS" panose="030F0702030302020204" pitchFamily="66" charset="0"/>
              </a:rPr>
              <a:t>. El punto de carga inicial está en C, y el lugar de impedancia sigue el camino de C a D. El lugar de impedancia termina en D a la derecha de (–X)ordenada y se acerca a valores de impedancia algo más altos que el promedio de las impedancias </a:t>
            </a:r>
            <a:r>
              <a:rPr lang="es-MX" sz="2400" dirty="0" err="1">
                <a:latin typeface="Comic Sans MS" panose="030F0702030302020204" pitchFamily="66" charset="0"/>
              </a:rPr>
              <a:t>subtransitorias</a:t>
            </a:r>
            <a:r>
              <a:rPr lang="es-MX" sz="2400" dirty="0">
                <a:latin typeface="Comic Sans MS" panose="030F0702030302020204" pitchFamily="66" charset="0"/>
              </a:rPr>
              <a:t> del generador directo y de cuadratura. La curva (b) ilustra una máquina que inicialmente opera con una carga del 30 % y está </a:t>
            </a:r>
            <a:r>
              <a:rPr lang="es-MX" sz="2400" dirty="0" err="1">
                <a:latin typeface="Comic Sans MS" panose="030F0702030302020204" pitchFamily="66" charset="0"/>
              </a:rPr>
              <a:t>subexcitada</a:t>
            </a:r>
            <a:r>
              <a:rPr lang="es-MX" sz="2400" dirty="0">
                <a:latin typeface="Comic Sans MS" panose="030F0702030302020204" pitchFamily="66" charset="0"/>
              </a:rPr>
              <a:t>. En este caso, el lugar de la impedancia sigue el camino de E a F a G y oscila en la región entre F y G. Para una pérdida de campo sin carga, la impedancia vista desde los terminales de la máquina varía entre la dirección directa y la de cuadratura. Reactancias síncronas del eje (</a:t>
            </a:r>
            <a:r>
              <a:rPr lang="es-MX" sz="2400" dirty="0" err="1">
                <a:latin typeface="Comic Sans MS" panose="030F0702030302020204" pitchFamily="66" charset="0"/>
              </a:rPr>
              <a:t>Xd</a:t>
            </a:r>
            <a:r>
              <a:rPr lang="es-MX" sz="2400" dirty="0">
                <a:latin typeface="Comic Sans MS" panose="030F0702030302020204" pitchFamily="66" charset="0"/>
              </a:rPr>
              <a:t>, </a:t>
            </a:r>
            <a:r>
              <a:rPr lang="es-MX" sz="2400" dirty="0" err="1">
                <a:latin typeface="Comic Sans MS" panose="030F0702030302020204" pitchFamily="66" charset="0"/>
              </a:rPr>
              <a:t>Xq</a:t>
            </a:r>
            <a:r>
              <a:rPr lang="es-MX" sz="2400" dirty="0">
                <a:latin typeface="Comic Sans MS" panose="030F0702030302020204" pitchFamily="66" charset="0"/>
              </a:rPr>
              <a:t>). </a:t>
            </a:r>
          </a:p>
          <a:p>
            <a:pPr algn="just"/>
            <a:r>
              <a:rPr lang="es-MX" sz="2400" dirty="0">
                <a:latin typeface="Comic Sans MS" panose="030F0702030302020204" pitchFamily="66" charset="0"/>
              </a:rPr>
              <a:t>.</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0DB57322-18C5-4D61-A2EB-6574A2EBE513}"/>
              </a:ext>
            </a:extLst>
          </p:cNvPr>
          <p:cNvPicPr>
            <a:picLocks noChangeAspect="1"/>
          </p:cNvPicPr>
          <p:nvPr/>
        </p:nvPicPr>
        <p:blipFill>
          <a:blip r:embed="rId2"/>
          <a:stretch>
            <a:fillRect/>
          </a:stretch>
        </p:blipFill>
        <p:spPr>
          <a:xfrm>
            <a:off x="5988472" y="1644824"/>
            <a:ext cx="5760640" cy="4392488"/>
          </a:xfrm>
          <a:prstGeom prst="rect">
            <a:avLst/>
          </a:prstGeom>
        </p:spPr>
      </p:pic>
    </p:spTree>
    <p:extLst>
      <p:ext uri="{BB962C8B-B14F-4D97-AF65-F5344CB8AC3E}">
        <p14:creationId xmlns:p14="http://schemas.microsoft.com/office/powerpoint/2010/main" xmlns="" val="187657837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46B80DB3-F0FC-448C-B25F-D3E9B2A729A6}"/>
              </a:ext>
            </a:extLst>
          </p:cNvPr>
          <p:cNvSpPr txBox="1"/>
          <p:nvPr/>
        </p:nvSpPr>
        <p:spPr>
          <a:xfrm>
            <a:off x="227832" y="492696"/>
            <a:ext cx="17353928" cy="3416320"/>
          </a:xfrm>
          <a:prstGeom prst="rect">
            <a:avLst/>
          </a:prstGeom>
          <a:noFill/>
        </p:spPr>
        <p:txBody>
          <a:bodyPr wrap="square">
            <a:spAutoFit/>
          </a:bodyPr>
          <a:lstStyle/>
          <a:p>
            <a:pPr algn="just"/>
            <a:r>
              <a:rPr lang="es-MX" sz="2400" dirty="0">
                <a:latin typeface="Comic Sans MS" panose="030F0702030302020204" pitchFamily="66" charset="0"/>
              </a:rPr>
              <a:t>Generalmente, para cualquier carga de máquina, la impedancia vista desde los terminales de la máquina termina o varía alrededor de la curva discontinua de D a L. El lugar de la trayectoria de la impedancia depende del valor de la impedancia del sistema. Las máquinas conectadas con impedancias del sistema de aproximadamente menos del 20 % toman un camino directo hasta el punto final, y con impedancias del sistema más altas, la trayectoria gira en espiral hacia el punto final. El camino en espiral es más rápido que el camino directo. Si la máquina está completamente cargada antes de la condición de pérdida de excitación, la máquina en el punto de impedancia final funcionará como un generador de inducción, con un deslizamiento del 2 al 5 % por encima de lo normal. La máquina también comenzará a recibir potencia reactiva del sistema mientras suministra potencia activa reducida. La alta impedancia del sistema da como resultado una baja potencia de salida y un alto deslizamiento.</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380137729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5C2EE65-BF69-431D-8EE7-ACCDCCDBBDD2}"/>
              </a:ext>
            </a:extLst>
          </p:cNvPr>
          <p:cNvSpPr txBox="1"/>
          <p:nvPr/>
        </p:nvSpPr>
        <p:spPr>
          <a:xfrm>
            <a:off x="227832" y="348680"/>
            <a:ext cx="17353928" cy="6370975"/>
          </a:xfrm>
          <a:prstGeom prst="rect">
            <a:avLst/>
          </a:prstGeom>
          <a:noFill/>
        </p:spPr>
        <p:txBody>
          <a:bodyPr wrap="square">
            <a:spAutoFit/>
          </a:bodyPr>
          <a:lstStyle/>
          <a:p>
            <a:pPr algn="just"/>
            <a:r>
              <a:rPr lang="es-MX" sz="2400" b="1" dirty="0">
                <a:latin typeface="Comic Sans MS" panose="030F0702030302020204" pitchFamily="66" charset="0"/>
              </a:rPr>
              <a:t>PROTECCION </a:t>
            </a:r>
          </a:p>
          <a:p>
            <a:pPr algn="just"/>
            <a:r>
              <a:rPr lang="es-MX" sz="2400" dirty="0">
                <a:latin typeface="Comic Sans MS" panose="030F0702030302020204" pitchFamily="66" charset="0"/>
              </a:rPr>
              <a:t>El relé de protección de pérdida de campo debe detectar de manera confiable la condición de pérdida de excitación sin responder a oscilaciones de carga, fallas del sistema y otros transitorios que no causen inestabilidad de la máquina. Los relés de pérdida de excitación disponibles actualmente proporcionan una protección fiable. El potencial de mal funcionamiento de estos relés debido a perturbaciones del sistema es bajo cuando se configuran correctamente.</a:t>
            </a:r>
          </a:p>
          <a:p>
            <a:pPr algn="just"/>
            <a:endParaRPr lang="es-AR" sz="2400" dirty="0">
              <a:latin typeface="Comic Sans MS" panose="030F0702030302020204" pitchFamily="66" charset="0"/>
            </a:endParaRPr>
          </a:p>
          <a:p>
            <a:pPr marL="342900" indent="-342900" algn="just">
              <a:buAutoNum type="alphaUcPeriod"/>
            </a:pPr>
            <a:r>
              <a:rPr lang="es-MX" sz="2400" b="1" dirty="0">
                <a:latin typeface="Comic Sans MS" panose="030F0702030302020204" pitchFamily="66" charset="0"/>
              </a:rPr>
              <a:t>Esquemas de protección basados en la corriente de campo</a:t>
            </a:r>
            <a:endParaRPr lang="es-AR" sz="2400" b="1" dirty="0">
              <a:latin typeface="Comic Sans MS" panose="030F0702030302020204" pitchFamily="66" charset="0"/>
            </a:endParaRPr>
          </a:p>
          <a:p>
            <a:pPr algn="just"/>
            <a:r>
              <a:rPr lang="es-MX" sz="2400" dirty="0">
                <a:latin typeface="Comic Sans MS" panose="030F0702030302020204" pitchFamily="66" charset="0"/>
              </a:rPr>
              <a:t>Los esquemas de protección basados en la medición de la corriente de campo de la máquina con relés de </a:t>
            </a:r>
            <a:r>
              <a:rPr lang="es-MX" sz="2400" dirty="0" err="1">
                <a:latin typeface="Comic Sans MS" panose="030F0702030302020204" pitchFamily="66" charset="0"/>
              </a:rPr>
              <a:t>sobrecorriente</a:t>
            </a:r>
            <a:r>
              <a:rPr lang="es-MX" sz="2400" dirty="0">
                <a:latin typeface="Comic Sans MS" panose="030F0702030302020204" pitchFamily="66" charset="0"/>
              </a:rPr>
              <a:t> y baja corriente pueden detectar la pérdida de excitación del generador. Sin embargo, este esquema no es confiable en todas las condiciones del sistema. También se ha utilizado la medición de la corriente reactiva a través del generador (o potencia reactiva) para detectar condiciones de pérdida de excitación. Este esquema proporciona una buena protección contra pérdida de campo y tiene un bajo costo, pero no diferencia bien entre una pérdida de campo y otras condiciones de falla del sistema. Estos esquemas se aplican típicamente a generadores pequeños.</a:t>
            </a:r>
          </a:p>
          <a:p>
            <a:pPr algn="just"/>
            <a:endParaRPr lang="es-MX" sz="2400" dirty="0">
              <a:latin typeface="Comic Sans MS" panose="030F0702030302020204" pitchFamily="66" charset="0"/>
            </a:endParaRPr>
          </a:p>
          <a:p>
            <a:pPr algn="just"/>
            <a:r>
              <a:rPr lang="es-MX" sz="2400" b="1" dirty="0">
                <a:latin typeface="Comic Sans MS" panose="030F0702030302020204" pitchFamily="66" charset="0"/>
              </a:rPr>
              <a:t>B. Esquemas de protección </a:t>
            </a:r>
            <a:r>
              <a:rPr lang="es-MX" sz="2400" b="1" dirty="0" err="1">
                <a:latin typeface="Comic Sans MS" panose="030F0702030302020204" pitchFamily="66" charset="0"/>
              </a:rPr>
              <a:t>delementos</a:t>
            </a:r>
            <a:r>
              <a:rPr lang="es-MX" sz="2400" b="1" dirty="0">
                <a:latin typeface="Comic Sans MS" panose="030F0702030302020204" pitchFamily="66" charset="0"/>
              </a:rPr>
              <a:t> </a:t>
            </a:r>
            <a:r>
              <a:rPr lang="es-MX" sz="2400" b="1" dirty="0" err="1">
                <a:latin typeface="Comic Sans MS" panose="030F0702030302020204" pitchFamily="66" charset="0"/>
              </a:rPr>
              <a:t>Mho</a:t>
            </a:r>
            <a:r>
              <a:rPr lang="es-MX" sz="2400" b="1" dirty="0">
                <a:latin typeface="Comic Sans MS" panose="030F0702030302020204" pitchFamily="66" charset="0"/>
              </a:rPr>
              <a:t> con offset negativo</a:t>
            </a:r>
          </a:p>
          <a:p>
            <a:pPr algn="just"/>
            <a:r>
              <a:rPr lang="es-MX" sz="2400" dirty="0">
                <a:latin typeface="Comic Sans MS" panose="030F0702030302020204" pitchFamily="66" charset="0"/>
              </a:rPr>
              <a:t>El esquema de protección más popular y confiable para la detección de pérdida de campo utiliza un relé </a:t>
            </a:r>
            <a:r>
              <a:rPr lang="es-MX" sz="2400" dirty="0" err="1">
                <a:latin typeface="Comic Sans MS" panose="030F0702030302020204" pitchFamily="66" charset="0"/>
              </a:rPr>
              <a:t>mho</a:t>
            </a:r>
            <a:r>
              <a:rPr lang="es-MX" sz="2400" dirty="0">
                <a:latin typeface="Comic Sans MS" panose="030F0702030302020204" pitchFamily="66" charset="0"/>
              </a:rPr>
              <a:t> desplazado. La Fig. 3 muestra la característica de funcionamiento de un relé </a:t>
            </a:r>
            <a:r>
              <a:rPr lang="es-MX" sz="2400" dirty="0" err="1">
                <a:latin typeface="Comic Sans MS" panose="030F0702030302020204" pitchFamily="66" charset="0"/>
              </a:rPr>
              <a:t>mho</a:t>
            </a:r>
            <a:r>
              <a:rPr lang="es-MX" sz="2400" dirty="0">
                <a:latin typeface="Comic Sans MS" panose="030F0702030302020204" pitchFamily="66" charset="0"/>
              </a:rPr>
              <a:t> de compensación de zona única.</a:t>
            </a:r>
          </a:p>
        </p:txBody>
      </p:sp>
      <p:pic>
        <p:nvPicPr>
          <p:cNvPr id="5" name="Imagen 4">
            <a:extLst>
              <a:ext uri="{FF2B5EF4-FFF2-40B4-BE49-F238E27FC236}">
                <a16:creationId xmlns:a16="http://schemas.microsoft.com/office/drawing/2014/main" xmlns="" id="{CD54D332-BE5E-4545-9A76-983B1738DC35}"/>
              </a:ext>
            </a:extLst>
          </p:cNvPr>
          <p:cNvPicPr>
            <a:picLocks noChangeAspect="1"/>
          </p:cNvPicPr>
          <p:nvPr/>
        </p:nvPicPr>
        <p:blipFill>
          <a:blip r:embed="rId2"/>
          <a:stretch>
            <a:fillRect/>
          </a:stretch>
        </p:blipFill>
        <p:spPr>
          <a:xfrm>
            <a:off x="6935043" y="6685384"/>
            <a:ext cx="4011513" cy="3240360"/>
          </a:xfrm>
          <a:prstGeom prst="rect">
            <a:avLst/>
          </a:prstGeom>
        </p:spPr>
      </p:pic>
      <p:sp>
        <p:nvSpPr>
          <p:cNvPr id="7" name="CuadroTexto 6">
            <a:extLst>
              <a:ext uri="{FF2B5EF4-FFF2-40B4-BE49-F238E27FC236}">
                <a16:creationId xmlns:a16="http://schemas.microsoft.com/office/drawing/2014/main" xmlns="" id="{1A64AC11-CCC9-4D2D-8AB9-0DEA563FA6B3}"/>
              </a:ext>
            </a:extLst>
          </p:cNvPr>
          <p:cNvSpPr txBox="1"/>
          <p:nvPr/>
        </p:nvSpPr>
        <p:spPr>
          <a:xfrm>
            <a:off x="299839" y="7117432"/>
            <a:ext cx="6336705" cy="707886"/>
          </a:xfrm>
          <a:prstGeom prst="rect">
            <a:avLst/>
          </a:prstGeom>
          <a:noFill/>
        </p:spPr>
        <p:txBody>
          <a:bodyPr wrap="square">
            <a:spAutoFit/>
          </a:bodyPr>
          <a:lstStyle/>
          <a:p>
            <a:pPr algn="ctr"/>
            <a:r>
              <a:rPr lang="es-MX" sz="2000" b="1" dirty="0">
                <a:latin typeface="Comic Sans MS" panose="030F0702030302020204" pitchFamily="66" charset="0"/>
              </a:rPr>
              <a:t>Fig. 3. Característica del relé </a:t>
            </a:r>
            <a:r>
              <a:rPr lang="es-MX" sz="2000" b="1" dirty="0" err="1">
                <a:latin typeface="Comic Sans MS" panose="030F0702030302020204" pitchFamily="66" charset="0"/>
              </a:rPr>
              <a:t>Mho</a:t>
            </a:r>
            <a:r>
              <a:rPr lang="es-MX" sz="2000" b="1" dirty="0">
                <a:latin typeface="Comic Sans MS" panose="030F0702030302020204" pitchFamily="66" charset="0"/>
              </a:rPr>
              <a:t> de compensación de zona única</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423525700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5C2EE65-BF69-431D-8EE7-ACCDCCDBBDD2}"/>
              </a:ext>
            </a:extLst>
          </p:cNvPr>
          <p:cNvSpPr txBox="1"/>
          <p:nvPr/>
        </p:nvSpPr>
        <p:spPr>
          <a:xfrm>
            <a:off x="227832" y="348680"/>
            <a:ext cx="17353928" cy="9264075"/>
          </a:xfrm>
          <a:prstGeom prst="rect">
            <a:avLst/>
          </a:prstGeom>
          <a:noFill/>
        </p:spPr>
        <p:txBody>
          <a:bodyPr wrap="square">
            <a:spAutoFit/>
          </a:bodyPr>
          <a:lstStyle/>
          <a:p>
            <a:pPr algn="just"/>
            <a:r>
              <a:rPr lang="es-MX" sz="2400" dirty="0">
                <a:latin typeface="Comic Sans MS" panose="030F0702030302020204" pitchFamily="66" charset="0"/>
              </a:rPr>
              <a:t>Conectado a los terminales de la máquina y alimentado con voltajes y corrientes de terminal, este relé mide la impedancia vista desde los terminales de la máquina y funciona cuando la impedancia cae dentro de la característica circular. El relé está desplazado del origen por la mitad de la dirección directa. Reactancia transitoria del eje </a:t>
            </a:r>
            <a:r>
              <a:rPr lang="es-MX" sz="2400" dirty="0" err="1">
                <a:latin typeface="Comic Sans MS" panose="030F0702030302020204" pitchFamily="66" charset="0"/>
              </a:rPr>
              <a:t>X′d</a:t>
            </a:r>
            <a:r>
              <a:rPr lang="es-MX" sz="2400" dirty="0">
                <a:latin typeface="Comic Sans MS" panose="030F0702030302020204" pitchFamily="66" charset="0"/>
              </a:rPr>
              <a:t>/2 para evitar un mal funcionamiento durante perturbaciones del sistema y otras condiciones de falla. El </a:t>
            </a:r>
            <a:r>
              <a:rPr lang="es-MX" sz="2400" dirty="0" err="1" smtClean="0">
                <a:latin typeface="Comic Sans MS" panose="030F0702030302020204" pitchFamily="66" charset="0"/>
              </a:rPr>
              <a:t>diám</a:t>
            </a:r>
            <a:r>
              <a:rPr lang="es-MX" sz="2400" dirty="0" smtClean="0">
                <a:latin typeface="Comic Sans MS" panose="030F0702030302020204" pitchFamily="66" charset="0"/>
              </a:rPr>
              <a:t> </a:t>
            </a:r>
            <a:r>
              <a:rPr lang="es-MX" sz="2400" dirty="0">
                <a:latin typeface="Comic Sans MS" panose="030F0702030302020204" pitchFamily="66" charset="0"/>
              </a:rPr>
              <a:t>del círculo se ajusta para igualar la reactancia síncrona del eje directo. Un retardo de tiempo de 0,5 a 0,6 s proporciona seguridad contra oscilaciones de potencia estables. Estos ajustes pueden proporcionar protección contra pérdida de excitación del generador desde sin carga hasta carga completa, siempre que la reactancia síncrona del eje directo del generador oscile entre 1,0 y 1,2 </a:t>
            </a:r>
            <a:r>
              <a:rPr lang="es-MX" sz="2400" dirty="0" err="1">
                <a:latin typeface="Comic Sans MS" panose="030F0702030302020204" pitchFamily="66" charset="0"/>
              </a:rPr>
              <a:t>pu</a:t>
            </a:r>
            <a:r>
              <a:rPr lang="es-MX" sz="2400" dirty="0">
                <a:latin typeface="Comic Sans MS" panose="030F0702030302020204" pitchFamily="66" charset="0"/>
              </a:rPr>
              <a:t>. Tener en cuenta que el limitador de excitación mínima (MEL) y la característica de pérdida de campo deben coordinarse para que sus características no se superpongan (consultar </a:t>
            </a:r>
            <a:r>
              <a:rPr lang="es-MX" sz="2400" b="1" dirty="0">
                <a:latin typeface="Comic Sans MS" panose="030F0702030302020204" pitchFamily="66" charset="0"/>
              </a:rPr>
              <a:t>la Fig. 4</a:t>
            </a:r>
            <a:r>
              <a:rPr lang="es-MX" sz="2400" dirty="0">
                <a:latin typeface="Comic Sans MS" panose="030F0702030302020204" pitchFamily="66" charset="0"/>
              </a:rPr>
              <a:t>). El MEL evita las excursiones del </a:t>
            </a:r>
            <a:r>
              <a:rPr lang="es-MX" sz="2400" dirty="0" err="1">
                <a:latin typeface="Comic Sans MS" panose="030F0702030302020204" pitchFamily="66" charset="0"/>
              </a:rPr>
              <a:t>VAr</a:t>
            </a:r>
            <a:r>
              <a:rPr lang="es-MX" sz="2400" dirty="0">
                <a:latin typeface="Comic Sans MS" panose="030F0702030302020204" pitchFamily="66" charset="0"/>
              </a:rPr>
              <a:t> principal hacia la característica de pérdida de campo para evitar el mal funcionamiento del relé durante los transitorios del sistema.</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ctr"/>
            <a:r>
              <a:rPr lang="es-MX" sz="2000" b="1" dirty="0">
                <a:latin typeface="Comic Sans MS" panose="030F0702030302020204" pitchFamily="66" charset="0"/>
              </a:rPr>
              <a:t>Fig. 4. Coordinación del relevo de pérdida de campo (LOF) con MEL</a:t>
            </a:r>
          </a:p>
          <a:p>
            <a:pPr algn="just"/>
            <a:r>
              <a:rPr lang="es-MX" sz="2400" dirty="0">
                <a:latin typeface="Comic Sans MS" panose="030F0702030302020204" pitchFamily="66" charset="0"/>
              </a:rPr>
              <a:t>Las máquinas modernas que están diseñadas con una reactancia síncrona más alta oscilan entre 1,5 y 2,0 </a:t>
            </a:r>
            <a:r>
              <a:rPr lang="es-MX" sz="2400" dirty="0" err="1">
                <a:latin typeface="Comic Sans MS" panose="030F0702030302020204" pitchFamily="66" charset="0"/>
              </a:rPr>
              <a:t>pu</a:t>
            </a:r>
            <a:r>
              <a:rPr lang="es-MX" sz="2400" dirty="0">
                <a:latin typeface="Comic Sans MS" panose="030F0702030302020204" pitchFamily="66" charset="0"/>
              </a:rPr>
              <a:t>. Con estas altas reactancias síncronas, ajustar el </a:t>
            </a:r>
            <a:r>
              <a:rPr lang="es-MX" sz="2400" dirty="0" err="1" smtClean="0">
                <a:latin typeface="Comic Sans MS" panose="030F0702030302020204" pitchFamily="66" charset="0"/>
              </a:rPr>
              <a:t>diám</a:t>
            </a:r>
            <a:r>
              <a:rPr lang="es-MX" sz="2400" dirty="0" smtClean="0">
                <a:latin typeface="Comic Sans MS" panose="030F0702030302020204" pitchFamily="66" charset="0"/>
              </a:rPr>
              <a:t> </a:t>
            </a:r>
            <a:r>
              <a:rPr lang="es-MX" sz="2400" dirty="0">
                <a:latin typeface="Comic Sans MS" panose="030F0702030302020204" pitchFamily="66" charset="0"/>
              </a:rPr>
              <a:t>del relé </a:t>
            </a:r>
            <a:r>
              <a:rPr lang="es-MX" sz="2400" dirty="0" err="1">
                <a:latin typeface="Comic Sans MS" panose="030F0702030302020204" pitchFamily="66" charset="0"/>
              </a:rPr>
              <a:t>mho</a:t>
            </a:r>
            <a:r>
              <a:rPr lang="es-MX" sz="2400" dirty="0">
                <a:latin typeface="Comic Sans MS" panose="030F0702030302020204" pitchFamily="66" charset="0"/>
              </a:rPr>
              <a:t> compensado en </a:t>
            </a:r>
            <a:r>
              <a:rPr lang="es-MX" sz="2400" dirty="0" err="1">
                <a:latin typeface="Comic Sans MS" panose="030F0702030302020204" pitchFamily="66" charset="0"/>
              </a:rPr>
              <a:t>Xdabre</a:t>
            </a:r>
            <a:r>
              <a:rPr lang="es-MX" sz="2400" dirty="0">
                <a:latin typeface="Comic Sans MS" panose="030F0702030302020204" pitchFamily="66" charset="0"/>
              </a:rPr>
              <a:t> la posibilidad de un mal funcionamiento del relé durante el funcionamiento </a:t>
            </a:r>
            <a:r>
              <a:rPr lang="es-MX" sz="2400" dirty="0" err="1">
                <a:latin typeface="Comic Sans MS" panose="030F0702030302020204" pitchFamily="66" charset="0"/>
              </a:rPr>
              <a:t>subexcitado</a:t>
            </a:r>
            <a:r>
              <a:rPr lang="es-MX" sz="2400" dirty="0">
                <a:latin typeface="Comic Sans MS" panose="030F0702030302020204" pitchFamily="66" charset="0"/>
              </a:rPr>
              <a:t> y oscilaciones de potencia estables. </a:t>
            </a:r>
            <a:endParaRPr lang="es-AR" sz="2400" dirty="0">
              <a:latin typeface="Comic Sans MS" panose="030F0702030302020204" pitchFamily="66" charset="0"/>
            </a:endParaRPr>
          </a:p>
        </p:txBody>
      </p:sp>
      <p:pic>
        <p:nvPicPr>
          <p:cNvPr id="4" name="Imagen 3">
            <a:extLst>
              <a:ext uri="{FF2B5EF4-FFF2-40B4-BE49-F238E27FC236}">
                <a16:creationId xmlns:a16="http://schemas.microsoft.com/office/drawing/2014/main" xmlns="" id="{268487BF-3287-405B-9C44-D2A239E3CEE6}"/>
              </a:ext>
            </a:extLst>
          </p:cNvPr>
          <p:cNvPicPr>
            <a:picLocks noChangeAspect="1"/>
          </p:cNvPicPr>
          <p:nvPr/>
        </p:nvPicPr>
        <p:blipFill>
          <a:blip r:embed="rId2"/>
          <a:stretch>
            <a:fillRect/>
          </a:stretch>
        </p:blipFill>
        <p:spPr>
          <a:xfrm>
            <a:off x="6436798" y="4021088"/>
            <a:ext cx="4935996" cy="4320480"/>
          </a:xfrm>
          <a:prstGeom prst="rect">
            <a:avLst/>
          </a:prstGeom>
        </p:spPr>
      </p:pic>
    </p:spTree>
    <p:extLst>
      <p:ext uri="{BB962C8B-B14F-4D97-AF65-F5344CB8AC3E}">
        <p14:creationId xmlns:p14="http://schemas.microsoft.com/office/powerpoint/2010/main" xmlns="" val="166554362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5C2EE65-BF69-431D-8EE7-ACCDCCDBBDD2}"/>
              </a:ext>
            </a:extLst>
          </p:cNvPr>
          <p:cNvSpPr txBox="1"/>
          <p:nvPr/>
        </p:nvSpPr>
        <p:spPr>
          <a:xfrm>
            <a:off x="227832" y="348680"/>
            <a:ext cx="17353928" cy="9571851"/>
          </a:xfrm>
          <a:prstGeom prst="rect">
            <a:avLst/>
          </a:prstGeom>
          <a:noFill/>
        </p:spPr>
        <p:txBody>
          <a:bodyPr wrap="square">
            <a:spAutoFit/>
          </a:bodyPr>
          <a:lstStyle/>
          <a:p>
            <a:pPr algn="just"/>
            <a:r>
              <a:rPr lang="es-MX" sz="2400" dirty="0">
                <a:latin typeface="Comic Sans MS" panose="030F0702030302020204" pitchFamily="66" charset="0"/>
              </a:rPr>
              <a:t>Para evitar estos errores de funcionamiento, el </a:t>
            </a:r>
            <a:r>
              <a:rPr lang="es-MX" sz="2400" dirty="0" err="1" smtClean="0">
                <a:latin typeface="Comic Sans MS" panose="030F0702030302020204" pitchFamily="66" charset="0"/>
              </a:rPr>
              <a:t>diám</a:t>
            </a:r>
            <a:r>
              <a:rPr lang="es-MX" sz="2400" dirty="0" smtClean="0">
                <a:latin typeface="Comic Sans MS" panose="030F0702030302020204" pitchFamily="66" charset="0"/>
              </a:rPr>
              <a:t> </a:t>
            </a:r>
            <a:r>
              <a:rPr lang="es-MX" sz="2400" dirty="0">
                <a:latin typeface="Comic Sans MS" panose="030F0702030302020204" pitchFamily="66" charset="0"/>
              </a:rPr>
              <a:t>del círculo está limitado a 1,0 </a:t>
            </a:r>
            <a:r>
              <a:rPr lang="es-MX" sz="2400" dirty="0" err="1">
                <a:latin typeface="Comic Sans MS" panose="030F0702030302020204" pitchFamily="66" charset="0"/>
              </a:rPr>
              <a:t>pu</a:t>
            </a:r>
            <a:r>
              <a:rPr lang="es-MX" sz="2400" dirty="0">
                <a:latin typeface="Comic Sans MS" panose="030F0702030302020204" pitchFamily="66" charset="0"/>
              </a:rPr>
              <a:t> (en la base del generador) en lugar de </a:t>
            </a:r>
            <a:r>
              <a:rPr lang="es-MX" sz="2400" dirty="0" err="1">
                <a:latin typeface="Comic Sans MS" panose="030F0702030302020204" pitchFamily="66" charset="0"/>
              </a:rPr>
              <a:t>Xd.</a:t>
            </a:r>
            <a:r>
              <a:rPr lang="es-MX" sz="2400" dirty="0">
                <a:latin typeface="Comic Sans MS" panose="030F0702030302020204" pitchFamily="66" charset="0"/>
              </a:rPr>
              <a:t> Esta ajuste reducida limita la cobertura de protección a condiciones de máquina muy cargada y no proporciona protección para condiciones de carga ligera. Para evitar esta limitación, se pueden usar dos relés </a:t>
            </a:r>
            <a:r>
              <a:rPr lang="es-MX" sz="2400" dirty="0" err="1">
                <a:latin typeface="Comic Sans MS" panose="030F0702030302020204" pitchFamily="66" charset="0"/>
              </a:rPr>
              <a:t>mho</a:t>
            </a:r>
            <a:r>
              <a:rPr lang="es-MX" sz="2400" dirty="0">
                <a:latin typeface="Comic Sans MS" panose="030F0702030302020204" pitchFamily="66" charset="0"/>
              </a:rPr>
              <a:t> compensados, como se muestra en la </a:t>
            </a:r>
            <a:r>
              <a:rPr lang="es-MX" sz="2400" b="1" dirty="0">
                <a:latin typeface="Comic Sans MS" panose="030F0702030302020204" pitchFamily="66" charset="0"/>
              </a:rPr>
              <a:t>Fig. 5</a:t>
            </a:r>
            <a:r>
              <a:rPr lang="es-MX" sz="2400" dirty="0">
                <a:latin typeface="Comic Sans MS" panose="030F0702030302020204" pitchFamily="66" charset="0"/>
              </a:rPr>
              <a:t>. </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ctr"/>
            <a:r>
              <a:rPr lang="es-AR" sz="2000" b="1" dirty="0">
                <a:latin typeface="Comic Sans MS" panose="030F0702030302020204" pitchFamily="66" charset="0"/>
              </a:rPr>
              <a:t>Figura 5. Característica del relé </a:t>
            </a:r>
            <a:r>
              <a:rPr lang="es-AR" sz="2000" b="1" dirty="0" err="1">
                <a:latin typeface="Comic Sans MS" panose="030F0702030302020204" pitchFamily="66" charset="0"/>
              </a:rPr>
              <a:t>Mho</a:t>
            </a:r>
            <a:r>
              <a:rPr lang="es-AR" sz="2000" b="1" dirty="0">
                <a:latin typeface="Comic Sans MS" panose="030F0702030302020204" pitchFamily="66" charset="0"/>
              </a:rPr>
              <a:t> de compensación de dos zonas</a:t>
            </a:r>
          </a:p>
          <a:p>
            <a:pPr algn="ctr"/>
            <a:endParaRPr lang="es-MX" sz="2000" b="1" dirty="0">
              <a:latin typeface="Comic Sans MS" panose="030F0702030302020204" pitchFamily="66" charset="0"/>
            </a:endParaRPr>
          </a:p>
          <a:p>
            <a:pPr algn="just"/>
            <a:r>
              <a:rPr lang="es-MX" sz="2400" dirty="0">
                <a:latin typeface="Comic Sans MS" panose="030F0702030302020204" pitchFamily="66" charset="0"/>
              </a:rPr>
              <a:t>El relé con un </a:t>
            </a:r>
            <a:r>
              <a:rPr lang="es-MX" sz="2400" dirty="0" err="1" smtClean="0">
                <a:latin typeface="Comic Sans MS" panose="030F0702030302020204" pitchFamily="66" charset="0"/>
              </a:rPr>
              <a:t>diám</a:t>
            </a:r>
            <a:r>
              <a:rPr lang="es-MX" sz="2400" dirty="0" smtClean="0">
                <a:latin typeface="Comic Sans MS" panose="030F0702030302020204" pitchFamily="66" charset="0"/>
              </a:rPr>
              <a:t> </a:t>
            </a:r>
            <a:r>
              <a:rPr lang="es-MX" sz="2400" dirty="0">
                <a:latin typeface="Comic Sans MS" panose="030F0702030302020204" pitchFamily="66" charset="0"/>
              </a:rPr>
              <a:t>de impedancia de 1,0 </a:t>
            </a:r>
            <a:r>
              <a:rPr lang="es-MX" sz="2400" dirty="0" err="1">
                <a:latin typeface="Comic Sans MS" panose="030F0702030302020204" pitchFamily="66" charset="0"/>
              </a:rPr>
              <a:t>pu</a:t>
            </a:r>
            <a:r>
              <a:rPr lang="es-MX" sz="2400" dirty="0">
                <a:latin typeface="Comic Sans MS" panose="030F0702030302020204" pitchFamily="66" charset="0"/>
              </a:rPr>
              <a:t> (en la base del generador) detecta una condición de pérdida de campo desde carga completa hasta aproximadamente 30 % de carga. El relé está ajustado con un retardo de tiempo corto (se sugiere un retardo de 0,1 s para seguridad contra un mal funcionamiento durante transitorios) para proporcionar una protección rápida para condiciones severas en términos de posibles daños a la máquina y efectos adversos en el sistema. El segundo relé, con un </a:t>
            </a:r>
            <a:r>
              <a:rPr lang="es-MX" sz="2400" dirty="0" err="1" smtClean="0">
                <a:latin typeface="Comic Sans MS" panose="030F0702030302020204" pitchFamily="66" charset="0"/>
              </a:rPr>
              <a:t>diám</a:t>
            </a:r>
            <a:r>
              <a:rPr lang="es-MX" sz="2400" dirty="0" smtClean="0">
                <a:latin typeface="Comic Sans MS" panose="030F0702030302020204" pitchFamily="66" charset="0"/>
              </a:rPr>
              <a:t> </a:t>
            </a:r>
            <a:r>
              <a:rPr lang="es-MX" sz="2400" dirty="0">
                <a:latin typeface="Comic Sans MS" panose="030F0702030302020204" pitchFamily="66" charset="0"/>
              </a:rPr>
              <a:t>igual a </a:t>
            </a:r>
            <a:r>
              <a:rPr lang="es-MX" sz="2400" dirty="0" err="1">
                <a:latin typeface="Comic Sans MS" panose="030F0702030302020204" pitchFamily="66" charset="0"/>
              </a:rPr>
              <a:t>Xd</a:t>
            </a:r>
            <a:r>
              <a:rPr lang="es-MX" sz="2400" dirty="0">
                <a:latin typeface="Comic Sans MS" panose="030F0702030302020204" pitchFamily="66" charset="0"/>
              </a:rPr>
              <a:t> y un retardo de tiempo de 0,5 a 0,6 s, proporciona protección para una condición de pérdida de excitación hasta sin carga. </a:t>
            </a:r>
          </a:p>
        </p:txBody>
      </p:sp>
      <p:pic>
        <p:nvPicPr>
          <p:cNvPr id="5" name="Imagen 4">
            <a:extLst>
              <a:ext uri="{FF2B5EF4-FFF2-40B4-BE49-F238E27FC236}">
                <a16:creationId xmlns:a16="http://schemas.microsoft.com/office/drawing/2014/main" xmlns="" id="{7758FAB2-9CCE-4FC9-B816-5F087588A233}"/>
              </a:ext>
            </a:extLst>
          </p:cNvPr>
          <p:cNvPicPr>
            <a:picLocks noChangeAspect="1"/>
          </p:cNvPicPr>
          <p:nvPr/>
        </p:nvPicPr>
        <p:blipFill>
          <a:blip r:embed="rId2"/>
          <a:stretch>
            <a:fillRect/>
          </a:stretch>
        </p:blipFill>
        <p:spPr>
          <a:xfrm>
            <a:off x="5989699" y="2004864"/>
            <a:ext cx="5830193" cy="4896544"/>
          </a:xfrm>
          <a:prstGeom prst="rect">
            <a:avLst/>
          </a:prstGeom>
        </p:spPr>
      </p:pic>
    </p:spTree>
    <p:extLst>
      <p:ext uri="{BB962C8B-B14F-4D97-AF65-F5344CB8AC3E}">
        <p14:creationId xmlns:p14="http://schemas.microsoft.com/office/powerpoint/2010/main" xmlns="" val="340985300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5C2EE65-BF69-431D-8EE7-ACCDCCDBBDD2}"/>
              </a:ext>
            </a:extLst>
          </p:cNvPr>
          <p:cNvSpPr txBox="1"/>
          <p:nvPr/>
        </p:nvSpPr>
        <p:spPr>
          <a:xfrm>
            <a:off x="227832" y="348680"/>
            <a:ext cx="17353928" cy="9633406"/>
          </a:xfrm>
          <a:prstGeom prst="rect">
            <a:avLst/>
          </a:prstGeom>
          <a:noFill/>
        </p:spPr>
        <p:txBody>
          <a:bodyPr wrap="square">
            <a:spAutoFit/>
          </a:bodyPr>
          <a:lstStyle/>
          <a:p>
            <a:pPr algn="just"/>
            <a:r>
              <a:rPr lang="es-MX" sz="2400" dirty="0">
                <a:latin typeface="Comic Sans MS" panose="030F0702030302020204" pitchFamily="66" charset="0"/>
              </a:rPr>
              <a:t>Los dos relés </a:t>
            </a:r>
            <a:r>
              <a:rPr lang="es-MX" sz="2400" dirty="0" err="1">
                <a:latin typeface="Comic Sans MS" panose="030F0702030302020204" pitchFamily="66" charset="0"/>
              </a:rPr>
              <a:t>mho</a:t>
            </a:r>
            <a:r>
              <a:rPr lang="es-MX" sz="2400" dirty="0">
                <a:latin typeface="Comic Sans MS" panose="030F0702030302020204" pitchFamily="66" charset="0"/>
              </a:rPr>
              <a:t> con offset proporcionan protección contra pérdida de excitación para cualquier nivel de carga. Ambos relés están ajustados con un desplazamiento de </a:t>
            </a:r>
            <a:r>
              <a:rPr lang="es-MX" sz="2400" dirty="0" err="1">
                <a:latin typeface="Comic Sans MS" panose="030F0702030302020204" pitchFamily="66" charset="0"/>
              </a:rPr>
              <a:t>X′d</a:t>
            </a:r>
            <a:r>
              <a:rPr lang="es-MX" sz="2400" dirty="0">
                <a:latin typeface="Comic Sans MS" panose="030F0702030302020204" pitchFamily="66" charset="0"/>
              </a:rPr>
              <a:t>/2. La </a:t>
            </a:r>
            <a:r>
              <a:rPr lang="es-MX" sz="2400" dirty="0" smtClean="0">
                <a:latin typeface="Comic Sans MS" panose="030F0702030302020204" pitchFamily="66" charset="0"/>
              </a:rPr>
              <a:t>Fig. 5 </a:t>
            </a:r>
            <a:r>
              <a:rPr lang="es-MX" sz="2400" dirty="0">
                <a:latin typeface="Comic Sans MS" panose="030F0702030302020204" pitchFamily="66" charset="0"/>
              </a:rPr>
              <a:t>muestra este enfoque. La experiencia ha demostrado que estas configuraciones de Zona 1 y Zona 2 están a salvo de invasiones de oscilación estable en una amplia gama de condiciones del sistema. Sin embargo, se debe realizar un análisis de estabilidad transitoria para verificar esto.</a:t>
            </a:r>
          </a:p>
          <a:p>
            <a:pPr algn="just"/>
            <a:r>
              <a:rPr lang="es-MX" sz="2400" dirty="0">
                <a:latin typeface="Comic Sans MS" panose="030F0702030302020204" pitchFamily="66" charset="0"/>
              </a:rPr>
              <a:t>El examen de la Fig. 4 muestra que la característica del elemento </a:t>
            </a:r>
            <a:r>
              <a:rPr lang="es-MX" sz="2400" dirty="0" err="1">
                <a:latin typeface="Comic Sans MS" panose="030F0702030302020204" pitchFamily="66" charset="0"/>
              </a:rPr>
              <a:t>mho</a:t>
            </a:r>
            <a:r>
              <a:rPr lang="es-MX" sz="2400" dirty="0">
                <a:latin typeface="Comic Sans MS" panose="030F0702030302020204" pitchFamily="66" charset="0"/>
              </a:rPr>
              <a:t> de compensación negativa deja un área desprotegida en relación con el SSSL y la curva límite del hierro del extremo del estator de la capacidad de la máquina. Para mejorar la cobertura de la operación </a:t>
            </a:r>
            <a:r>
              <a:rPr lang="es-MX" sz="2400" dirty="0" err="1">
                <a:latin typeface="Comic Sans MS" panose="030F0702030302020204" pitchFamily="66" charset="0"/>
              </a:rPr>
              <a:t>subexcitada</a:t>
            </a:r>
            <a:r>
              <a:rPr lang="es-MX" sz="2400" dirty="0">
                <a:latin typeface="Comic Sans MS" panose="030F0702030302020204" pitchFamily="66" charset="0"/>
              </a:rPr>
              <a:t>, se puede utilizar el esquema ilustrado en la Fig. 6. </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ctr"/>
            <a:r>
              <a:rPr lang="es-MX" sz="2000" b="1" dirty="0">
                <a:latin typeface="Comic Sans MS" panose="030F0702030302020204" pitchFamily="66" charset="0"/>
              </a:rPr>
              <a:t>Fig. 6. Protección contra pérdida de campo mediante relé de impedancia y elemento direccional</a:t>
            </a:r>
          </a:p>
          <a:p>
            <a:pPr algn="just"/>
            <a:r>
              <a:rPr lang="es-MX" sz="2400" dirty="0">
                <a:latin typeface="Comic Sans MS" panose="030F0702030302020204" pitchFamily="66" charset="0"/>
              </a:rPr>
              <a:t>Este esquema utiliza una combinación de un relé </a:t>
            </a:r>
            <a:r>
              <a:rPr lang="es-MX" sz="2400" dirty="0" err="1">
                <a:latin typeface="Comic Sans MS" panose="030F0702030302020204" pitchFamily="66" charset="0"/>
              </a:rPr>
              <a:t>mho</a:t>
            </a:r>
            <a:r>
              <a:rPr lang="es-MX" sz="2400" dirty="0">
                <a:latin typeface="Comic Sans MS" panose="030F0702030302020204" pitchFamily="66" charset="0"/>
              </a:rPr>
              <a:t> de compensación positiva, un relé direccional y un relé de </a:t>
            </a:r>
            <a:r>
              <a:rPr lang="es-MX" sz="2400" dirty="0" err="1">
                <a:latin typeface="Comic Sans MS" panose="030F0702030302020204" pitchFamily="66" charset="0"/>
              </a:rPr>
              <a:t>subtensión</a:t>
            </a:r>
            <a:r>
              <a:rPr lang="es-MX" sz="2400" dirty="0">
                <a:latin typeface="Comic Sans MS" panose="030F0702030302020204" pitchFamily="66" charset="0"/>
              </a:rPr>
              <a:t> aplicado en los terminales del generador y ajustado para mirar dentro de la máquina. La unidad direccional supervisa la unidad </a:t>
            </a:r>
            <a:r>
              <a:rPr lang="es-MX" sz="2400" dirty="0" err="1">
                <a:latin typeface="Comic Sans MS" panose="030F0702030302020204" pitchFamily="66" charset="0"/>
              </a:rPr>
              <a:t>mho</a:t>
            </a:r>
            <a:r>
              <a:rPr lang="es-MX" sz="2400" dirty="0">
                <a:latin typeface="Comic Sans MS" panose="030F0702030302020204" pitchFamily="66" charset="0"/>
              </a:rPr>
              <a:t> porque el offset positivo le permitirá operar ante fallas externas a los terminales del generador.</a:t>
            </a:r>
          </a:p>
          <a:p>
            <a:pPr algn="just"/>
            <a:r>
              <a:rPr lang="es-MX" sz="2400" dirty="0">
                <a:latin typeface="Comic Sans MS" panose="030F0702030302020204" pitchFamily="66" charset="0"/>
              </a:rPr>
              <a:t>La unidad </a:t>
            </a:r>
            <a:r>
              <a:rPr lang="es-MX" sz="2400" dirty="0" err="1">
                <a:latin typeface="Comic Sans MS" panose="030F0702030302020204" pitchFamily="66" charset="0"/>
              </a:rPr>
              <a:t>mho</a:t>
            </a:r>
            <a:r>
              <a:rPr lang="es-MX" sz="2400" dirty="0">
                <a:latin typeface="Comic Sans MS" panose="030F0702030302020204" pitchFamily="66" charset="0"/>
              </a:rPr>
              <a:t> (que se muestra como Z2 en la Fig. 6) está configurada para coordinarse con el limitador de excitación mínima del generador (MEL), el curva de capacidad </a:t>
            </a:r>
            <a:r>
              <a:rPr lang="es-MX" sz="2400" dirty="0" err="1">
                <a:latin typeface="Comic Sans MS" panose="030F0702030302020204" pitchFamily="66" charset="0"/>
              </a:rPr>
              <a:t>subexcitada</a:t>
            </a:r>
            <a:r>
              <a:rPr lang="es-MX" sz="2400" dirty="0">
                <a:latin typeface="Comic Sans MS" panose="030F0702030302020204" pitchFamily="66" charset="0"/>
              </a:rPr>
              <a:t> del generador y el SSSL. </a:t>
            </a:r>
            <a:endParaRPr lang="es-AR" sz="2400" dirty="0">
              <a:latin typeface="Comic Sans MS" panose="030F0702030302020204" pitchFamily="66" charset="0"/>
            </a:endParaRPr>
          </a:p>
        </p:txBody>
      </p:sp>
      <p:pic>
        <p:nvPicPr>
          <p:cNvPr id="4" name="Imagen 3">
            <a:extLst>
              <a:ext uri="{FF2B5EF4-FFF2-40B4-BE49-F238E27FC236}">
                <a16:creationId xmlns:a16="http://schemas.microsoft.com/office/drawing/2014/main" xmlns="" id="{925A491C-1CB3-4F72-88EB-F6ADB887FBD8}"/>
              </a:ext>
            </a:extLst>
          </p:cNvPr>
          <p:cNvPicPr>
            <a:picLocks noChangeAspect="1"/>
          </p:cNvPicPr>
          <p:nvPr/>
        </p:nvPicPr>
        <p:blipFill>
          <a:blip r:embed="rId2"/>
          <a:stretch>
            <a:fillRect/>
          </a:stretch>
        </p:blipFill>
        <p:spPr>
          <a:xfrm>
            <a:off x="5340400" y="3156992"/>
            <a:ext cx="5348237" cy="4536504"/>
          </a:xfrm>
          <a:prstGeom prst="rect">
            <a:avLst/>
          </a:prstGeom>
        </p:spPr>
      </p:pic>
    </p:spTree>
    <p:extLst>
      <p:ext uri="{BB962C8B-B14F-4D97-AF65-F5344CB8AC3E}">
        <p14:creationId xmlns:p14="http://schemas.microsoft.com/office/powerpoint/2010/main" xmlns="" val="1929409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5C2EE65-BF69-431D-8EE7-ACCDCCDBBDD2}"/>
              </a:ext>
            </a:extLst>
          </p:cNvPr>
          <p:cNvSpPr txBox="1"/>
          <p:nvPr/>
        </p:nvSpPr>
        <p:spPr>
          <a:xfrm>
            <a:off x="227832" y="348680"/>
            <a:ext cx="17353928" cy="7109639"/>
          </a:xfrm>
          <a:prstGeom prst="rect">
            <a:avLst/>
          </a:prstGeom>
          <a:noFill/>
        </p:spPr>
        <p:txBody>
          <a:bodyPr wrap="square">
            <a:spAutoFit/>
          </a:bodyPr>
          <a:lstStyle/>
          <a:p>
            <a:pPr algn="just"/>
            <a:r>
              <a:rPr lang="es-MX" sz="2400" dirty="0">
                <a:latin typeface="Comic Sans MS" panose="030F0702030302020204" pitchFamily="66" charset="0"/>
              </a:rPr>
              <a:t>Es posible que sea necesario considerar otros factores Z2. Porque compensación positiva, XS, es la impedancia del sistema más allá de los terminales de la máquina. Un enfoque conservador calcula la impedancia equivalente del sistema bajo una condición N-1. Los esquemas de protección por pérdida de campo descritos para operar el </a:t>
            </a:r>
            <a:r>
              <a:rPr lang="es-MX" sz="2400" dirty="0" err="1" smtClean="0">
                <a:latin typeface="Comic Sans MS" panose="030F0702030302020204" pitchFamily="66" charset="0"/>
              </a:rPr>
              <a:t>diám</a:t>
            </a:r>
            <a:r>
              <a:rPr lang="es-MX" sz="2400" dirty="0" smtClean="0">
                <a:latin typeface="Comic Sans MS" panose="030F0702030302020204" pitchFamily="66" charset="0"/>
              </a:rPr>
              <a:t> </a:t>
            </a:r>
            <a:r>
              <a:rPr lang="es-MX" sz="2400" dirty="0">
                <a:latin typeface="Comic Sans MS" panose="030F0702030302020204" pitchFamily="66" charset="0"/>
              </a:rPr>
              <a:t>del círculo SSSL vienen dados por </a:t>
            </a:r>
            <a:r>
              <a:rPr lang="es-MX" sz="2400" dirty="0" err="1">
                <a:latin typeface="Comic Sans MS" panose="030F0702030302020204" pitchFamily="66" charset="0"/>
              </a:rPr>
              <a:t>XS+Xd</a:t>
            </a:r>
            <a:r>
              <a:rPr lang="es-MX" sz="2400" dirty="0">
                <a:latin typeface="Comic Sans MS" panose="030F0702030302020204" pitchFamily="66" charset="0"/>
              </a:rPr>
              <a:t>, por lo que el ajuste recomendada de 1,1 para alcanzar la máquina que se muestra en la Fig. 6 proporciona un margen del SSSL.</a:t>
            </a:r>
          </a:p>
          <a:p>
            <a:pPr algn="just"/>
            <a:r>
              <a:rPr lang="es-MX" sz="2400" dirty="0">
                <a:latin typeface="Comic Sans MS" panose="030F0702030302020204" pitchFamily="66" charset="0"/>
              </a:rPr>
              <a:t>En la Fig. 6 se ilustra un esquema bien coordinado. El MEL se ajusta fuera de la curva de capacidad de la máquina para evitar la operación en la región de daño del hierro del extremo del estator de la curva de capacidad de la máquina, así como el SSSL, para reducir la posibilidad de salirse. de paso. La característica de pérdida de campo se ajusta entre la curva de capacidad de la máquina y el SSSL. En sistemas más débiles con alta impedancia de transferencia, el SSSL puede invadir la curva de capacidad de la máquina. Un ejemplo de esto se muestra en la Fig. 1. En ese caso, la característica de pérdida de campo debe ajustarse fuera de la curva de capacidad de la máquina (dentro del diagrama PQ) entre el SSSL y el MEL. Durante condiciones de excitación anormalmente baja, como las que podrían ocurrir después de una falla del MEL, estos relés funcionan y emiten una alarma, lo que permite al operador de la estación corregir la condición. Cuando también existe una condición de baja tensión, que indica una condición de pérdida de campo, el relé de baja tensión opera e inicia el disparo con un retardo de tiempo de 0,25 a 1,0 s. El tiempo más corto se utiliza si no hay ningún elemento de Zona 1. También se pueden usar dos relés en este esquema, con el segundo (mostrado como Z1 en la Fig. 6) ajustado con un desplazamiento igual a </a:t>
            </a:r>
            <a:r>
              <a:rPr lang="es-MX" sz="2400" dirty="0" err="1">
                <a:latin typeface="Comic Sans MS" panose="030F0702030302020204" pitchFamily="66" charset="0"/>
              </a:rPr>
              <a:t>X′d</a:t>
            </a:r>
            <a:r>
              <a:rPr lang="es-MX" sz="2400" dirty="0">
                <a:latin typeface="Comic Sans MS" panose="030F0702030302020204" pitchFamily="66" charset="0"/>
              </a:rPr>
              <a:t>/2 y con la intercepción de largo alcance igual a 1,1 veces </a:t>
            </a:r>
            <a:r>
              <a:rPr lang="es-MX" sz="2400" dirty="0" err="1">
                <a:latin typeface="Comic Sans MS" panose="030F0702030302020204" pitchFamily="66" charset="0"/>
              </a:rPr>
              <a:t>Xd</a:t>
            </a:r>
            <a:r>
              <a:rPr lang="es-MX" sz="2400" dirty="0">
                <a:latin typeface="Comic Sans MS" panose="030F0702030302020204" pitchFamily="66" charset="0"/>
              </a:rPr>
              <a:t>. En este caso, el relé con el ajuste Z1 se dispara con un retardo de 0,2 a 0,3 s para atravesar oscilaciones estables y transitorios del sistema. Es recomendable realizar estudios del sistema para determinar el retardo de tiempo.</a:t>
            </a:r>
          </a:p>
        </p:txBody>
      </p:sp>
    </p:spTree>
    <p:extLst>
      <p:ext uri="{BB962C8B-B14F-4D97-AF65-F5344CB8AC3E}">
        <p14:creationId xmlns:p14="http://schemas.microsoft.com/office/powerpoint/2010/main" xmlns="" val="24171819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5C2EE65-BF69-431D-8EE7-ACCDCCDBBDD2}"/>
              </a:ext>
            </a:extLst>
          </p:cNvPr>
          <p:cNvSpPr txBox="1"/>
          <p:nvPr/>
        </p:nvSpPr>
        <p:spPr>
          <a:xfrm>
            <a:off x="227832" y="348680"/>
            <a:ext cx="17353928" cy="6001643"/>
          </a:xfrm>
          <a:prstGeom prst="rect">
            <a:avLst/>
          </a:prstGeom>
          <a:noFill/>
        </p:spPr>
        <p:txBody>
          <a:bodyPr wrap="square">
            <a:spAutoFit/>
          </a:bodyPr>
          <a:lstStyle/>
          <a:p>
            <a:pPr algn="just"/>
            <a:r>
              <a:rPr lang="es-MX" sz="2400" b="1" dirty="0">
                <a:latin typeface="Comic Sans MS" panose="030F0702030302020204" pitchFamily="66" charset="0"/>
              </a:rPr>
              <a:t>D. Consideraciones de aplicación hidroeléctrica</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Al aplicar esta protección a los generadores hidroeléctricos, los generadores hidroeléctricos pueden funcionar ocasionalmente como condensadores síncronos, es posible que en el caso anterior innecesariamente cuando el generador está </a:t>
            </a:r>
            <a:r>
              <a:rPr lang="es-MX" sz="2400" dirty="0" err="1">
                <a:latin typeface="Comic Sans MS" panose="030F0702030302020204" pitchFamily="66" charset="0"/>
              </a:rPr>
              <a:t>subexcitado</a:t>
            </a:r>
            <a:r>
              <a:rPr lang="es-MX" sz="2400" dirty="0">
                <a:latin typeface="Comic Sans MS" panose="030F0702030302020204" pitchFamily="66" charset="0"/>
              </a:rPr>
              <a:t>, es decir, tomando </a:t>
            </a:r>
            <a:r>
              <a:rPr lang="es-MX" sz="2400" dirty="0" err="1">
                <a:latin typeface="Comic Sans MS" panose="030F0702030302020204" pitchFamily="66" charset="0"/>
              </a:rPr>
              <a:t>VArs</a:t>
            </a:r>
            <a:r>
              <a:rPr lang="es-MX" sz="2400" dirty="0">
                <a:latin typeface="Comic Sans MS" panose="030F0702030302020204" pitchFamily="66" charset="0"/>
              </a:rPr>
              <a:t> que se aproximan a el valor nominal de la máquina. Para evitar operaciones innecesarias, se utiliza un relé de </a:t>
            </a:r>
            <a:r>
              <a:rPr lang="es-MX" sz="2400" dirty="0" err="1">
                <a:latin typeface="Comic Sans MS" panose="030F0702030302020204" pitchFamily="66" charset="0"/>
              </a:rPr>
              <a:t>subtensión</a:t>
            </a:r>
            <a:r>
              <a:rPr lang="es-MX" sz="2400" dirty="0">
                <a:latin typeface="Comic Sans MS" panose="030F0702030302020204" pitchFamily="66" charset="0"/>
              </a:rPr>
              <a:t> para supervisar los esquemas de relés de distancia. El nivel de caída de este relé de </a:t>
            </a:r>
            <a:r>
              <a:rPr lang="es-MX" sz="2400" dirty="0" err="1">
                <a:latin typeface="Comic Sans MS" panose="030F0702030302020204" pitchFamily="66" charset="0"/>
              </a:rPr>
              <a:t>subtensión</a:t>
            </a:r>
            <a:r>
              <a:rPr lang="es-MX" sz="2400" dirty="0">
                <a:latin typeface="Comic Sans MS" panose="030F0702030302020204" pitchFamily="66" charset="0"/>
              </a:rPr>
              <a:t> se ajusta entre el 90 y el 95 % de la tensión nominal, y el relé está conectado para bloquear el disparo cuando se activa y permitir el disparo cuando se desconecta. Esta combinación proporciona protección para casi todas las condiciones de pérdida de campo, pero es posible que no se dispare cuando el generador esté funcionando con carga liviana porque la reducción de tensión puede no ser suficiente para provocar la caída del relé. Es posible que se requiera un estudio de estabilidad del sistema para evaluar la respuesta del generador y del sistema a fallas del sistema de potencia. Se debe estudiar la respuesta de los relés de pérdida de campo en estas condiciones para ver si responden a condiciones de oscilación de potencia como resultado de fallas del sistema. El propietario de la transmisión, el propietario del generador y el coordinador de planificación deben compartir información sobre estos estudios y el ajuste del relé de pérdida de campo para evitar disparos inadvertidos de los generadores por condiciones de falla externas no relacionadas con una condición de pérdida de campo.</a:t>
            </a:r>
          </a:p>
        </p:txBody>
      </p:sp>
    </p:spTree>
    <p:extLst>
      <p:ext uri="{BB962C8B-B14F-4D97-AF65-F5344CB8AC3E}">
        <p14:creationId xmlns:p14="http://schemas.microsoft.com/office/powerpoint/2010/main" xmlns="" val="328142857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5C2EE65-BF69-431D-8EE7-ACCDCCDBBDD2}"/>
              </a:ext>
            </a:extLst>
          </p:cNvPr>
          <p:cNvSpPr txBox="1"/>
          <p:nvPr/>
        </p:nvSpPr>
        <p:spPr>
          <a:xfrm>
            <a:off x="227832" y="348680"/>
            <a:ext cx="17353928" cy="3785652"/>
          </a:xfrm>
          <a:prstGeom prst="rect">
            <a:avLst/>
          </a:prstGeom>
          <a:noFill/>
        </p:spPr>
        <p:txBody>
          <a:bodyPr wrap="square">
            <a:spAutoFit/>
          </a:bodyPr>
          <a:lstStyle/>
          <a:p>
            <a:pPr algn="just"/>
            <a:r>
              <a:rPr lang="es-AR" sz="2400" b="1" dirty="0">
                <a:latin typeface="Comic Sans MS" panose="030F0702030302020204" pitchFamily="66" charset="0"/>
              </a:rPr>
              <a:t>MODOS DE DISPARO</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 protección de pérdida de campo normalmente está conectada para disparar el(los) interruptor(es) del generador principal, el interruptor de campo y los auxiliares de la unidad de transferencia. El interruptor de campo se dispara para minimizar el daño al campo del rotor cuando una pérdida de campo es causada por un cortocircuito en el campo del rotor o una descarga disruptiva del anillo colector. Con este enfoque, si la pérdida de campo fue causada por una condición fácilmente remediable, un generador compuesto en tándem podría </a:t>
            </a:r>
            <a:r>
              <a:rPr lang="es-MX" sz="2400" dirty="0" err="1">
                <a:latin typeface="Comic Sans MS" panose="030F0702030302020204" pitchFamily="66" charset="0"/>
              </a:rPr>
              <a:t>resincronizarse</a:t>
            </a:r>
            <a:r>
              <a:rPr lang="es-MX" sz="2400" dirty="0">
                <a:latin typeface="Comic Sans MS" panose="030F0702030302020204" pitchFamily="66" charset="0"/>
              </a:rPr>
              <a:t> rápidamente con el sistema. Este enfoque puede no ser aplicable con calderas de un solo paso, unidades de compuestos cruzados o aquellas unidades que no pueden transferir suficientes cargas auxiliares para mantener la caldera y los sistemas de combustible. En estos casos, también se disparan las válvulas de cierre de la turbina.</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368402685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538A7B83-B3C6-4EF9-A77F-BEEB0926B7C6}"/>
              </a:ext>
            </a:extLst>
          </p:cNvPr>
          <p:cNvSpPr txBox="1"/>
          <p:nvPr/>
        </p:nvSpPr>
        <p:spPr>
          <a:xfrm>
            <a:off x="299840" y="636712"/>
            <a:ext cx="17209912" cy="1200329"/>
          </a:xfrm>
          <a:prstGeom prst="rect">
            <a:avLst/>
          </a:prstGeom>
          <a:noFill/>
        </p:spPr>
        <p:txBody>
          <a:bodyPr wrap="square">
            <a:spAutoFit/>
          </a:bodyPr>
          <a:lstStyle/>
          <a:p>
            <a:r>
              <a:rPr lang="en-US" sz="2400" b="1" dirty="0">
                <a:latin typeface="Comic Sans MS" panose="030F0702030302020204" pitchFamily="66" charset="0"/>
              </a:rPr>
              <a:t>REFERENCIA </a:t>
            </a:r>
          </a:p>
          <a:p>
            <a:endParaRPr lang="en-US" sz="2400" b="1" dirty="0">
              <a:latin typeface="Comic Sans MS" panose="030F0702030302020204" pitchFamily="66" charset="0"/>
            </a:endParaRPr>
          </a:p>
          <a:p>
            <a:r>
              <a:rPr lang="en-US" sz="2400" dirty="0">
                <a:latin typeface="Comic Sans MS" panose="030F0702030302020204" pitchFamily="66" charset="0"/>
              </a:rPr>
              <a:t>[1] IEEE Guide for AC Generator Protection, IEEE Standard C37.102- 2006. </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44074138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25600" y="633318"/>
            <a:ext cx="15240000" cy="1074653"/>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0" dirty="0">
                <a:latin typeface="Comic Sans MS"/>
                <a:cs typeface="Comic Sans MS"/>
              </a:rPr>
              <a:t> </a:t>
            </a:r>
            <a:r>
              <a:rPr sz="3200" b="1" spc="-5" dirty="0">
                <a:latin typeface="Comic Sans MS"/>
                <a:cs typeface="Comic Sans MS"/>
              </a:rPr>
              <a:t>10</a:t>
            </a:r>
            <a:endParaRPr sz="3200" b="1" dirty="0">
              <a:latin typeface="Comic Sans MS"/>
              <a:cs typeface="Comic Sans MS"/>
            </a:endParaRPr>
          </a:p>
          <a:p>
            <a:pPr marL="12065" marR="5080" algn="ctr">
              <a:spcBef>
                <a:spcPts val="600"/>
              </a:spcBef>
            </a:pPr>
            <a:r>
              <a:rPr sz="3200" b="1" spc="-5" dirty="0">
                <a:latin typeface="Comic Sans MS"/>
                <a:cs typeface="Comic Sans MS"/>
              </a:rPr>
              <a:t>PROTECCIÓN</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DESBALANCE</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CORRIENTE</a:t>
            </a:r>
            <a:r>
              <a:rPr lang="es-AR" sz="3200" b="1" spc="-5" dirty="0">
                <a:latin typeface="Comic Sans MS"/>
                <a:cs typeface="Comic Sans MS"/>
              </a:rPr>
              <a:t> </a:t>
            </a:r>
            <a:r>
              <a:rPr sz="3200" b="1" spc="-5" dirty="0">
                <a:latin typeface="Comic Sans MS"/>
                <a:cs typeface="Comic Sans MS"/>
              </a:rPr>
              <a:t>(</a:t>
            </a:r>
            <a:r>
              <a:rPr sz="3200" b="1" spc="-5">
                <a:latin typeface="Comic Sans MS"/>
                <a:cs typeface="Comic Sans MS"/>
              </a:rPr>
              <a:t>SECUENCIA</a:t>
            </a:r>
            <a:r>
              <a:rPr sz="3200" b="1" spc="-10">
                <a:latin typeface="Comic Sans MS"/>
                <a:cs typeface="Comic Sans MS"/>
              </a:rPr>
              <a:t> </a:t>
            </a:r>
            <a:r>
              <a:rPr lang="es-AR" sz="3200" b="1" spc="-5">
                <a:latin typeface="Comic Sans MS"/>
                <a:cs typeface="Comic Sans MS"/>
              </a:rPr>
              <a:t>NEGATIVA</a:t>
            </a:r>
            <a:r>
              <a:rPr sz="3200" b="1" spc="-5" dirty="0">
                <a:latin typeface="Comic Sans MS"/>
                <a:cs typeface="Comic Sans MS"/>
              </a:rPr>
              <a:t>)</a:t>
            </a:r>
            <a:endParaRPr sz="3200" b="1" dirty="0">
              <a:latin typeface="Comic Sans MS"/>
              <a:cs typeface="Comic Sans MS"/>
            </a:endParaRPr>
          </a:p>
        </p:txBody>
      </p:sp>
      <p:sp>
        <p:nvSpPr>
          <p:cNvPr id="3" name="object 3"/>
          <p:cNvSpPr txBox="1"/>
          <p:nvPr/>
        </p:nvSpPr>
        <p:spPr>
          <a:xfrm>
            <a:off x="330200" y="2140353"/>
            <a:ext cx="17221200" cy="373179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Varias condiciones del sistema pueden causar corrientes trifásicas desequilibradas en un generador. Estas condiciones del sistema producen componentes de corriente de secuencia negativa que inducen una corriente de doble frecuencia en la superficie del rotor. Las corrientes del rotor, que exceden la capacidad de secuencia negativa del generador, pueden causar temperaturas altas y peligrosas en muy poco tiempo. La práctica común proporciona protección al generador contra condiciones externas de desequilibrio que podrían dañar la máquina. Esta protección consiste en un relé de </a:t>
            </a:r>
            <a:r>
              <a:rPr lang="es-MX" sz="2400" dirty="0" err="1">
                <a:latin typeface="Comic Sans MS" panose="030F0702030302020204" pitchFamily="66" charset="0"/>
              </a:rPr>
              <a:t>sobrecorriente</a:t>
            </a:r>
            <a:r>
              <a:rPr lang="es-MX" sz="2400" dirty="0">
                <a:latin typeface="Comic Sans MS" panose="030F0702030302020204" pitchFamily="66" charset="0"/>
              </a:rPr>
              <a:t> de tiempo que responde a la corriente de secuencia negativa. Los relés de </a:t>
            </a:r>
            <a:r>
              <a:rPr lang="es-MX" sz="2400" dirty="0" err="1">
                <a:latin typeface="Comic Sans MS" panose="030F0702030302020204" pitchFamily="66" charset="0"/>
              </a:rPr>
              <a:t>sobrecorriente</a:t>
            </a:r>
            <a:r>
              <a:rPr lang="es-MX" sz="2400" dirty="0">
                <a:latin typeface="Comic Sans MS" panose="030F0702030302020204" pitchFamily="66" charset="0"/>
              </a:rPr>
              <a:t> de tiempo de secuencia negativa están disponibles con características que coinciden con las capacidades de corriente de secuencia negativa del generador.</a:t>
            </a:r>
            <a:endParaRPr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143696815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06400" y="533400"/>
            <a:ext cx="17221200" cy="7945765"/>
          </a:xfrm>
          <a:prstGeom prst="rect">
            <a:avLst/>
          </a:prstGeom>
        </p:spPr>
        <p:txBody>
          <a:bodyPr vert="horz" wrap="square" lIns="0" tIns="12700" rIns="0" bIns="0" rtlCol="0">
            <a:spAutoFit/>
          </a:bodyPr>
          <a:lstStyle/>
          <a:p>
            <a:pPr marL="12700">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spcBef>
                <a:spcPts val="100"/>
              </a:spcBef>
            </a:pPr>
            <a:endParaRPr lang="es-AR" sz="2400" b="1" spc="-5" dirty="0">
              <a:latin typeface="Comic Sans MS"/>
              <a:cs typeface="Comic Sans MS"/>
            </a:endParaRPr>
          </a:p>
          <a:p>
            <a:pPr marL="12700" marR="5080" algn="just">
              <a:spcBef>
                <a:spcPts val="100"/>
              </a:spcBef>
            </a:pPr>
            <a:r>
              <a:rPr lang="es-MX" sz="2400" dirty="0">
                <a:latin typeface="Comic Sans MS" panose="030F0702030302020204" pitchFamily="66" charset="0"/>
              </a:rPr>
              <a:t>Los relés de secuencia negativa protegen a los generadores del calentamiento excesivo en el rotor resultante de corrientes desequilibradas en el estator. A partir de la representación de componentes simétricas de las condiciones del sistema desequilibrado, las corrientes en el estator del generador se pueden dividir en componentes de secuencia positiva, negativa y cero. Por definición, el componente del campo magnético creado por el componente de corriente de secuencia negativa gira en la dirección opuesta al sistema de </a:t>
            </a:r>
            <a:r>
              <a:rPr lang="es-MX" sz="2400" dirty="0" smtClean="0">
                <a:latin typeface="Comic Sans MS" panose="030F0702030302020204" pitchFamily="66" charset="0"/>
              </a:rPr>
              <a:t>potencia y </a:t>
            </a:r>
            <a:r>
              <a:rPr lang="es-MX" sz="2400" dirty="0">
                <a:latin typeface="Comic Sans MS" panose="030F0702030302020204" pitchFamily="66" charset="0"/>
              </a:rPr>
              <a:t>al rotor. Así, la componente de secuencia negativa de las corrientes desequilibradas induce una corriente superficial de doble frecuencia en el rotor, que circula a través de los anillos de retención, las cuñas ranuradas y, en menor medida, en el devanado de campo. Las corrientes del rotor que exceden la capacidad de secuencia negativa del generador pueden causar temperaturas peligrosamente altas en muy poco tiempo. Hay varias fuentes de corrientes trifásicas desequilibradas en un generador. Las causas más comunes son asimetrías del sistema (transformadores elevadores monofásicos con diferentes impedancias o líneas de transmisión no transpuestas), cargas desequilibradas, fallas desequilibradas del sistema y circuitos abiertos. La fuente más alta de corriente de secuencia negativa es la falla de fase a fase del generador. Tener en cuenta que en generadores con transformadores elevadores con conexiones delta-estrella, el generador considera una falla de fase a tierra del sistema en el lado estrella del transformador elevador como una falla de fase a fase. La falla fase a tierra del generador no crea tanta corriente de secuencia negativa para las mismas condiciones que la falla fase a fase. La condición de conductor abierto produce niveles bajos de corriente de secuencia negativa en relación con los niveles producidos por fallas entre fases o entre fases y tierra [1]. Si no se detecta, la condición del conductor abierto representa una seria amenaza para el generador ya que la corriente de secuencia negativa producirá un calentamiento excesivo del rotor, incluso con niveles bajos de corriente de carga. </a:t>
            </a:r>
          </a:p>
          <a:p>
            <a:pPr marL="12700" marR="5080" algn="just">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233978739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330200" y="533400"/>
            <a:ext cx="17221200" cy="9374361"/>
          </a:xfrm>
          <a:prstGeom prst="rect">
            <a:avLst/>
          </a:prstGeom>
        </p:spPr>
        <p:txBody>
          <a:bodyPr vert="horz" wrap="square" lIns="0" tIns="12700" rIns="0" bIns="0" rtlCol="0">
            <a:spAutoFit/>
          </a:bodyPr>
          <a:lstStyle/>
          <a:p>
            <a:pPr marL="12700" marR="5080" algn="just">
              <a:spcBef>
                <a:spcPts val="100"/>
              </a:spcBef>
              <a:tabLst>
                <a:tab pos="588010" algn="l"/>
                <a:tab pos="959485" algn="l"/>
                <a:tab pos="1903095" algn="l"/>
                <a:tab pos="2351405" algn="l"/>
              </a:tabLst>
            </a:pPr>
            <a:r>
              <a:rPr sz="2400" b="1" spc="-5" dirty="0">
                <a:latin typeface="Comic Sans MS"/>
                <a:cs typeface="Comic Sans MS"/>
              </a:rPr>
              <a:t>DAÑO</a:t>
            </a:r>
            <a:r>
              <a:rPr lang="en-US" sz="2400" b="1" spc="-5" dirty="0">
                <a:latin typeface="Comic Sans MS"/>
                <a:cs typeface="Comic Sans MS"/>
              </a:rPr>
              <a:t> </a:t>
            </a:r>
            <a:r>
              <a:rPr sz="2400" b="1" spc="-5" dirty="0">
                <a:latin typeface="Comic Sans MS"/>
                <a:cs typeface="Comic Sans MS"/>
              </a:rPr>
              <a:t>AL</a:t>
            </a:r>
            <a:r>
              <a:rPr lang="en-US" sz="2400" b="1" spc="-5" dirty="0">
                <a:latin typeface="Comic Sans MS"/>
                <a:cs typeface="Comic Sans MS"/>
              </a:rPr>
              <a:t> </a:t>
            </a:r>
            <a:r>
              <a:rPr sz="2400" b="1" spc="-5" dirty="0">
                <a:latin typeface="Comic Sans MS"/>
                <a:cs typeface="Comic Sans MS"/>
              </a:rPr>
              <a:t>GENERADOR</a:t>
            </a:r>
            <a:r>
              <a:rPr lang="en-US" sz="2400" b="1" spc="-5" dirty="0">
                <a:latin typeface="Comic Sans MS"/>
                <a:cs typeface="Comic Sans MS"/>
              </a:rPr>
              <a:t> </a:t>
            </a:r>
            <a:r>
              <a:rPr sz="2400" b="1" spc="-5" dirty="0">
                <a:latin typeface="Comic Sans MS"/>
                <a:cs typeface="Comic Sans MS"/>
              </a:rPr>
              <a:t>POR</a:t>
            </a:r>
            <a:r>
              <a:rPr lang="en-US" sz="2400" b="1" spc="-5" dirty="0">
                <a:latin typeface="Comic Sans MS"/>
                <a:cs typeface="Comic Sans MS"/>
              </a:rPr>
              <a:t> </a:t>
            </a:r>
            <a:r>
              <a:rPr sz="2400" b="1" spc="-5" dirty="0">
                <a:latin typeface="Comic Sans MS"/>
                <a:cs typeface="Comic Sans MS"/>
              </a:rPr>
              <a:t>SECUENCIA</a:t>
            </a:r>
            <a:r>
              <a:rPr lang="en-US" sz="2400" b="1" spc="-5" dirty="0">
                <a:latin typeface="Comic Sans MS"/>
                <a:cs typeface="Comic Sans MS"/>
              </a:rPr>
              <a:t> </a:t>
            </a:r>
            <a:r>
              <a:rPr lang="es-AR" sz="2400" b="1" spc="-5" dirty="0">
                <a:latin typeface="Comic Sans MS"/>
                <a:cs typeface="Comic Sans MS"/>
              </a:rPr>
              <a:t>NEGATIVA</a:t>
            </a:r>
            <a:r>
              <a:rPr sz="2400" b="1" spc="-5" dirty="0">
                <a:latin typeface="Comic Sans MS"/>
                <a:cs typeface="Comic Sans MS"/>
              </a:rPr>
              <a:t>.</a:t>
            </a:r>
            <a:endParaRPr lang="en-US" sz="2400" b="1" spc="-5" dirty="0">
              <a:latin typeface="Comic Sans MS"/>
              <a:cs typeface="Comic Sans MS"/>
            </a:endParaRPr>
          </a:p>
          <a:p>
            <a:pPr marL="12700" marR="5080" algn="just">
              <a:spcBef>
                <a:spcPts val="100"/>
              </a:spcBef>
              <a:tabLst>
                <a:tab pos="588010" algn="l"/>
                <a:tab pos="959485" algn="l"/>
                <a:tab pos="1903095" algn="l"/>
                <a:tab pos="2351405" algn="l"/>
              </a:tabLst>
            </a:pPr>
            <a:endParaRPr lang="es-AR" sz="2400" b="1" spc="-5" dirty="0">
              <a:latin typeface="Comic Sans MS" panose="030F0702030302020204" pitchFamily="66" charset="0"/>
              <a:cs typeface="Comic Sans MS"/>
            </a:endParaRPr>
          </a:p>
          <a:p>
            <a:pPr marL="12700" marR="5080" algn="just">
              <a:spcBef>
                <a:spcPts val="100"/>
              </a:spcBef>
              <a:tabLst>
                <a:tab pos="588010" algn="l"/>
                <a:tab pos="959485" algn="l"/>
                <a:tab pos="1903095" algn="l"/>
                <a:tab pos="2351405" algn="l"/>
              </a:tabLst>
            </a:pPr>
            <a:r>
              <a:rPr lang="es-MX" sz="2400" dirty="0">
                <a:latin typeface="Comic Sans MS" panose="030F0702030302020204" pitchFamily="66" charset="0"/>
              </a:rPr>
              <a:t>Para condiciones de sistema equilibrado en las que solo circula corriente de secuencia positiva, un flujo de entrehierro gira en la misma dirección y en sincronismo con el devanado de campo del rotor. Durante condiciones de desequilibrio, secuencia negativa se produce corriente. La corriente de secuencia negativa El componente produce un flujo que gira en dirección opuesta al rotor. El flujo producido por esta corriente vista por el rotor tiene una frecuencia del doble de la velocidad síncrona como resultado de la rotación inversa combinada con la rotación positiva del rotor. El efecto superficial del doble de la frecuencia de la corriente del rotor fuerza la corriente hacia los elementos de la superficie del rotor. La </a:t>
            </a:r>
            <a:r>
              <a:rPr lang="es-MX" sz="2400" dirty="0" smtClean="0">
                <a:latin typeface="Comic Sans MS" panose="030F0702030302020204" pitchFamily="66" charset="0"/>
              </a:rPr>
              <a:t>Fig. 1 </a:t>
            </a:r>
            <a:r>
              <a:rPr lang="es-MX" sz="2400" dirty="0">
                <a:latin typeface="Comic Sans MS" panose="030F0702030302020204" pitchFamily="66" charset="0"/>
              </a:rPr>
              <a:t>describe la forma general de un rotor cilíndrico. Las bobinas se sujetan al cuerpo del rotor mediante cuñas metálicas que se introducen a presión en las ranuras de los dientes del rotor. Los extremos de las bobinas están sostenidos contra la fuerza centrífuga mediante anillos de retención de acero que se ajustan por contracción alrededor del cuerpo del rotor. </a:t>
            </a:r>
          </a:p>
          <a:p>
            <a:pPr marL="12700" marR="5080" algn="just">
              <a:spcBef>
                <a:spcPts val="100"/>
              </a:spcBef>
              <a:tabLst>
                <a:tab pos="588010" algn="l"/>
                <a:tab pos="959485" algn="l"/>
                <a:tab pos="1903095" algn="l"/>
                <a:tab pos="2351405" algn="l"/>
              </a:tabLst>
            </a:pPr>
            <a:endParaRPr lang="es-MX" sz="2400" dirty="0">
              <a:latin typeface="Comic Sans MS" panose="030F0702030302020204" pitchFamily="66" charset="0"/>
            </a:endParaRPr>
          </a:p>
          <a:p>
            <a:pPr marL="12700" marR="5080" algn="just">
              <a:spcBef>
                <a:spcPts val="100"/>
              </a:spcBef>
              <a:tabLst>
                <a:tab pos="588010" algn="l"/>
                <a:tab pos="959485" algn="l"/>
                <a:tab pos="1903095" algn="l"/>
                <a:tab pos="2351405" algn="l"/>
              </a:tabLst>
            </a:pPr>
            <a:endParaRPr lang="es-MX" sz="2400" dirty="0">
              <a:latin typeface="Comic Sans MS" panose="030F0702030302020204" pitchFamily="66" charset="0"/>
            </a:endParaRPr>
          </a:p>
          <a:p>
            <a:pPr marL="12700" marR="5080" algn="just">
              <a:spcBef>
                <a:spcPts val="100"/>
              </a:spcBef>
              <a:tabLst>
                <a:tab pos="588010" algn="l"/>
                <a:tab pos="959485" algn="l"/>
                <a:tab pos="1903095" algn="l"/>
                <a:tab pos="2351405" algn="l"/>
              </a:tabLst>
            </a:pPr>
            <a:endParaRPr lang="es-MX" sz="2400" dirty="0">
              <a:latin typeface="Comic Sans MS" panose="030F0702030302020204" pitchFamily="66" charset="0"/>
            </a:endParaRPr>
          </a:p>
          <a:p>
            <a:pPr marL="12700" marR="5080" algn="just">
              <a:spcBef>
                <a:spcPts val="100"/>
              </a:spcBef>
              <a:tabLst>
                <a:tab pos="588010" algn="l"/>
                <a:tab pos="959485" algn="l"/>
                <a:tab pos="1903095" algn="l"/>
                <a:tab pos="2351405" algn="l"/>
              </a:tabLst>
            </a:pPr>
            <a:endParaRPr lang="es-MX" sz="2400" dirty="0">
              <a:latin typeface="Comic Sans MS" panose="030F0702030302020204" pitchFamily="66" charset="0"/>
            </a:endParaRPr>
          </a:p>
          <a:p>
            <a:pPr marL="12700" marR="5080" algn="just">
              <a:spcBef>
                <a:spcPts val="100"/>
              </a:spcBef>
              <a:tabLst>
                <a:tab pos="588010" algn="l"/>
                <a:tab pos="959485" algn="l"/>
                <a:tab pos="1903095" algn="l"/>
                <a:tab pos="2351405" algn="l"/>
              </a:tabLst>
            </a:pPr>
            <a:endParaRPr lang="es-MX" sz="2400" dirty="0">
              <a:latin typeface="Comic Sans MS" panose="030F0702030302020204" pitchFamily="66" charset="0"/>
            </a:endParaRPr>
          </a:p>
          <a:p>
            <a:pPr marL="12700" marR="5080" algn="just">
              <a:spcBef>
                <a:spcPts val="100"/>
              </a:spcBef>
              <a:tabLst>
                <a:tab pos="588010" algn="l"/>
                <a:tab pos="959485" algn="l"/>
                <a:tab pos="1903095" algn="l"/>
                <a:tab pos="2351405" algn="l"/>
              </a:tabLst>
            </a:pPr>
            <a:endParaRPr lang="es-MX" sz="2400" dirty="0">
              <a:latin typeface="Comic Sans MS" panose="030F0702030302020204" pitchFamily="66" charset="0"/>
            </a:endParaRPr>
          </a:p>
          <a:p>
            <a:pPr marL="12700" marR="5080" algn="just">
              <a:spcBef>
                <a:spcPts val="100"/>
              </a:spcBef>
              <a:tabLst>
                <a:tab pos="588010" algn="l"/>
                <a:tab pos="959485" algn="l"/>
                <a:tab pos="1903095" algn="l"/>
                <a:tab pos="2351405" algn="l"/>
              </a:tabLst>
            </a:pPr>
            <a:endParaRPr lang="es-MX" sz="2400" dirty="0">
              <a:latin typeface="Comic Sans MS" panose="030F0702030302020204" pitchFamily="66" charset="0"/>
            </a:endParaRPr>
          </a:p>
          <a:p>
            <a:pPr marL="12700" marR="5080" algn="just">
              <a:spcBef>
                <a:spcPts val="100"/>
              </a:spcBef>
              <a:tabLst>
                <a:tab pos="588010" algn="l"/>
                <a:tab pos="959485" algn="l"/>
                <a:tab pos="1903095" algn="l"/>
                <a:tab pos="2351405" algn="l"/>
              </a:tabLst>
            </a:pPr>
            <a:r>
              <a:rPr lang="es-MX" sz="2400" dirty="0">
                <a:latin typeface="Comic Sans MS" panose="030F0702030302020204" pitchFamily="66" charset="0"/>
              </a:rPr>
              <a:t>El efecto piel hace que las corrientes de doble frecuencia se concentren en la superficie de las caras polares, los dientes y el cuerpo del rotor de una máquina de rotor cilíndrico. Las cuñas del rotor y las tiras metálicas debajo de las cuñas ubicadas cerca de la superficie del rotor conducen la corriente de alta frecuencia. Esta corriente circula a lo largo de la superficie hasta los anillos de retención. Luego, la corriente circula a través del contacto metal con metal de los anillos de retención hasta la forja y las cuñas del rotor. Debido al efecto superficial, sólo una pequeña parte de esta corriente de alta frecuencia circula hacia los devanados de campo.</a:t>
            </a:r>
            <a:endParaRPr sz="2400" dirty="0">
              <a:latin typeface="Comic Sans MS" panose="030F0702030302020204" pitchFamily="66" charset="0"/>
              <a:cs typeface="Comic Sans MS"/>
            </a:endParaRPr>
          </a:p>
        </p:txBody>
      </p:sp>
      <p:pic>
        <p:nvPicPr>
          <p:cNvPr id="15" name="object 3">
            <a:extLst>
              <a:ext uri="{FF2B5EF4-FFF2-40B4-BE49-F238E27FC236}">
                <a16:creationId xmlns:a16="http://schemas.microsoft.com/office/drawing/2014/main" xmlns="" id="{468BFA5A-204E-47E9-9FB4-45ADC3B0F8C6}"/>
              </a:ext>
            </a:extLst>
          </p:cNvPr>
          <p:cNvPicPr/>
          <p:nvPr/>
        </p:nvPicPr>
        <p:blipFill>
          <a:blip r:embed="rId2" cstate="print"/>
          <a:stretch>
            <a:fillRect/>
          </a:stretch>
        </p:blipFill>
        <p:spPr>
          <a:xfrm>
            <a:off x="6084717" y="4553962"/>
            <a:ext cx="5103549" cy="3048000"/>
          </a:xfrm>
          <a:prstGeom prst="rect">
            <a:avLst/>
          </a:prstGeom>
        </p:spPr>
      </p:pic>
      <p:sp>
        <p:nvSpPr>
          <p:cNvPr id="5" name="CuadroTexto 4">
            <a:extLst>
              <a:ext uri="{FF2B5EF4-FFF2-40B4-BE49-F238E27FC236}">
                <a16:creationId xmlns:a16="http://schemas.microsoft.com/office/drawing/2014/main" xmlns="" id="{11A0E569-A802-44B7-84B9-5DAA38D79E88}"/>
              </a:ext>
            </a:extLst>
          </p:cNvPr>
          <p:cNvSpPr txBox="1"/>
          <p:nvPr/>
        </p:nvSpPr>
        <p:spPr>
          <a:xfrm>
            <a:off x="947912" y="5893296"/>
            <a:ext cx="4536504" cy="707886"/>
          </a:xfrm>
          <a:prstGeom prst="rect">
            <a:avLst/>
          </a:prstGeom>
          <a:noFill/>
        </p:spPr>
        <p:txBody>
          <a:bodyPr wrap="square">
            <a:spAutoFit/>
          </a:bodyPr>
          <a:lstStyle/>
          <a:p>
            <a:pPr algn="ctr"/>
            <a:r>
              <a:rPr lang="es-MX" sz="2000" b="1" dirty="0">
                <a:latin typeface="Comic Sans MS" panose="030F0702030302020204" pitchFamily="66" charset="0"/>
              </a:rPr>
              <a:t>Fig. 1. Corrientes en la superficie del rotor</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46767648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330200" y="533400"/>
            <a:ext cx="17221200" cy="3718967"/>
          </a:xfrm>
          <a:prstGeom prst="rect">
            <a:avLst/>
          </a:prstGeom>
        </p:spPr>
        <p:txBody>
          <a:bodyPr vert="horz" wrap="square" lIns="0" tIns="12700" rIns="0" bIns="0" rtlCol="0">
            <a:spAutoFit/>
          </a:bodyPr>
          <a:lstStyle/>
          <a:p>
            <a:pPr marL="12700" marR="5080" algn="just">
              <a:spcBef>
                <a:spcPts val="100"/>
              </a:spcBef>
              <a:tabLst>
                <a:tab pos="588010" algn="l"/>
                <a:tab pos="959485" algn="l"/>
                <a:tab pos="1903095" algn="l"/>
                <a:tab pos="2351405" algn="l"/>
              </a:tabLst>
            </a:pPr>
            <a:r>
              <a:rPr lang="es-MX" sz="2400" dirty="0">
                <a:latin typeface="Comic Sans MS" panose="030F0702030302020204" pitchFamily="66" charset="0"/>
              </a:rPr>
              <a:t>Para una máquina de polos salientes, las corrientes de doble frecuencia también se concentran en la superficie de las caras de los polos y los dientes. Gran parte de la corriente aparece en los devanados de amortiguamiento de la cara del polo.</a:t>
            </a:r>
          </a:p>
          <a:p>
            <a:pPr marL="12700" marR="5080" algn="just">
              <a:spcBef>
                <a:spcPts val="100"/>
              </a:spcBef>
              <a:tabLst>
                <a:tab pos="588010" algn="l"/>
                <a:tab pos="959485" algn="l"/>
                <a:tab pos="1903095" algn="l"/>
                <a:tab pos="2351405" algn="l"/>
              </a:tabLst>
            </a:pPr>
            <a:r>
              <a:rPr lang="es-MX" sz="2400" dirty="0">
                <a:latin typeface="Comic Sans MS" panose="030F0702030302020204" pitchFamily="66" charset="0"/>
              </a:rPr>
              <a:t>En rotores cilíndricos, el calentamiento de secuencia negativa más allá de los límites del rotor da como resultado dos modos de falla. Primero, las cuñas se sobrecalientan hasta el punto en que se recuecen lo suficiente como para romperse. En segundo lugar, el calentamiento puede hacer que los anillos de retención se expandan y floten fuera del cuerpo del rotor, lo que produce arcos en las juntas de ajuste por contracción. En máquinas más pequeñas, el fallo de las juntas por contracción se produce primero y, en máquinas más grandes, se produce primero la rotura de las cuñas después de haber sido recocidas por sobrecalentamiento. Ambos modos de falla resultarán en un tiempo de inactividad significativo del equipo para reparaciones del cuerpo del rotor.</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178056873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330200" y="533400"/>
            <a:ext cx="17221200" cy="3676006"/>
          </a:xfrm>
          <a:prstGeom prst="rect">
            <a:avLst/>
          </a:prstGeom>
        </p:spPr>
        <p:txBody>
          <a:bodyPr vert="horz" wrap="square" lIns="0" tIns="12700" rIns="0" bIns="0" rtlCol="0">
            <a:spAutoFit/>
          </a:bodyPr>
          <a:lstStyle/>
          <a:p>
            <a:pPr marL="12700" marR="5080" algn="just">
              <a:spcBef>
                <a:spcPts val="100"/>
              </a:spcBef>
              <a:tabLst>
                <a:tab pos="588010" algn="l"/>
                <a:tab pos="959485" algn="l"/>
                <a:tab pos="1903095" algn="l"/>
                <a:tab pos="2351405" algn="l"/>
              </a:tabLst>
            </a:pPr>
            <a:r>
              <a:rPr lang="es-MX" sz="2400" spc="-5" dirty="0">
                <a:latin typeface="Comic Sans MS"/>
                <a:cs typeface="Comic Sans MS"/>
              </a:rPr>
              <a:t>La corriente entonces circula a través del contacto metal a metal</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anillos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retención</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rotor</a:t>
            </a:r>
            <a:r>
              <a:rPr lang="es-MX" sz="2400" spc="254" dirty="0">
                <a:latin typeface="Comic Sans MS"/>
                <a:cs typeface="Comic Sans MS"/>
              </a:rPr>
              <a:t> </a:t>
            </a:r>
            <a:r>
              <a:rPr lang="es-MX" sz="2400" spc="-5" dirty="0">
                <a:latin typeface="Comic Sans MS"/>
                <a:cs typeface="Comic Sans MS"/>
              </a:rPr>
              <a:t>y</a:t>
            </a:r>
            <a:r>
              <a:rPr lang="es-MX" sz="2400" spc="260" dirty="0">
                <a:latin typeface="Comic Sans MS"/>
                <a:cs typeface="Comic Sans MS"/>
              </a:rPr>
              <a:t> </a:t>
            </a:r>
            <a:r>
              <a:rPr lang="es-MX" sz="2400" spc="-5" dirty="0">
                <a:latin typeface="Comic Sans MS"/>
                <a:cs typeface="Comic Sans MS"/>
              </a:rPr>
              <a:t>ranuras. Debido al efecto piel, únicamente una pequeña parte de esta corriente de alta frecuencia circula en los devanados de campo.</a:t>
            </a:r>
          </a:p>
          <a:p>
            <a:pPr marL="12700" marR="5080" algn="just">
              <a:spcBef>
                <a:spcPts val="100"/>
              </a:spcBef>
              <a:tabLst>
                <a:tab pos="588010" algn="l"/>
                <a:tab pos="959485" algn="l"/>
                <a:tab pos="1903095" algn="l"/>
                <a:tab pos="2351405" algn="l"/>
              </a:tabLst>
            </a:pPr>
            <a:r>
              <a:rPr lang="es-MX" sz="2400" spc="-5" dirty="0">
                <a:latin typeface="Comic Sans MS"/>
                <a:cs typeface="Comic Sans MS"/>
              </a:rPr>
              <a:t>El calentamiento por secuencia negativa más allá de los límites del rotor resulta en dos modos de falla.</a:t>
            </a:r>
            <a:r>
              <a:rPr lang="es-MX" sz="2400" dirty="0">
                <a:latin typeface="Comic Sans MS"/>
                <a:cs typeface="Comic Sans MS"/>
              </a:rPr>
              <a:t> </a:t>
            </a:r>
            <a:r>
              <a:rPr lang="es-MX" sz="2400" spc="-5" dirty="0">
                <a:latin typeface="Comic Sans MS"/>
                <a:cs typeface="Comic Sans MS"/>
              </a:rPr>
              <a:t>Primero, las ranuras son sobrecalentadas al punto </a:t>
            </a:r>
            <a:r>
              <a:rPr lang="es-MX" sz="2400" spc="-5" dirty="0" err="1">
                <a:latin typeface="Comic Sans MS"/>
                <a:cs typeface="Comic Sans MS"/>
              </a:rPr>
              <a:t>dondellas</a:t>
            </a:r>
            <a:r>
              <a:rPr lang="es-MX" sz="2400" spc="-5" dirty="0">
                <a:latin typeface="Comic Sans MS"/>
                <a:cs typeface="Comic Sans MS"/>
              </a:rPr>
              <a:t> se recosen</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suficiente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romperse.</a:t>
            </a:r>
            <a:r>
              <a:rPr lang="es-MX" sz="2400" dirty="0">
                <a:latin typeface="Comic Sans MS"/>
                <a:cs typeface="Comic Sans MS"/>
              </a:rPr>
              <a:t> </a:t>
            </a:r>
            <a:r>
              <a:rPr lang="es-MX" sz="2400" spc="-5" dirty="0">
                <a:latin typeface="Comic Sans MS"/>
                <a:cs typeface="Comic Sans MS"/>
              </a:rPr>
              <a:t>Segundo,</a:t>
            </a:r>
            <a:r>
              <a:rPr lang="es-MX" sz="2400" dirty="0">
                <a:latin typeface="Comic Sans MS"/>
                <a:cs typeface="Comic Sans MS"/>
              </a:rPr>
              <a:t> </a:t>
            </a:r>
            <a:r>
              <a:rPr lang="es-MX" sz="2400" spc="-5" dirty="0">
                <a:latin typeface="Comic Sans MS"/>
                <a:cs typeface="Comic Sans MS"/>
              </a:rPr>
              <a:t>el calentamiento</a:t>
            </a:r>
            <a:r>
              <a:rPr lang="es-MX" sz="2400" spc="120" dirty="0">
                <a:latin typeface="Comic Sans MS"/>
                <a:cs typeface="Comic Sans MS"/>
              </a:rPr>
              <a:t> </a:t>
            </a:r>
            <a:r>
              <a:rPr lang="es-MX" sz="2400" spc="-5" dirty="0">
                <a:latin typeface="Comic Sans MS"/>
                <a:cs typeface="Comic Sans MS"/>
              </a:rPr>
              <a:t>puede</a:t>
            </a:r>
            <a:r>
              <a:rPr lang="es-MX" sz="2400" spc="125" dirty="0">
                <a:latin typeface="Comic Sans MS"/>
                <a:cs typeface="Comic Sans MS"/>
              </a:rPr>
              <a:t> </a:t>
            </a:r>
            <a:r>
              <a:rPr lang="es-MX" sz="2400" spc="-5" dirty="0">
                <a:latin typeface="Comic Sans MS"/>
                <a:cs typeface="Comic Sans MS"/>
              </a:rPr>
              <a:t>causar</a:t>
            </a:r>
            <a:r>
              <a:rPr lang="es-MX" sz="2400" spc="120" dirty="0">
                <a:latin typeface="Comic Sans MS"/>
                <a:cs typeface="Comic Sans MS"/>
              </a:rPr>
              <a:t> </a:t>
            </a:r>
            <a:r>
              <a:rPr lang="es-MX" sz="2400" spc="-5" dirty="0">
                <a:latin typeface="Comic Sans MS"/>
                <a:cs typeface="Comic Sans MS"/>
              </a:rPr>
              <a:t>que</a:t>
            </a:r>
            <a:r>
              <a:rPr lang="es-MX" sz="2400" spc="125" dirty="0">
                <a:latin typeface="Comic Sans MS"/>
                <a:cs typeface="Comic Sans MS"/>
              </a:rPr>
              <a:t> </a:t>
            </a:r>
            <a:r>
              <a:rPr lang="es-MX" sz="2400" spc="-5" dirty="0">
                <a:latin typeface="Comic Sans MS"/>
                <a:cs typeface="Comic Sans MS"/>
              </a:rPr>
              <a:t>los</a:t>
            </a:r>
            <a:r>
              <a:rPr lang="es-MX" sz="2400" spc="120" dirty="0">
                <a:latin typeface="Comic Sans MS"/>
                <a:cs typeface="Comic Sans MS"/>
              </a:rPr>
              <a:t> </a:t>
            </a:r>
            <a:r>
              <a:rPr lang="es-MX" sz="2400" spc="-5" dirty="0">
                <a:latin typeface="Comic Sans MS"/>
                <a:cs typeface="Comic Sans MS"/>
              </a:rPr>
              <a:t>anillos</a:t>
            </a:r>
            <a:r>
              <a:rPr lang="es-MX" sz="2400" spc="100" dirty="0">
                <a:latin typeface="Comic Sans MS"/>
                <a:cs typeface="Comic Sans MS"/>
              </a:rPr>
              <a:t> </a:t>
            </a:r>
            <a:r>
              <a:rPr lang="es-MX" sz="2400" spc="-5" dirty="0">
                <a:latin typeface="Comic Sans MS"/>
                <a:cs typeface="Comic Sans MS"/>
              </a:rPr>
              <a:t>de</a:t>
            </a:r>
            <a:r>
              <a:rPr lang="es-MX" sz="2400" spc="114" dirty="0">
                <a:latin typeface="Comic Sans MS"/>
                <a:cs typeface="Comic Sans MS"/>
              </a:rPr>
              <a:t> </a:t>
            </a:r>
            <a:r>
              <a:rPr lang="es-MX" sz="2400" spc="-5" dirty="0">
                <a:latin typeface="Comic Sans MS"/>
                <a:cs typeface="Comic Sans MS"/>
              </a:rPr>
              <a:t>retención se expandan y floten libres del cuerpo del rotor lo que resulta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arqueos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soportes.</a:t>
            </a:r>
            <a:r>
              <a:rPr lang="es-MX" sz="2400" spc="260" dirty="0">
                <a:latin typeface="Comic Sans MS"/>
                <a:cs typeface="Comic Sans MS"/>
              </a:rPr>
              <a:t> </a:t>
            </a:r>
            <a:r>
              <a:rPr lang="es-MX" sz="2400" spc="-5" dirty="0">
                <a:latin typeface="Comic Sans MS"/>
                <a:cs typeface="Comic Sans MS"/>
              </a:rPr>
              <a:t>En</a:t>
            </a:r>
            <a:r>
              <a:rPr lang="es-MX" sz="2400" spc="254" dirty="0">
                <a:latin typeface="Comic Sans MS"/>
                <a:cs typeface="Comic Sans MS"/>
              </a:rPr>
              <a:t> </a:t>
            </a:r>
            <a:r>
              <a:rPr lang="es-MX" sz="2400" spc="-5" dirty="0">
                <a:latin typeface="Comic Sans MS"/>
                <a:cs typeface="Comic Sans MS"/>
              </a:rPr>
              <a:t>máquinas pequeñas, la falla ocurre primero en los soportes y en máquinas grandes, la ruptura de las ranuras después de que han sido recocidas por sobrecalentamiento ocurre primero.</a:t>
            </a:r>
          </a:p>
          <a:p>
            <a:pPr marL="12700" marR="5080" algn="just">
              <a:spcBef>
                <a:spcPts val="100"/>
              </a:spcBef>
              <a:tabLst>
                <a:tab pos="588010" algn="l"/>
                <a:tab pos="959485" algn="l"/>
                <a:tab pos="1903095" algn="l"/>
                <a:tab pos="2351405" algn="l"/>
              </a:tabLst>
            </a:pPr>
            <a:r>
              <a:rPr lang="es-MX" sz="2400" spc="-5" dirty="0">
                <a:latin typeface="Comic Sans MS"/>
                <a:cs typeface="Comic Sans MS"/>
              </a:rPr>
              <a:t>Ambos</a:t>
            </a:r>
            <a:r>
              <a:rPr lang="es-MX" sz="2400" dirty="0">
                <a:latin typeface="Comic Sans MS"/>
                <a:cs typeface="Comic Sans MS"/>
              </a:rPr>
              <a:t> </a:t>
            </a:r>
            <a:r>
              <a:rPr lang="es-MX" sz="2400" spc="-5" dirty="0">
                <a:latin typeface="Comic Sans MS"/>
                <a:cs typeface="Comic Sans MS"/>
              </a:rPr>
              <a:t>modos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dan</a:t>
            </a:r>
            <a:r>
              <a:rPr lang="es-MX" sz="2400" dirty="0">
                <a:latin typeface="Comic Sans MS"/>
                <a:cs typeface="Comic Sans MS"/>
              </a:rPr>
              <a:t> </a:t>
            </a:r>
            <a:r>
              <a:rPr lang="es-MX" sz="2400" spc="-5" dirty="0">
                <a:latin typeface="Comic Sans MS"/>
                <a:cs typeface="Comic Sans MS"/>
              </a:rPr>
              <a:t>como</a:t>
            </a:r>
            <a:r>
              <a:rPr lang="es-MX" sz="2400" spc="260" dirty="0">
                <a:latin typeface="Comic Sans MS"/>
                <a:cs typeface="Comic Sans MS"/>
              </a:rPr>
              <a:t> </a:t>
            </a:r>
            <a:r>
              <a:rPr lang="es-MX" sz="2400" spc="-5" dirty="0">
                <a:latin typeface="Comic Sans MS"/>
                <a:cs typeface="Comic Sans MS"/>
              </a:rPr>
              <a:t>resultado</a:t>
            </a:r>
            <a:r>
              <a:rPr lang="es-MX" sz="2400" spc="260" dirty="0">
                <a:latin typeface="Comic Sans MS"/>
                <a:cs typeface="Comic Sans MS"/>
              </a:rPr>
              <a:t> </a:t>
            </a:r>
            <a:r>
              <a:rPr lang="es-MX" sz="2400" spc="-5" dirty="0">
                <a:latin typeface="Comic Sans MS"/>
                <a:cs typeface="Comic Sans MS"/>
              </a:rPr>
              <a:t>un significante tiempo fuera del equipo por reparaciones al cuerpo del</a:t>
            </a:r>
            <a:r>
              <a:rPr lang="es-MX" sz="2400" dirty="0">
                <a:latin typeface="Comic Sans MS"/>
                <a:cs typeface="Comic Sans MS"/>
              </a:rPr>
              <a:t> </a:t>
            </a:r>
            <a:r>
              <a:rPr lang="es-MX" sz="2400" spc="-10" dirty="0">
                <a:latin typeface="Comic Sans MS"/>
                <a:cs typeface="Comic Sans MS"/>
              </a:rPr>
              <a:t>rotor.</a:t>
            </a:r>
            <a:endParaRPr lang="es-MX" sz="2400" dirty="0">
              <a:latin typeface="Comic Sans MS"/>
              <a:cs typeface="Comic Sans MS"/>
            </a:endParaRPr>
          </a:p>
          <a:p>
            <a:pPr marL="12700" marR="5080">
              <a:lnSpc>
                <a:spcPct val="116100"/>
              </a:lnSpc>
              <a:spcBef>
                <a:spcPts val="100"/>
              </a:spcBef>
              <a:tabLst>
                <a:tab pos="588010" algn="l"/>
                <a:tab pos="959485" algn="l"/>
                <a:tab pos="1903095" algn="l"/>
                <a:tab pos="2351405" algn="l"/>
              </a:tabLst>
            </a:pPr>
            <a:endParaRPr lang="es-MX" sz="900" dirty="0">
              <a:latin typeface="Comic Sans MS"/>
              <a:cs typeface="Comic Sans MS"/>
            </a:endParaRPr>
          </a:p>
          <a:p>
            <a:pPr marL="12700" marR="5080">
              <a:lnSpc>
                <a:spcPct val="116100"/>
              </a:lnSpc>
              <a:spcBef>
                <a:spcPts val="100"/>
              </a:spcBef>
              <a:tabLst>
                <a:tab pos="588010" algn="l"/>
                <a:tab pos="959485" algn="l"/>
                <a:tab pos="1903095" algn="l"/>
                <a:tab pos="2351405" algn="l"/>
              </a:tabLst>
            </a:pPr>
            <a:endParaRPr lang="es-MX" sz="900" dirty="0">
              <a:latin typeface="Comic Sans MS"/>
              <a:cs typeface="Comic Sans MS"/>
            </a:endParaRPr>
          </a:p>
          <a:p>
            <a:pPr marL="12700" marR="5080">
              <a:lnSpc>
                <a:spcPct val="116100"/>
              </a:lnSpc>
              <a:spcBef>
                <a:spcPts val="100"/>
              </a:spcBef>
              <a:tabLst>
                <a:tab pos="588010" algn="l"/>
                <a:tab pos="959485" algn="l"/>
                <a:tab pos="1903095" algn="l"/>
                <a:tab pos="2351405" algn="l"/>
              </a:tabLst>
            </a:pPr>
            <a:endParaRPr lang="es-MX" sz="900" dirty="0">
              <a:latin typeface="Comic Sans MS"/>
              <a:cs typeface="Comic Sans MS"/>
            </a:endParaRPr>
          </a:p>
          <a:p>
            <a:pPr marL="12700" marR="5080">
              <a:lnSpc>
                <a:spcPct val="116100"/>
              </a:lnSpc>
              <a:spcBef>
                <a:spcPts val="100"/>
              </a:spcBef>
              <a:tabLst>
                <a:tab pos="588010" algn="l"/>
                <a:tab pos="959485" algn="l"/>
                <a:tab pos="1903095" algn="l"/>
                <a:tab pos="2351405" algn="l"/>
              </a:tabLst>
            </a:pPr>
            <a:endParaRPr sz="900" dirty="0">
              <a:latin typeface="Comic Sans MS"/>
              <a:cs typeface="Comic Sans MS"/>
            </a:endParaRPr>
          </a:p>
        </p:txBody>
      </p:sp>
    </p:spTree>
    <p:extLst>
      <p:ext uri="{BB962C8B-B14F-4D97-AF65-F5344CB8AC3E}">
        <p14:creationId xmlns:p14="http://schemas.microsoft.com/office/powerpoint/2010/main" xmlns="" val="66628876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406400" y="491434"/>
            <a:ext cx="17145000" cy="7909858"/>
          </a:xfrm>
          <a:prstGeom prst="rect">
            <a:avLst/>
          </a:prstGeom>
        </p:spPr>
        <p:txBody>
          <a:bodyPr vert="horz" wrap="square" lIns="0" tIns="12700" rIns="0" bIns="0" rtlCol="0">
            <a:spAutoFit/>
          </a:bodyPr>
          <a:lstStyle/>
          <a:p>
            <a:pPr marL="12700" marR="5080" algn="just">
              <a:spcBef>
                <a:spcPts val="100"/>
              </a:spcBef>
              <a:tabLst>
                <a:tab pos="1331595" algn="l"/>
              </a:tabLst>
            </a:pPr>
            <a:r>
              <a:rPr lang="es-MX" sz="2400" b="1" dirty="0">
                <a:latin typeface="Comic Sans MS" panose="030F0702030302020204" pitchFamily="66" charset="0"/>
              </a:rPr>
              <a:t>CALENTAMIENTO DEL GENERADOR POR SECUENCIA NEGATIVA</a:t>
            </a:r>
          </a:p>
          <a:p>
            <a:pPr marL="12700" marR="5080" algn="just">
              <a:spcBef>
                <a:spcPts val="100"/>
              </a:spcBef>
              <a:tabLst>
                <a:tab pos="1331595" algn="l"/>
              </a:tabLst>
            </a:pPr>
            <a:endParaRPr lang="es-MX" sz="2400" dirty="0">
              <a:latin typeface="Comic Sans MS" panose="030F0702030302020204" pitchFamily="66" charset="0"/>
            </a:endParaRPr>
          </a:p>
          <a:p>
            <a:pPr marL="12700" marR="5080" algn="just">
              <a:spcBef>
                <a:spcPts val="100"/>
              </a:spcBef>
              <a:tabLst>
                <a:tab pos="1331595" algn="l"/>
              </a:tabLst>
            </a:pPr>
            <a:r>
              <a:rPr lang="es-MX" sz="2400" dirty="0">
                <a:latin typeface="Comic Sans MS" panose="030F0702030302020204" pitchFamily="66" charset="0"/>
              </a:rPr>
              <a:t>El calentamiento de secuencia negativa en generadores síncronos es un proceso bien definido que produce límites específicos para el funcionamiento desequilibrado. Excepto por una pequeña pérdida de calor en el estator, las pérdidas debidas a la corriente de secuencia negativa aparecen en el rotor de la máquina. La entrada de energía al rotor y la temperatura del rotor aumentan durante un intervalo de tiempo y son estrechamente proporcionales a , donde I2 es la corriente de secuencia negativa del estator y t es el intervalo de tiempo en s.</a:t>
            </a:r>
          </a:p>
          <a:p>
            <a:pPr marL="12700" marR="5080" algn="just">
              <a:spcBef>
                <a:spcPts val="100"/>
              </a:spcBef>
              <a:tabLst>
                <a:tab pos="1331595" algn="l"/>
              </a:tabLst>
            </a:pPr>
            <a:r>
              <a:rPr lang="es-MX" sz="2400" dirty="0">
                <a:latin typeface="Comic Sans MS" panose="030F0702030302020204" pitchFamily="66" charset="0"/>
                <a:cs typeface="Comic Sans MS"/>
              </a:rPr>
              <a:t>El siguiente método de </a:t>
            </a:r>
            <a:r>
              <a:rPr lang="es-MX" sz="2400" dirty="0" smtClean="0">
                <a:latin typeface="Comic Sans MS" panose="030F0702030302020204" pitchFamily="66" charset="0"/>
                <a:cs typeface="Comic Sans MS"/>
              </a:rPr>
              <a:t>valor nominal </a:t>
            </a:r>
            <a:r>
              <a:rPr lang="es-MX" sz="2400" dirty="0">
                <a:latin typeface="Comic Sans MS" panose="030F0702030302020204" pitchFamily="66" charset="0"/>
                <a:cs typeface="Comic Sans MS"/>
              </a:rPr>
              <a:t>se desarrolló basándose en limitar la temperatura de los componentes del rotor por debajo del nivel de daño. Este límite se basa en la siguiente ecuación para un generador determinado:</a:t>
            </a:r>
          </a:p>
          <a:p>
            <a:pPr marL="12700" marR="5080" algn="just">
              <a:spcBef>
                <a:spcPts val="100"/>
              </a:spcBef>
              <a:tabLst>
                <a:tab pos="1331595" algn="l"/>
              </a:tabLst>
            </a:pPr>
            <a:endParaRPr lang="es-MX" sz="2400" b="1" dirty="0">
              <a:latin typeface="Comic Sans MS" panose="030F0702030302020204" pitchFamily="66" charset="0"/>
              <a:cs typeface="Comic Sans MS"/>
            </a:endParaRPr>
          </a:p>
          <a:p>
            <a:pPr marL="927100" marR="5080" lvl="2" algn="just">
              <a:spcBef>
                <a:spcPts val="100"/>
              </a:spcBef>
              <a:tabLst>
                <a:tab pos="1331595" algn="l"/>
              </a:tabLst>
            </a:pPr>
            <a:r>
              <a:rPr lang="es-AR" sz="2400" b="1" dirty="0"/>
              <a:t>K = I2² t</a:t>
            </a:r>
            <a:endParaRPr lang="es-MX" sz="2400" b="1" dirty="0">
              <a:latin typeface="Comic Sans MS" panose="030F0702030302020204" pitchFamily="66" charset="0"/>
              <a:cs typeface="Comic Sans MS"/>
            </a:endParaRPr>
          </a:p>
          <a:p>
            <a:pPr marL="12700" marR="5080" algn="just">
              <a:spcBef>
                <a:spcPts val="100"/>
              </a:spcBef>
              <a:tabLst>
                <a:tab pos="1331595" algn="l"/>
              </a:tabLst>
            </a:pPr>
            <a:endParaRPr lang="es-MX" sz="2400" dirty="0">
              <a:latin typeface="Comic Sans MS" panose="030F0702030302020204" pitchFamily="66" charset="0"/>
              <a:cs typeface="Comic Sans MS"/>
            </a:endParaRPr>
          </a:p>
          <a:p>
            <a:pPr marL="12700" marR="5080" algn="just">
              <a:spcBef>
                <a:spcPts val="100"/>
              </a:spcBef>
              <a:tabLst>
                <a:tab pos="1331595" algn="l"/>
              </a:tabLst>
            </a:pPr>
            <a:r>
              <a:rPr lang="en-US" sz="2400" dirty="0">
                <a:latin typeface="Comic Sans MS" panose="030F0702030302020204" pitchFamily="66" charset="0"/>
              </a:rPr>
              <a:t>K = constant depending on generator design and size </a:t>
            </a:r>
          </a:p>
          <a:p>
            <a:pPr marL="12700" marR="5080" algn="just">
              <a:spcBef>
                <a:spcPts val="100"/>
              </a:spcBef>
              <a:tabLst>
                <a:tab pos="1331595" algn="l"/>
              </a:tabLst>
            </a:pPr>
            <a:r>
              <a:rPr lang="en-US" sz="2400" dirty="0">
                <a:latin typeface="Comic Sans MS" panose="030F0702030302020204" pitchFamily="66" charset="0"/>
              </a:rPr>
              <a:t>t = time in seconds </a:t>
            </a:r>
          </a:p>
          <a:p>
            <a:pPr marL="12700" marR="5080" algn="just">
              <a:spcBef>
                <a:spcPts val="100"/>
              </a:spcBef>
              <a:tabLst>
                <a:tab pos="1331595" algn="l"/>
              </a:tabLst>
            </a:pPr>
            <a:r>
              <a:rPr lang="en-US" sz="2400" dirty="0">
                <a:latin typeface="Comic Sans MS" panose="030F0702030302020204" pitchFamily="66" charset="0"/>
              </a:rPr>
              <a:t>I2 = rms value of negative-sequence current in </a:t>
            </a:r>
            <a:r>
              <a:rPr lang="en-US" sz="2400" dirty="0" err="1">
                <a:latin typeface="Comic Sans MS" panose="030F0702030302020204" pitchFamily="66" charset="0"/>
              </a:rPr>
              <a:t>pu</a:t>
            </a:r>
            <a:endParaRPr lang="es-MX" sz="2400" dirty="0">
              <a:latin typeface="Comic Sans MS" panose="030F0702030302020204" pitchFamily="66" charset="0"/>
              <a:cs typeface="Comic Sans MS"/>
            </a:endParaRPr>
          </a:p>
          <a:p>
            <a:pPr marL="12700" marR="5080" algn="just">
              <a:spcBef>
                <a:spcPts val="100"/>
              </a:spcBef>
              <a:tabLst>
                <a:tab pos="1331595" algn="l"/>
              </a:tabLst>
            </a:pPr>
            <a:endParaRPr lang="es-MX" sz="2400" dirty="0">
              <a:latin typeface="Comic Sans MS" panose="030F0702030302020204" pitchFamily="66" charset="0"/>
              <a:cs typeface="Comic Sans MS"/>
            </a:endParaRPr>
          </a:p>
          <a:p>
            <a:pPr marL="12700" marR="5080" algn="just">
              <a:spcBef>
                <a:spcPts val="100"/>
              </a:spcBef>
              <a:tabLst>
                <a:tab pos="1331595" algn="l"/>
              </a:tabLst>
            </a:pPr>
            <a:r>
              <a:rPr lang="es-MX" sz="2400" dirty="0">
                <a:latin typeface="Comic Sans MS" panose="030F0702030302020204" pitchFamily="66" charset="0"/>
                <a:cs typeface="Comic Sans MS"/>
              </a:rPr>
              <a:t>El valor límite de K se determina colocando sensores de temperatura en el rotor a lo largo de la trayectoria de la corriente de secuencia negativa mientras se suministra corriente de secuencia negativa al estator. Esta supervisión determina las corrientes negativas límite que puede soportar el rotor. El valor K lo proporciona el fabricante del generador para cada unidad específica de acuerdo con los estándares de diseño de máquinas, como el estándar IEEE C50.13 para máquinas de rotor cilíndrico y el estándar IEEE C50.12 para máquinas de polos salientes [2] [3].</a:t>
            </a:r>
            <a:endParaRPr sz="2400" dirty="0">
              <a:latin typeface="Comic Sans MS" panose="030F0702030302020204" pitchFamily="66" charset="0"/>
              <a:cs typeface="Comic Sans MS"/>
            </a:endParaRPr>
          </a:p>
        </p:txBody>
      </p:sp>
      <p:sp>
        <p:nvSpPr>
          <p:cNvPr id="10" name="object 10"/>
          <p:cNvSpPr txBox="1"/>
          <p:nvPr/>
        </p:nvSpPr>
        <p:spPr>
          <a:xfrm>
            <a:off x="5942190" y="8383906"/>
            <a:ext cx="3053715" cy="162352"/>
          </a:xfrm>
          <a:prstGeom prst="rect">
            <a:avLst/>
          </a:prstGeom>
        </p:spPr>
        <p:txBody>
          <a:bodyPr vert="horz" wrap="square" lIns="0" tIns="12700" rIns="0" bIns="0" rtlCol="0">
            <a:spAutoFit/>
          </a:bodyPr>
          <a:lstStyle/>
          <a:p>
            <a:pPr marL="12700" marR="5080" algn="just">
              <a:lnSpc>
                <a:spcPct val="116100"/>
              </a:lnSpc>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194293637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txBox="1"/>
          <p:nvPr/>
        </p:nvSpPr>
        <p:spPr>
          <a:xfrm>
            <a:off x="330200" y="304800"/>
            <a:ext cx="17221200" cy="2993127"/>
          </a:xfrm>
          <a:prstGeom prst="rect">
            <a:avLst/>
          </a:prstGeom>
        </p:spPr>
        <p:txBody>
          <a:bodyPr vert="horz" wrap="square" lIns="0" tIns="12700" rIns="0" bIns="0" rtlCol="0">
            <a:spAutoFit/>
          </a:bodyPr>
          <a:lstStyle/>
          <a:p>
            <a:pPr marL="12700" marR="5080" algn="just">
              <a:spcBef>
                <a:spcPts val="100"/>
              </a:spcBef>
              <a:tabLst>
                <a:tab pos="859155" algn="l"/>
                <a:tab pos="1177925" algn="l"/>
                <a:tab pos="2028825" algn="l"/>
                <a:tab pos="2822575" algn="l"/>
              </a:tabLst>
            </a:pPr>
            <a:r>
              <a:rPr sz="2400" b="1" spc="-5" dirty="0">
                <a:latin typeface="Comic Sans MS"/>
                <a:cs typeface="Comic Sans MS"/>
              </a:rPr>
              <a:t>CAPACIDAD</a:t>
            </a:r>
            <a:r>
              <a:rPr lang="en-US" sz="2400" b="1" spc="-5" dirty="0">
                <a:latin typeface="Comic Sans MS"/>
                <a:cs typeface="Comic Sans MS"/>
              </a:rPr>
              <a:t> </a:t>
            </a:r>
            <a:r>
              <a:rPr sz="2400" b="1" spc="-5" dirty="0">
                <a:latin typeface="Comic Sans MS"/>
                <a:cs typeface="Comic Sans MS"/>
              </a:rPr>
              <a:t>DE</a:t>
            </a:r>
            <a:r>
              <a:rPr lang="en-US" sz="2400" b="1" spc="-5" dirty="0">
                <a:latin typeface="Comic Sans MS"/>
                <a:cs typeface="Comic Sans MS"/>
              </a:rPr>
              <a:t> </a:t>
            </a:r>
            <a:r>
              <a:rPr sz="2400" b="1" spc="-5" dirty="0">
                <a:latin typeface="Comic Sans MS"/>
                <a:cs typeface="Comic Sans MS"/>
              </a:rPr>
              <a:t>SECUENCIA</a:t>
            </a:r>
            <a:r>
              <a:rPr lang="en-US" sz="2400" b="1" spc="-5" dirty="0">
                <a:latin typeface="Comic Sans MS"/>
                <a:cs typeface="Comic Sans MS"/>
              </a:rPr>
              <a:t> </a:t>
            </a:r>
            <a:r>
              <a:rPr lang="es-AR" sz="2400" b="1" spc="-5" dirty="0">
                <a:latin typeface="Comic Sans MS"/>
                <a:cs typeface="Comic Sans MS"/>
              </a:rPr>
              <a:t>NEGATIVA</a:t>
            </a:r>
            <a:r>
              <a:rPr lang="en-US" sz="2400" b="1" spc="-5" dirty="0">
                <a:latin typeface="Comic Sans MS"/>
                <a:cs typeface="Comic Sans MS"/>
              </a:rPr>
              <a:t> </a:t>
            </a:r>
            <a:r>
              <a:rPr sz="2400" b="1" spc="-5" dirty="0">
                <a:latin typeface="Comic Sans MS"/>
                <a:cs typeface="Comic Sans MS"/>
              </a:rPr>
              <a:t>DEL</a:t>
            </a:r>
            <a:r>
              <a:rPr lang="en-US" sz="2400" b="1" spc="-5" dirty="0">
                <a:latin typeface="Comic Sans MS"/>
                <a:cs typeface="Comic Sans MS"/>
              </a:rPr>
              <a:t> </a:t>
            </a:r>
            <a:r>
              <a:rPr sz="2400" b="1" spc="-5" dirty="0">
                <a:latin typeface="Comic Sans MS"/>
                <a:cs typeface="Comic Sans MS"/>
              </a:rPr>
              <a:t>GENERADOR</a:t>
            </a:r>
            <a:endParaRPr lang="en-US" sz="2400" b="1" spc="-5" dirty="0">
              <a:latin typeface="Comic Sans MS"/>
              <a:cs typeface="Comic Sans MS"/>
            </a:endParaRPr>
          </a:p>
          <a:p>
            <a:pPr marL="12700" marR="5080" algn="just">
              <a:spcBef>
                <a:spcPts val="100"/>
              </a:spcBef>
              <a:tabLst>
                <a:tab pos="859155" algn="l"/>
                <a:tab pos="1177925" algn="l"/>
                <a:tab pos="2028825" algn="l"/>
                <a:tab pos="2822575" algn="l"/>
              </a:tabLst>
            </a:pPr>
            <a:endParaRPr lang="es-AR" sz="2400" b="1" spc="-5" dirty="0">
              <a:latin typeface="Comic Sans MS"/>
              <a:cs typeface="Comic Sans MS"/>
            </a:endParaRPr>
          </a:p>
          <a:p>
            <a:pPr marL="38100" marR="30480" algn="just">
              <a:spcBef>
                <a:spcPts val="100"/>
              </a:spcBef>
            </a:pPr>
            <a:r>
              <a:rPr lang="es-MX" sz="2400" dirty="0">
                <a:latin typeface="Comic Sans MS" panose="030F0702030302020204" pitchFamily="66" charset="0"/>
              </a:rPr>
              <a:t>La capacidad de corriente de desequilibrio continuo de un generador, como se define en [2] y [3], requiere que un generador sea capaz de soportar, sin lesiones, los efectos de un desequilibrio de corriente de fase continua correspondiente a una corriente de secuencia negativa I2 de los siguientes valores (ver Tabla I), siempre que no se excedan los </a:t>
            </a:r>
            <a:r>
              <a:rPr lang="es-MX" sz="2400" dirty="0" err="1">
                <a:latin typeface="Comic Sans MS" panose="030F0702030302020204" pitchFamily="66" charset="0"/>
              </a:rPr>
              <a:t>kVA</a:t>
            </a:r>
            <a:r>
              <a:rPr lang="es-MX" sz="2400" dirty="0">
                <a:latin typeface="Comic Sans MS" panose="030F0702030302020204" pitchFamily="66" charset="0"/>
              </a:rPr>
              <a:t> nominales y la corriente máxima no exceda el 105 % de la corriente nominal en ninguna fase. Estos valores también expresan la capacidad de corriente de secuencia de fase negativa a capacidades reducidas de </a:t>
            </a:r>
            <a:r>
              <a:rPr lang="es-MX" sz="2400" dirty="0" err="1">
                <a:latin typeface="Comic Sans MS" panose="030F0702030302020204" pitchFamily="66" charset="0"/>
              </a:rPr>
              <a:t>kVA</a:t>
            </a:r>
            <a:r>
              <a:rPr lang="es-MX" sz="2400" dirty="0">
                <a:latin typeface="Comic Sans MS" panose="030F0702030302020204" pitchFamily="66" charset="0"/>
              </a:rPr>
              <a:t> del generador como un porcentaje de la corriente del estator correspondiente a la capacidad reducida.</a:t>
            </a:r>
          </a:p>
        </p:txBody>
      </p:sp>
      <p:sp>
        <p:nvSpPr>
          <p:cNvPr id="5" name="CuadroTexto 4">
            <a:extLst>
              <a:ext uri="{FF2B5EF4-FFF2-40B4-BE49-F238E27FC236}">
                <a16:creationId xmlns:a16="http://schemas.microsoft.com/office/drawing/2014/main" xmlns="" id="{20512AB7-3B57-4D01-B759-773E98819760}"/>
              </a:ext>
            </a:extLst>
          </p:cNvPr>
          <p:cNvSpPr txBox="1"/>
          <p:nvPr/>
        </p:nvSpPr>
        <p:spPr>
          <a:xfrm>
            <a:off x="4472317" y="3420615"/>
            <a:ext cx="8936966" cy="707886"/>
          </a:xfrm>
          <a:prstGeom prst="rect">
            <a:avLst/>
          </a:prstGeom>
          <a:noFill/>
        </p:spPr>
        <p:txBody>
          <a:bodyPr wrap="square">
            <a:spAutoFit/>
          </a:bodyPr>
          <a:lstStyle/>
          <a:p>
            <a:pPr algn="ctr"/>
            <a:r>
              <a:rPr lang="es-AR" sz="2000" b="1" dirty="0">
                <a:latin typeface="Comic Sans MS" panose="030F0702030302020204" pitchFamily="66" charset="0"/>
              </a:rPr>
              <a:t>TABLA I CAPACIDAD DE CORRIENTE DE DESEQUILIBRIO CONTINUO</a:t>
            </a:r>
          </a:p>
        </p:txBody>
      </p:sp>
      <p:pic>
        <p:nvPicPr>
          <p:cNvPr id="6" name="Imagen 5">
            <a:extLst>
              <a:ext uri="{FF2B5EF4-FFF2-40B4-BE49-F238E27FC236}">
                <a16:creationId xmlns:a16="http://schemas.microsoft.com/office/drawing/2014/main" xmlns="" id="{FB36BFBE-71CB-45DA-9B41-30E500BAE954}"/>
              </a:ext>
            </a:extLst>
          </p:cNvPr>
          <p:cNvPicPr>
            <a:picLocks noChangeAspect="1"/>
          </p:cNvPicPr>
          <p:nvPr/>
        </p:nvPicPr>
        <p:blipFill>
          <a:blip r:embed="rId2"/>
          <a:stretch>
            <a:fillRect/>
          </a:stretch>
        </p:blipFill>
        <p:spPr>
          <a:xfrm>
            <a:off x="5304396" y="4021088"/>
            <a:ext cx="7272808" cy="4474057"/>
          </a:xfrm>
          <a:prstGeom prst="rect">
            <a:avLst/>
          </a:prstGeom>
        </p:spPr>
      </p:pic>
    </p:spTree>
    <p:extLst>
      <p:ext uri="{BB962C8B-B14F-4D97-AF65-F5344CB8AC3E}">
        <p14:creationId xmlns:p14="http://schemas.microsoft.com/office/powerpoint/2010/main" xmlns="" val="190983900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txBox="1"/>
          <p:nvPr/>
        </p:nvSpPr>
        <p:spPr>
          <a:xfrm>
            <a:off x="330200" y="304800"/>
            <a:ext cx="17221200" cy="6827510"/>
          </a:xfrm>
          <a:prstGeom prst="rect">
            <a:avLst/>
          </a:prstGeom>
        </p:spPr>
        <p:txBody>
          <a:bodyPr vert="horz" wrap="square" lIns="0" tIns="12700" rIns="0" bIns="0" rtlCol="0">
            <a:spAutoFit/>
          </a:bodyPr>
          <a:lstStyle/>
          <a:p>
            <a:pPr marL="38100" marR="30480" algn="just">
              <a:spcBef>
                <a:spcPts val="100"/>
              </a:spcBef>
            </a:pPr>
            <a:r>
              <a:rPr lang="es-MX" sz="2400" dirty="0">
                <a:latin typeface="Comic Sans MS" panose="030F0702030302020204" pitchFamily="66" charset="0"/>
              </a:rPr>
              <a:t>La capacidad de secuencia negativa de tiempo corto (falla desequilibrada) de un generador también se define en [2] y [3] y se muestra en la Tabla II. Los valores de tiempo corto se aplican durante 120 s o menos. Más allá de 120 s, la capacidad continua debe ser usado. </a:t>
            </a:r>
          </a:p>
          <a:p>
            <a:pPr marL="38100" marR="30480" algn="just">
              <a:spcBef>
                <a:spcPts val="100"/>
              </a:spcBef>
            </a:pPr>
            <a:endParaRPr lang="es-MX" sz="2400" dirty="0">
              <a:latin typeface="Comic Sans MS" panose="030F0702030302020204" pitchFamily="66" charset="0"/>
              <a:cs typeface="Comic Sans MS"/>
            </a:endParaRPr>
          </a:p>
          <a:p>
            <a:pPr marL="38100" marR="30480" algn="just">
              <a:spcBef>
                <a:spcPts val="100"/>
              </a:spcBef>
            </a:pPr>
            <a:endParaRPr lang="es-MX" sz="2400" dirty="0">
              <a:latin typeface="Comic Sans MS" panose="030F0702030302020204" pitchFamily="66" charset="0"/>
              <a:cs typeface="Comic Sans MS"/>
            </a:endParaRPr>
          </a:p>
          <a:p>
            <a:pPr marL="38100" marR="30480" algn="just">
              <a:spcBef>
                <a:spcPts val="100"/>
              </a:spcBef>
            </a:pPr>
            <a:endParaRPr lang="es-MX" sz="2400" dirty="0">
              <a:latin typeface="Comic Sans MS" panose="030F0702030302020204" pitchFamily="66" charset="0"/>
              <a:cs typeface="Comic Sans MS"/>
            </a:endParaRPr>
          </a:p>
          <a:p>
            <a:pPr marL="38100" marR="30480" algn="just">
              <a:spcBef>
                <a:spcPts val="100"/>
              </a:spcBef>
            </a:pPr>
            <a:endParaRPr lang="es-MX" sz="2400" dirty="0">
              <a:latin typeface="Comic Sans MS" panose="030F0702030302020204" pitchFamily="66" charset="0"/>
              <a:cs typeface="Comic Sans MS"/>
            </a:endParaRPr>
          </a:p>
          <a:p>
            <a:pPr marL="38100" marR="30480" algn="just">
              <a:spcBef>
                <a:spcPts val="100"/>
              </a:spcBef>
            </a:pPr>
            <a:endParaRPr lang="es-MX" sz="2400" dirty="0">
              <a:latin typeface="Comic Sans MS" panose="030F0702030302020204" pitchFamily="66" charset="0"/>
              <a:cs typeface="Comic Sans MS"/>
            </a:endParaRPr>
          </a:p>
          <a:p>
            <a:pPr marL="38100" marR="30480" algn="just">
              <a:spcBef>
                <a:spcPts val="100"/>
              </a:spcBef>
            </a:pPr>
            <a:endParaRPr lang="es-MX" sz="2400" dirty="0">
              <a:latin typeface="Comic Sans MS" panose="030F0702030302020204" pitchFamily="66" charset="0"/>
              <a:cs typeface="Comic Sans MS"/>
            </a:endParaRPr>
          </a:p>
          <a:p>
            <a:pPr marL="38100" marR="30480" algn="just">
              <a:spcBef>
                <a:spcPts val="100"/>
              </a:spcBef>
            </a:pPr>
            <a:endParaRPr lang="es-MX" sz="2400" dirty="0">
              <a:latin typeface="Comic Sans MS" panose="030F0702030302020204" pitchFamily="66" charset="0"/>
              <a:cs typeface="Comic Sans MS"/>
            </a:endParaRPr>
          </a:p>
          <a:p>
            <a:pPr marL="38100" marR="30480" algn="just">
              <a:spcBef>
                <a:spcPts val="100"/>
              </a:spcBef>
            </a:pPr>
            <a:endParaRPr lang="es-MX" sz="2400" dirty="0">
              <a:latin typeface="Comic Sans MS" panose="030F0702030302020204" pitchFamily="66" charset="0"/>
              <a:cs typeface="Comic Sans MS"/>
            </a:endParaRPr>
          </a:p>
          <a:p>
            <a:pPr marL="38100" marR="30480" algn="just">
              <a:spcBef>
                <a:spcPts val="100"/>
              </a:spcBef>
            </a:pPr>
            <a:endParaRPr lang="es-MX" sz="2400" dirty="0">
              <a:latin typeface="Comic Sans MS" panose="030F0702030302020204" pitchFamily="66" charset="0"/>
              <a:cs typeface="Comic Sans MS"/>
            </a:endParaRPr>
          </a:p>
          <a:p>
            <a:pPr marL="38100" marR="30480" algn="just">
              <a:spcBef>
                <a:spcPts val="100"/>
              </a:spcBef>
            </a:pPr>
            <a:endParaRPr lang="es-MX" sz="2400" dirty="0">
              <a:latin typeface="Comic Sans MS" panose="030F0702030302020204" pitchFamily="66" charset="0"/>
              <a:cs typeface="Comic Sans MS"/>
            </a:endParaRPr>
          </a:p>
          <a:p>
            <a:pPr marL="38100" marR="30480" algn="just">
              <a:spcBef>
                <a:spcPts val="100"/>
              </a:spcBef>
            </a:pPr>
            <a:endParaRPr lang="es-MX" sz="2400" dirty="0">
              <a:latin typeface="Comic Sans MS" panose="030F0702030302020204" pitchFamily="66" charset="0"/>
              <a:cs typeface="Comic Sans MS"/>
            </a:endParaRPr>
          </a:p>
          <a:p>
            <a:pPr marL="38100" marR="30480" algn="just">
              <a:spcBef>
                <a:spcPts val="100"/>
              </a:spcBef>
            </a:pPr>
            <a:endParaRPr lang="es-MX" sz="2400" dirty="0"/>
          </a:p>
          <a:p>
            <a:pPr marL="38100" marR="30480" algn="just">
              <a:spcBef>
                <a:spcPts val="100"/>
              </a:spcBef>
            </a:pPr>
            <a:r>
              <a:rPr lang="es-MX" sz="2400" dirty="0">
                <a:latin typeface="Comic Sans MS" panose="030F0702030302020204" pitchFamily="66" charset="0"/>
              </a:rPr>
              <a:t>Los valores de tiempo corto en la Tabla II y la Fig. 2 también expresan la capacidad de corriente de secuencia negativa a capacidades reducidas de </a:t>
            </a:r>
            <a:r>
              <a:rPr lang="es-MX" sz="2400" dirty="0" err="1">
                <a:latin typeface="Comic Sans MS" panose="030F0702030302020204" pitchFamily="66" charset="0"/>
              </a:rPr>
              <a:t>kVA</a:t>
            </a:r>
            <a:r>
              <a:rPr lang="es-MX" sz="2400" dirty="0">
                <a:latin typeface="Comic Sans MS" panose="030F0702030302020204" pitchFamily="66" charset="0"/>
              </a:rPr>
              <a:t> del generador usando corriente del estator por unidad correspondiente a la capacidad reducida.</a:t>
            </a:r>
            <a:endParaRPr lang="es-MX" sz="2400" dirty="0">
              <a:latin typeface="Comic Sans MS" panose="030F0702030302020204" pitchFamily="66" charset="0"/>
              <a:cs typeface="Comic Sans MS"/>
            </a:endParaRPr>
          </a:p>
        </p:txBody>
      </p:sp>
      <p:sp>
        <p:nvSpPr>
          <p:cNvPr id="7" name="CuadroTexto 6">
            <a:extLst>
              <a:ext uri="{FF2B5EF4-FFF2-40B4-BE49-F238E27FC236}">
                <a16:creationId xmlns:a16="http://schemas.microsoft.com/office/drawing/2014/main" xmlns="" id="{C049A060-3235-49CE-B610-F06E607B733E}"/>
              </a:ext>
            </a:extLst>
          </p:cNvPr>
          <p:cNvSpPr txBox="1"/>
          <p:nvPr/>
        </p:nvSpPr>
        <p:spPr>
          <a:xfrm>
            <a:off x="4472317" y="1436516"/>
            <a:ext cx="8936966" cy="707886"/>
          </a:xfrm>
          <a:prstGeom prst="rect">
            <a:avLst/>
          </a:prstGeom>
          <a:noFill/>
        </p:spPr>
        <p:txBody>
          <a:bodyPr wrap="square">
            <a:spAutoFit/>
          </a:bodyPr>
          <a:lstStyle/>
          <a:p>
            <a:pPr algn="ctr"/>
            <a:r>
              <a:rPr lang="es-AR" sz="2000" b="1" dirty="0">
                <a:latin typeface="Comic Sans MS" panose="030F0702030302020204" pitchFamily="66" charset="0"/>
              </a:rPr>
              <a:t>TABLA II CAPACIDAD CORRIENTE DE DESEQUILIBRIO DE CORTO TIEMPO</a:t>
            </a:r>
          </a:p>
        </p:txBody>
      </p:sp>
      <p:pic>
        <p:nvPicPr>
          <p:cNvPr id="4" name="Imagen 3">
            <a:extLst>
              <a:ext uri="{FF2B5EF4-FFF2-40B4-BE49-F238E27FC236}">
                <a16:creationId xmlns:a16="http://schemas.microsoft.com/office/drawing/2014/main" xmlns="" id="{E5179944-13F1-4805-8609-B5A503F82603}"/>
              </a:ext>
            </a:extLst>
          </p:cNvPr>
          <p:cNvPicPr>
            <a:picLocks noChangeAspect="1"/>
          </p:cNvPicPr>
          <p:nvPr/>
        </p:nvPicPr>
        <p:blipFill>
          <a:blip r:embed="rId2"/>
          <a:stretch>
            <a:fillRect/>
          </a:stretch>
        </p:blipFill>
        <p:spPr>
          <a:xfrm>
            <a:off x="5628432" y="2155299"/>
            <a:ext cx="6696744" cy="3449965"/>
          </a:xfrm>
          <a:prstGeom prst="rect">
            <a:avLst/>
          </a:prstGeom>
        </p:spPr>
      </p:pic>
      <p:pic>
        <p:nvPicPr>
          <p:cNvPr id="9" name="Imagen 8">
            <a:extLst>
              <a:ext uri="{FF2B5EF4-FFF2-40B4-BE49-F238E27FC236}">
                <a16:creationId xmlns:a16="http://schemas.microsoft.com/office/drawing/2014/main" xmlns="" id="{63F52400-E0A1-4A6A-A5FF-5E92B73E6403}"/>
              </a:ext>
            </a:extLst>
          </p:cNvPr>
          <p:cNvPicPr>
            <a:picLocks noChangeAspect="1"/>
          </p:cNvPicPr>
          <p:nvPr/>
        </p:nvPicPr>
        <p:blipFill>
          <a:blip r:embed="rId3"/>
          <a:stretch>
            <a:fillRect/>
          </a:stretch>
        </p:blipFill>
        <p:spPr>
          <a:xfrm>
            <a:off x="7032588" y="6762978"/>
            <a:ext cx="4644516" cy="2990621"/>
          </a:xfrm>
          <a:prstGeom prst="rect">
            <a:avLst/>
          </a:prstGeom>
        </p:spPr>
      </p:pic>
      <p:sp>
        <p:nvSpPr>
          <p:cNvPr id="12" name="CuadroTexto 11">
            <a:extLst>
              <a:ext uri="{FF2B5EF4-FFF2-40B4-BE49-F238E27FC236}">
                <a16:creationId xmlns:a16="http://schemas.microsoft.com/office/drawing/2014/main" xmlns="" id="{9DC73C4C-A8A5-4B3E-81F7-7A0F8BA2E43C}"/>
              </a:ext>
            </a:extLst>
          </p:cNvPr>
          <p:cNvSpPr txBox="1"/>
          <p:nvPr/>
        </p:nvSpPr>
        <p:spPr>
          <a:xfrm>
            <a:off x="330200" y="7750456"/>
            <a:ext cx="6450360" cy="1015663"/>
          </a:xfrm>
          <a:prstGeom prst="rect">
            <a:avLst/>
          </a:prstGeom>
          <a:noFill/>
        </p:spPr>
        <p:txBody>
          <a:bodyPr wrap="square">
            <a:spAutoFit/>
          </a:bodyPr>
          <a:lstStyle/>
          <a:p>
            <a:pPr algn="ctr"/>
            <a:r>
              <a:rPr lang="es-AR" sz="2000" b="1" dirty="0">
                <a:latin typeface="Comic Sans MS" panose="030F0702030302020204" pitchFamily="66" charset="0"/>
              </a:rPr>
              <a:t>Fig. 2. Capacidad de corriente de desequilibrio de corto plazo de los generadores para un rotor cilíndrico enfriado directamente</a:t>
            </a:r>
          </a:p>
        </p:txBody>
      </p:sp>
    </p:spTree>
    <p:extLst>
      <p:ext uri="{BB962C8B-B14F-4D97-AF65-F5344CB8AC3E}">
        <p14:creationId xmlns:p14="http://schemas.microsoft.com/office/powerpoint/2010/main" xmlns="" val="18012036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txBox="1"/>
          <p:nvPr/>
        </p:nvSpPr>
        <p:spPr>
          <a:xfrm>
            <a:off x="330200" y="304800"/>
            <a:ext cx="17221200" cy="1120820"/>
          </a:xfrm>
          <a:prstGeom prst="rect">
            <a:avLst/>
          </a:prstGeom>
        </p:spPr>
        <p:txBody>
          <a:bodyPr vert="horz" wrap="square" lIns="0" tIns="12700" rIns="0" bIns="0" rtlCol="0">
            <a:spAutoFit/>
          </a:bodyPr>
          <a:lstStyle/>
          <a:p>
            <a:pPr marL="38100" marR="30480" algn="just">
              <a:spcBef>
                <a:spcPts val="100"/>
              </a:spcBef>
            </a:pPr>
            <a:r>
              <a:rPr lang="es-MX" sz="2400" dirty="0">
                <a:latin typeface="Comic Sans MS" panose="030F0702030302020204" pitchFamily="66" charset="0"/>
              </a:rPr>
              <a:t>Los valores expresados en la Tabla I y Tabla II aplican para generadores fabricados en el año 2005 y </a:t>
            </a:r>
            <a:r>
              <a:rPr lang="es-MX" sz="2400" dirty="0" err="1">
                <a:latin typeface="Comic Sans MS" panose="030F0702030302020204" pitchFamily="66" charset="0"/>
              </a:rPr>
              <a:t>poloriores</a:t>
            </a:r>
            <a:r>
              <a:rPr lang="es-MX" sz="2400" dirty="0">
                <a:latin typeface="Comic Sans MS" panose="030F0702030302020204" pitchFamily="66" charset="0"/>
              </a:rPr>
              <a:t>. Los valores para generadores fabricados antes de 2005 deben obtenerse consultando al fabricante o consultando valores estándar más antiguos vigentes en el momento en que se fabricó el generador.</a:t>
            </a:r>
            <a:endParaRPr lang="es-MX"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61143525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30200" y="204664"/>
            <a:ext cx="17221200" cy="8481809"/>
          </a:xfrm>
          <a:prstGeom prst="rect">
            <a:avLst/>
          </a:prstGeom>
        </p:spPr>
        <p:txBody>
          <a:bodyPr vert="horz" wrap="square" lIns="0" tIns="12700" rIns="0" bIns="0" rtlCol="0">
            <a:spAutoFit/>
          </a:bodyPr>
          <a:lstStyle/>
          <a:p>
            <a:pPr marL="12700" marR="5080" algn="just">
              <a:spcBef>
                <a:spcPts val="100"/>
              </a:spcBef>
              <a:tabLst>
                <a:tab pos="1278890" algn="l"/>
                <a:tab pos="1637030" algn="l"/>
                <a:tab pos="2057400" algn="l"/>
                <a:tab pos="2352675" algn="l"/>
              </a:tabLst>
            </a:pPr>
            <a:r>
              <a:rPr sz="2400" b="1" spc="-5" dirty="0">
                <a:latin typeface="Comic Sans MS" panose="030F0702030302020204" pitchFamily="66" charset="0"/>
                <a:cs typeface="Comic Sans MS"/>
              </a:rPr>
              <a:t>CARACTERIS</a:t>
            </a:r>
            <a:r>
              <a:rPr lang="es-AR" sz="2400" b="1" spc="-5" dirty="0">
                <a:latin typeface="Comic Sans MS" panose="030F0702030302020204" pitchFamily="66" charset="0"/>
                <a:cs typeface="Comic Sans MS"/>
              </a:rPr>
              <a:t>CT</a:t>
            </a:r>
            <a:r>
              <a:rPr sz="2400" b="1" spc="-5" dirty="0">
                <a:latin typeface="Comic Sans MS" panose="030F0702030302020204" pitchFamily="66" charset="0"/>
                <a:cs typeface="Comic Sans MS"/>
              </a:rPr>
              <a:t>CAS	DEL	RELÉ	DE	SECUENCIA</a:t>
            </a:r>
            <a:r>
              <a:rPr lang="es-AR" sz="2400" b="1" spc="-5" dirty="0">
                <a:latin typeface="Comic Sans MS" panose="030F0702030302020204" pitchFamily="66" charset="0"/>
                <a:cs typeface="Comic Sans MS"/>
              </a:rPr>
              <a:t> NEGATIVA</a:t>
            </a:r>
            <a:r>
              <a:rPr sz="2400" b="1" spc="-5" dirty="0">
                <a:latin typeface="Comic Sans MS" panose="030F0702030302020204" pitchFamily="66" charset="0"/>
                <a:cs typeface="Comic Sans MS"/>
              </a:rPr>
              <a:t>.</a:t>
            </a:r>
            <a:endParaRPr lang="en-US" sz="2400" b="1" spc="-5" dirty="0">
              <a:latin typeface="Comic Sans MS" panose="030F0702030302020204" pitchFamily="66" charset="0"/>
              <a:cs typeface="Comic Sans MS"/>
            </a:endParaRPr>
          </a:p>
          <a:p>
            <a:pPr marL="12700" marR="5080" algn="just">
              <a:spcBef>
                <a:spcPts val="100"/>
              </a:spcBef>
              <a:tabLst>
                <a:tab pos="1278890" algn="l"/>
                <a:tab pos="1637030" algn="l"/>
                <a:tab pos="2057400" algn="l"/>
                <a:tab pos="2352675" algn="l"/>
              </a:tabLst>
            </a:pPr>
            <a:endParaRPr lang="es-AR" sz="2400" b="1" spc="-5" dirty="0">
              <a:latin typeface="Comic Sans MS" panose="030F0702030302020204" pitchFamily="66" charset="0"/>
              <a:cs typeface="Comic Sans MS"/>
            </a:endParaRPr>
          </a:p>
          <a:p>
            <a:pPr marL="12700" marR="5080" algn="just">
              <a:spcBef>
                <a:spcPts val="100"/>
              </a:spcBef>
              <a:tabLst>
                <a:tab pos="1278890" algn="l"/>
                <a:tab pos="1637030" algn="l"/>
                <a:tab pos="2057400" algn="l"/>
                <a:tab pos="2352675" algn="l"/>
              </a:tabLst>
            </a:pPr>
            <a:r>
              <a:rPr lang="es-MX" sz="2400" dirty="0">
                <a:latin typeface="Comic Sans MS" panose="030F0702030302020204" pitchFamily="66" charset="0"/>
              </a:rPr>
              <a:t>Con las capacidades de corriente de desequilibrio del generador definidas por la corriente de secuencia negativa medida en el estator, se puede usar un relé de </a:t>
            </a:r>
            <a:r>
              <a:rPr lang="es-MX" sz="2400" dirty="0" err="1">
                <a:latin typeface="Comic Sans MS" panose="030F0702030302020204" pitchFamily="66" charset="0"/>
              </a:rPr>
              <a:t>sobrecorriente</a:t>
            </a:r>
            <a:r>
              <a:rPr lang="es-MX" sz="2400" dirty="0">
                <a:latin typeface="Comic Sans MS" panose="030F0702030302020204" pitchFamily="66" charset="0"/>
              </a:rPr>
              <a:t> de tiempo de secuencia negativa para proteger el generador. Estos relés constan de una red segregadora de secuencia negativa suministrada por los componentes de fase y/o residuales que impulsa una función de relé de </a:t>
            </a:r>
            <a:r>
              <a:rPr lang="es-MX" sz="2400" dirty="0" err="1">
                <a:latin typeface="Comic Sans MS" panose="030F0702030302020204" pitchFamily="66" charset="0"/>
              </a:rPr>
              <a:t>sobrecorriente</a:t>
            </a:r>
            <a:r>
              <a:rPr lang="es-MX" sz="2400" dirty="0">
                <a:latin typeface="Comic Sans MS" panose="030F0702030302020204" pitchFamily="66" charset="0"/>
              </a:rPr>
              <a:t> de tiempo. Las características de </a:t>
            </a:r>
            <a:r>
              <a:rPr lang="es-MX" sz="2400" dirty="0" err="1">
                <a:latin typeface="Comic Sans MS" panose="030F0702030302020204" pitchFamily="66" charset="0"/>
              </a:rPr>
              <a:t>sobrecorriente</a:t>
            </a:r>
            <a:r>
              <a:rPr lang="es-MX" sz="2400" dirty="0">
                <a:latin typeface="Comic Sans MS" panose="030F0702030302020204" pitchFamily="66" charset="0"/>
              </a:rPr>
              <a:t> de tiempo están diseñadas para coincidir lo más posible con el generador I2²t características La Fig. 3 muestra una aplicación típica de relé de secuencia negativa.</a:t>
            </a: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r>
              <a:rPr lang="es-MX" sz="2400" dirty="0">
                <a:latin typeface="Comic Sans MS" panose="030F0702030302020204" pitchFamily="66" charset="0"/>
              </a:rPr>
              <a:t>Se utilizan ampliamente dos tipos de relés: un relé electromecánico que utiliza una característica típica de tiempo inverso y un relé estático. o relé digital que utiliza una característica que coincide con la Curva I2²t de capacidad del generador. </a:t>
            </a:r>
          </a:p>
          <a:p>
            <a:pPr marL="12700" marR="5080" algn="just">
              <a:spcBef>
                <a:spcPts val="100"/>
              </a:spcBef>
              <a:tabLst>
                <a:tab pos="1278890" algn="l"/>
                <a:tab pos="1637030" algn="l"/>
                <a:tab pos="2057400" algn="l"/>
                <a:tab pos="2352675" algn="l"/>
              </a:tabLst>
            </a:pPr>
            <a:endParaRPr sz="900" dirty="0">
              <a:latin typeface="Comic Sans MS"/>
              <a:cs typeface="Comic Sans MS"/>
            </a:endParaRPr>
          </a:p>
        </p:txBody>
      </p:sp>
      <p:pic>
        <p:nvPicPr>
          <p:cNvPr id="16" name="object 16"/>
          <p:cNvPicPr/>
          <p:nvPr/>
        </p:nvPicPr>
        <p:blipFill>
          <a:blip r:embed="rId2" cstate="print"/>
          <a:stretch>
            <a:fillRect/>
          </a:stretch>
        </p:blipFill>
        <p:spPr>
          <a:xfrm>
            <a:off x="6375505" y="2868960"/>
            <a:ext cx="5130590" cy="3581641"/>
          </a:xfrm>
          <a:prstGeom prst="rect">
            <a:avLst/>
          </a:prstGeom>
        </p:spPr>
      </p:pic>
      <p:sp>
        <p:nvSpPr>
          <p:cNvPr id="17" name="object 17"/>
          <p:cNvSpPr txBox="1"/>
          <p:nvPr/>
        </p:nvSpPr>
        <p:spPr>
          <a:xfrm>
            <a:off x="2100040" y="6757392"/>
            <a:ext cx="13033448" cy="344966"/>
          </a:xfrm>
          <a:prstGeom prst="rect">
            <a:avLst/>
          </a:prstGeom>
        </p:spPr>
        <p:txBody>
          <a:bodyPr vert="horz" wrap="square" lIns="0" tIns="12700" rIns="0" bIns="0" rtlCol="0">
            <a:spAutoFit/>
          </a:bodyPr>
          <a:lstStyle/>
          <a:p>
            <a:pPr marL="552450" marR="5080" indent="-540385" algn="ctr">
              <a:lnSpc>
                <a:spcPct val="115599"/>
              </a:lnSpc>
              <a:spcBef>
                <a:spcPts val="100"/>
              </a:spcBef>
            </a:pPr>
            <a:r>
              <a:rPr lang="es-MX" sz="2000" b="1" dirty="0">
                <a:latin typeface="Comic Sans MS" panose="030F0702030302020204" pitchFamily="66" charset="0"/>
              </a:rPr>
              <a:t>Fig. 3. Aplicación típica de relé de </a:t>
            </a:r>
            <a:r>
              <a:rPr lang="es-MX" sz="2000" b="1" dirty="0" err="1">
                <a:latin typeface="Comic Sans MS" panose="030F0702030302020204" pitchFamily="66" charset="0"/>
              </a:rPr>
              <a:t>sobrecorriente</a:t>
            </a:r>
            <a:r>
              <a:rPr lang="es-MX" sz="2000" b="1" dirty="0">
                <a:latin typeface="Comic Sans MS" panose="030F0702030302020204" pitchFamily="66" charset="0"/>
              </a:rPr>
              <a:t> de tiempo de secuencia negativa</a:t>
            </a:r>
            <a:endParaRPr sz="2000" b="1" dirty="0">
              <a:latin typeface="Comic Sans MS" panose="030F0702030302020204" pitchFamily="66" charset="0"/>
              <a:cs typeface="Comic Sans MS"/>
            </a:endParaRPr>
          </a:p>
        </p:txBody>
      </p:sp>
    </p:spTree>
    <p:extLst>
      <p:ext uri="{BB962C8B-B14F-4D97-AF65-F5344CB8AC3E}">
        <p14:creationId xmlns:p14="http://schemas.microsoft.com/office/powerpoint/2010/main" xmlns="" val="283821092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30200" y="204664"/>
            <a:ext cx="17221200" cy="9782165"/>
          </a:xfrm>
          <a:prstGeom prst="rect">
            <a:avLst/>
          </a:prstGeom>
        </p:spPr>
        <p:txBody>
          <a:bodyPr vert="horz" wrap="square" lIns="0" tIns="12700" rIns="0" bIns="0" rtlCol="0">
            <a:spAutoFit/>
          </a:bodyPr>
          <a:lstStyle/>
          <a:p>
            <a:pPr marL="12700" marR="5080" algn="just">
              <a:spcBef>
                <a:spcPts val="100"/>
              </a:spcBef>
              <a:tabLst>
                <a:tab pos="1278890" algn="l"/>
                <a:tab pos="1637030" algn="l"/>
                <a:tab pos="2057400" algn="l"/>
                <a:tab pos="2352675" algn="l"/>
              </a:tabLst>
            </a:pPr>
            <a:r>
              <a:rPr lang="es-MX" sz="2400" dirty="0">
                <a:latin typeface="Comic Sans MS" panose="030F0702030302020204" pitchFamily="66" charset="0"/>
              </a:rPr>
              <a:t>Las Fig. 4 y Fig. 5 muestran las características típicas de estos relés [4]. </a:t>
            </a: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r>
              <a:rPr lang="es-MX" sz="2400" dirty="0">
                <a:latin typeface="Comic Sans MS" panose="030F0702030302020204" pitchFamily="66" charset="0"/>
              </a:rPr>
              <a:t>Los relés digitales a menudo no incluyen un límite de temporización máximo de 990 s, como se muestra en la Fig. 5. La sensibilidad es la principal diferencia entre estos dos tipos de relés. El relé electromecánico se puede ajustar para que capte entre 0,6 y 0,7 </a:t>
            </a:r>
            <a:r>
              <a:rPr lang="es-MX" sz="2400" dirty="0" err="1">
                <a:latin typeface="Comic Sans MS" panose="030F0702030302020204" pitchFamily="66" charset="0"/>
              </a:rPr>
              <a:t>pu</a:t>
            </a:r>
            <a:r>
              <a:rPr lang="es-MX" sz="2400" dirty="0">
                <a:latin typeface="Comic Sans MS" panose="030F0702030302020204" pitchFamily="66" charset="0"/>
              </a:rPr>
              <a:t> de corriente a plena carga. El relé estático o digital tiene un rango de activación de 0,03 a 0,2. Como ejemplo, para un generador de 800 MVA enfriado directamente con un factor K de 10, el generador podría manejar 0,6 </a:t>
            </a:r>
            <a:r>
              <a:rPr lang="es-MX" sz="2400" dirty="0" err="1">
                <a:latin typeface="Comic Sans MS" panose="030F0702030302020204" pitchFamily="66" charset="0"/>
              </a:rPr>
              <a:t>pu</a:t>
            </a:r>
            <a:r>
              <a:rPr lang="es-MX" sz="2400" dirty="0">
                <a:latin typeface="Comic Sans MS" panose="030F0702030302020204" pitchFamily="66" charset="0"/>
              </a:rPr>
              <a:t> de corriente de secuencia negativa durante aproximadamente 28 s. La protección para corrientes de secuencia negativa inferiores a 0,6 </a:t>
            </a:r>
            <a:r>
              <a:rPr lang="es-MX" sz="2400" dirty="0" err="1">
                <a:latin typeface="Comic Sans MS" panose="030F0702030302020204" pitchFamily="66" charset="0"/>
              </a:rPr>
              <a:t>pu</a:t>
            </a:r>
            <a:r>
              <a:rPr lang="es-MX" sz="2400" dirty="0">
                <a:latin typeface="Comic Sans MS" panose="030F0702030302020204" pitchFamily="66" charset="0"/>
              </a:rPr>
              <a:t> no se detectaría con un relé electromecánico. Dados los bajos valores de secuencia negativa para desequilibrios de circuito abierto, así como fallas de bajo valor y de larga duración, el relé estático o digital es mucho mejor para brindar cobertura hasta la capacidad de secuencia negativa continua del generador. Dado que en muchos casos el operador puede reducir la corriente de secuencia negativa causada por condiciones de desequilibrio (tal como reduciendo la carga del generador), es ventajoso proporcionar una indicación cuando se excede la capacidad de secuencia negativa continua de la máquina. Algunos relés tienen unidades de alarma (rango de captación I2 0,03–0,2) y los relés digitales proporcionan un medidor de I2 para indicar el nivel de corriente de secuencia negativa.</a:t>
            </a:r>
            <a:endParaRPr sz="900" dirty="0">
              <a:latin typeface="Comic Sans MS"/>
              <a:cs typeface="Comic Sans MS"/>
            </a:endParaRPr>
          </a:p>
        </p:txBody>
      </p:sp>
      <p:pic>
        <p:nvPicPr>
          <p:cNvPr id="4" name="Imagen 3">
            <a:extLst>
              <a:ext uri="{FF2B5EF4-FFF2-40B4-BE49-F238E27FC236}">
                <a16:creationId xmlns:a16="http://schemas.microsoft.com/office/drawing/2014/main" xmlns="" id="{B0AEB38B-406D-41F1-B732-2A039D3C80A3}"/>
              </a:ext>
            </a:extLst>
          </p:cNvPr>
          <p:cNvPicPr>
            <a:picLocks noChangeAspect="1"/>
          </p:cNvPicPr>
          <p:nvPr/>
        </p:nvPicPr>
        <p:blipFill>
          <a:blip r:embed="rId2"/>
          <a:stretch>
            <a:fillRect/>
          </a:stretch>
        </p:blipFill>
        <p:spPr>
          <a:xfrm>
            <a:off x="2532088" y="869305"/>
            <a:ext cx="4104456" cy="4159895"/>
          </a:xfrm>
          <a:prstGeom prst="rect">
            <a:avLst/>
          </a:prstGeom>
        </p:spPr>
      </p:pic>
      <p:pic>
        <p:nvPicPr>
          <p:cNvPr id="6" name="Imagen 5">
            <a:extLst>
              <a:ext uri="{FF2B5EF4-FFF2-40B4-BE49-F238E27FC236}">
                <a16:creationId xmlns:a16="http://schemas.microsoft.com/office/drawing/2014/main" xmlns="" id="{15D5B755-FD45-481C-832B-1954AF9550B3}"/>
              </a:ext>
            </a:extLst>
          </p:cNvPr>
          <p:cNvPicPr>
            <a:picLocks noChangeAspect="1"/>
          </p:cNvPicPr>
          <p:nvPr/>
        </p:nvPicPr>
        <p:blipFill>
          <a:blip r:embed="rId3"/>
          <a:stretch>
            <a:fillRect/>
          </a:stretch>
        </p:blipFill>
        <p:spPr>
          <a:xfrm>
            <a:off x="12757224" y="204664"/>
            <a:ext cx="4104456" cy="4824536"/>
          </a:xfrm>
          <a:prstGeom prst="rect">
            <a:avLst/>
          </a:prstGeom>
        </p:spPr>
      </p:pic>
      <p:sp>
        <p:nvSpPr>
          <p:cNvPr id="10" name="CuadroTexto 9">
            <a:extLst>
              <a:ext uri="{FF2B5EF4-FFF2-40B4-BE49-F238E27FC236}">
                <a16:creationId xmlns:a16="http://schemas.microsoft.com/office/drawing/2014/main" xmlns="" id="{1FFE3585-2B85-453B-B55D-EBA13F5E0A1A}"/>
              </a:ext>
            </a:extLst>
          </p:cNvPr>
          <p:cNvSpPr txBox="1"/>
          <p:nvPr/>
        </p:nvSpPr>
        <p:spPr>
          <a:xfrm>
            <a:off x="6204496" y="996752"/>
            <a:ext cx="2304256" cy="2554545"/>
          </a:xfrm>
          <a:prstGeom prst="rect">
            <a:avLst/>
          </a:prstGeom>
          <a:noFill/>
        </p:spPr>
        <p:txBody>
          <a:bodyPr wrap="square">
            <a:spAutoFit/>
          </a:bodyPr>
          <a:lstStyle/>
          <a:p>
            <a:pPr algn="ctr"/>
            <a:r>
              <a:rPr lang="es-MX" sz="2000" b="1" dirty="0">
                <a:latin typeface="Comic Sans MS" panose="030F0702030302020204" pitchFamily="66" charset="0"/>
              </a:rPr>
              <a:t>Fig. 4. Curvas típicas de tiempo-</a:t>
            </a:r>
            <a:r>
              <a:rPr lang="es-MX" sz="2000" b="1" dirty="0" err="1">
                <a:latin typeface="Comic Sans MS" panose="030F0702030302020204" pitchFamily="66" charset="0"/>
              </a:rPr>
              <a:t>sobrecorriente</a:t>
            </a:r>
            <a:r>
              <a:rPr lang="es-MX" sz="2000" b="1" dirty="0">
                <a:latin typeface="Comic Sans MS" panose="030F0702030302020204" pitchFamily="66" charset="0"/>
              </a:rPr>
              <a:t> para un relé electromecánico de secuencia negativa</a:t>
            </a:r>
            <a:endParaRPr lang="es-AR" sz="2000" b="1" dirty="0">
              <a:latin typeface="Comic Sans MS" panose="030F0702030302020204" pitchFamily="66" charset="0"/>
            </a:endParaRPr>
          </a:p>
        </p:txBody>
      </p:sp>
      <p:sp>
        <p:nvSpPr>
          <p:cNvPr id="12" name="CuadroTexto 11">
            <a:extLst>
              <a:ext uri="{FF2B5EF4-FFF2-40B4-BE49-F238E27FC236}">
                <a16:creationId xmlns:a16="http://schemas.microsoft.com/office/drawing/2014/main" xmlns="" id="{46241B3C-F890-4D43-AADF-261637785F9F}"/>
              </a:ext>
            </a:extLst>
          </p:cNvPr>
          <p:cNvSpPr txBox="1"/>
          <p:nvPr/>
        </p:nvSpPr>
        <p:spPr>
          <a:xfrm>
            <a:off x="9372850" y="1356792"/>
            <a:ext cx="3384374" cy="1938992"/>
          </a:xfrm>
          <a:prstGeom prst="rect">
            <a:avLst/>
          </a:prstGeom>
          <a:noFill/>
        </p:spPr>
        <p:txBody>
          <a:bodyPr wrap="square">
            <a:spAutoFit/>
          </a:bodyPr>
          <a:lstStyle/>
          <a:p>
            <a:pPr algn="ctr"/>
            <a:r>
              <a:rPr lang="es-AR" sz="2000" b="1" dirty="0">
                <a:latin typeface="Comic Sans MS" panose="030F0702030302020204" pitchFamily="66" charset="0"/>
              </a:rPr>
              <a:t>Figura 5.- Características de un relé de </a:t>
            </a:r>
            <a:r>
              <a:rPr lang="es-AR" sz="2000" b="1" dirty="0" err="1">
                <a:latin typeface="Comic Sans MS" panose="030F0702030302020204" pitchFamily="66" charset="0"/>
              </a:rPr>
              <a:t>sobrecorriente</a:t>
            </a:r>
            <a:r>
              <a:rPr lang="es-AR" sz="2000" b="1" dirty="0">
                <a:latin typeface="Comic Sans MS" panose="030F0702030302020204" pitchFamily="66" charset="0"/>
              </a:rPr>
              <a:t> de tiempo de secuencia negativa estático o digital </a:t>
            </a:r>
          </a:p>
        </p:txBody>
      </p:sp>
    </p:spTree>
    <p:extLst>
      <p:ext uri="{BB962C8B-B14F-4D97-AF65-F5344CB8AC3E}">
        <p14:creationId xmlns:p14="http://schemas.microsoft.com/office/powerpoint/2010/main" xmlns="" val="279414080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30200" y="348680"/>
            <a:ext cx="17221200" cy="1490152"/>
          </a:xfrm>
          <a:prstGeom prst="rect">
            <a:avLst/>
          </a:prstGeom>
        </p:spPr>
        <p:txBody>
          <a:bodyPr vert="horz" wrap="square" lIns="0" tIns="12700" rIns="0" bIns="0" rtlCol="0">
            <a:spAutoFit/>
          </a:bodyPr>
          <a:lstStyle/>
          <a:p>
            <a:pPr marL="12700" marR="5080" algn="just">
              <a:spcBef>
                <a:spcPts val="100"/>
              </a:spcBef>
              <a:tabLst>
                <a:tab pos="1278890" algn="l"/>
                <a:tab pos="1637030" algn="l"/>
                <a:tab pos="2057400" algn="l"/>
                <a:tab pos="2352675" algn="l"/>
              </a:tabLst>
            </a:pPr>
            <a:r>
              <a:rPr lang="es-MX" sz="2400" dirty="0">
                <a:latin typeface="Comic Sans MS" panose="030F0702030302020204" pitchFamily="66" charset="0"/>
              </a:rPr>
              <a:t>La protección contra armónicos de secuencia negativa de fuentes tales como la saturación de un transformador elevador unitario (de corrientes geomagnéticas) o cargas del sistema no lineales no se proporciona mediante relés de secuencia negativa estándar [5] [6]. Es posible que se requiera protección adicional para brindar protección contra armónicos de secuencia negativa debido a la dependencia de la frecuencia de los relés de secuencia negativa</a:t>
            </a:r>
            <a:endParaRPr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365647871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D7FE511-7C9B-44CB-AB19-9114DE994D91}"/>
              </a:ext>
            </a:extLst>
          </p:cNvPr>
          <p:cNvSpPr txBox="1"/>
          <p:nvPr/>
        </p:nvSpPr>
        <p:spPr>
          <a:xfrm>
            <a:off x="227832" y="348680"/>
            <a:ext cx="17353928" cy="5632311"/>
          </a:xfrm>
          <a:prstGeom prst="rect">
            <a:avLst/>
          </a:prstGeom>
          <a:noFill/>
        </p:spPr>
        <p:txBody>
          <a:bodyPr wrap="square">
            <a:spAutoFit/>
          </a:bodyPr>
          <a:lstStyle/>
          <a:p>
            <a:pPr algn="just"/>
            <a:r>
              <a:rPr lang="es-MX" sz="2400" b="1" dirty="0">
                <a:latin typeface="Comic Sans MS" panose="030F0702030302020204" pitchFamily="66" charset="0"/>
              </a:rPr>
              <a:t>ESQUEMAS DE PROTECCIÓN DE SECUENCIA NEGATIVA</a:t>
            </a:r>
          </a:p>
          <a:p>
            <a:pPr algn="just"/>
            <a:endParaRPr lang="es-AR" sz="2400" dirty="0">
              <a:latin typeface="Comic Sans MS" panose="030F0702030302020204" pitchFamily="66" charset="0"/>
            </a:endParaRPr>
          </a:p>
          <a:p>
            <a:pPr algn="just"/>
            <a:r>
              <a:rPr lang="es-MX" sz="2400" dirty="0">
                <a:latin typeface="Comic Sans MS" panose="030F0702030302020204" pitchFamily="66" charset="0"/>
              </a:rPr>
              <a:t>Generalmente se proporcionan relés de secuencia negativa dedicados para la protección del generador. En general, no se proporciona protección de respaldo para secuencia negativa. La protección fase a fase y fase a tierra proporciona cierta protección limitada para condiciones de falla. Para protección de conductor abierto o desequilibrio de impedancia, el relé de secuencia negativa suele ser la única protección. La magnitud de las corrientes de secuencia negativa creadas por condiciones de conductores abiertos y fallas de baja magnitud combinadas con las clasificaciones de secuencia negativa continua del generador impiden que otros relés de falla proporcionen protección completa de secuencia negativa. Para relés electromecánicos, el arranque mínimo de corriente de secuencia negativa sólo puede ajustarse alrededor del 60 % de la corriente nominal. Esto proporciona sólo una protección limitada para condiciones de desequilibrio en serie, como una fase abierta, cuando se utiliza el relé electromecánico. Los relés estáticos o digitales tienen la capacidad de ajustarse para proteger generadores con valores K de 10 o menos. Una ajuste de alarma asociada con estos relés proporciona detección de corriente de secuencia negativa de hasta el 3 % del valor nominal de la máquina. Con este tipo de relé, el arranque de disparo se puede ajustar en la capacidad de secuencia negativa continua del generador funcionando a plena potencia y proporcionar protección total contra </a:t>
            </a:r>
            <a:r>
              <a:rPr lang="es-AR" sz="2400" dirty="0">
                <a:latin typeface="Comic Sans MS" panose="030F0702030302020204" pitchFamily="66" charset="0"/>
              </a:rPr>
              <a:t>desequilibrio.</a:t>
            </a:r>
          </a:p>
        </p:txBody>
      </p:sp>
    </p:spTree>
    <p:extLst>
      <p:ext uri="{BB962C8B-B14F-4D97-AF65-F5344CB8AC3E}">
        <p14:creationId xmlns:p14="http://schemas.microsoft.com/office/powerpoint/2010/main" xmlns="" val="86822406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545C972D-F14B-487B-84B1-8021E08ADD71}"/>
              </a:ext>
            </a:extLst>
          </p:cNvPr>
          <p:cNvSpPr txBox="1"/>
          <p:nvPr/>
        </p:nvSpPr>
        <p:spPr>
          <a:xfrm>
            <a:off x="299840" y="636712"/>
            <a:ext cx="17353928" cy="3046988"/>
          </a:xfrm>
          <a:prstGeom prst="rect">
            <a:avLst/>
          </a:prstGeom>
          <a:noFill/>
        </p:spPr>
        <p:txBody>
          <a:bodyPr wrap="square">
            <a:spAutoFit/>
          </a:bodyPr>
          <a:lstStyle/>
          <a:p>
            <a:pPr algn="just"/>
            <a:r>
              <a:rPr lang="es-AR" sz="2400" b="1" dirty="0">
                <a:latin typeface="Comic Sans MS" panose="030F0702030302020204" pitchFamily="66" charset="0"/>
              </a:rPr>
              <a:t>MODOS DE DISPARO</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El relé de secuencia negativa a menudo se conecta para disparar solo el(los) interruptor(es) del generador principal si los auxiliares de la máquina permiten dicha operación. Este modo permite una reconexión rápida al sistema de </a:t>
            </a:r>
            <a:r>
              <a:rPr lang="es-MX" sz="2400" dirty="0" smtClean="0">
                <a:latin typeface="Comic Sans MS" panose="030F0702030302020204" pitchFamily="66" charset="0"/>
              </a:rPr>
              <a:t>potencia si </a:t>
            </a:r>
            <a:r>
              <a:rPr lang="es-MX" sz="2400" dirty="0">
                <a:latin typeface="Comic Sans MS" panose="030F0702030302020204" pitchFamily="66" charset="0"/>
              </a:rPr>
              <a:t>la causa de la secuencia negativa excesiva se puede eliminar rápidamente. Si los auxiliares de la unidad no permiten continuar con la operación cuando está separado del sistema de potencia, el relé de secuencia negativa también debe disparar el motor principal de la máquina y el interruptor de campo, y debe transferir los auxiliares a una fuente de reserva o de espera.</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284532047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txBox="1"/>
          <p:nvPr/>
        </p:nvSpPr>
        <p:spPr>
          <a:xfrm>
            <a:off x="330200" y="294736"/>
            <a:ext cx="17221200" cy="2623795"/>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CONCLUSIONES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dirty="0">
                <a:latin typeface="Comic Sans MS" panose="030F0702030302020204" pitchFamily="66" charset="0"/>
              </a:rPr>
              <a:t>Es necesario aplicar protección dedicada a los generadores para protegerlos contra el calentamiento destructivo debido a corrientes de desequilibrio de secuencia negativa. Los relés electromecánicos de secuencia negativa proporcionarán sólo una protección limitada. Estos relés carecen de sensibilidad para detectar corrientes dañinas de secuencia negativa resultantes de desequilibrios de circuito abierto, así como fallas de bajo nivel. Para proporcionar protección total hasta la capacidad nominal continua del generador, se deben utilizar relés de secuencia negativa estáticos o digitales</a:t>
            </a:r>
            <a:endParaRPr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284393661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a:extLst>
              <a:ext uri="{FF2B5EF4-FFF2-40B4-BE49-F238E27FC236}">
                <a16:creationId xmlns:a16="http://schemas.microsoft.com/office/drawing/2014/main" xmlns="" id="{EED613C1-0523-43CE-9647-B8209C571EEC}"/>
              </a:ext>
            </a:extLst>
          </p:cNvPr>
          <p:cNvSpPr txBox="1"/>
          <p:nvPr/>
        </p:nvSpPr>
        <p:spPr>
          <a:xfrm>
            <a:off x="330200" y="457200"/>
            <a:ext cx="17297400" cy="6740307"/>
          </a:xfrm>
          <a:prstGeom prst="rect">
            <a:avLst/>
          </a:prstGeom>
          <a:noFill/>
        </p:spPr>
        <p:txBody>
          <a:bodyPr wrap="square">
            <a:spAutoFit/>
          </a:bodyPr>
          <a:lstStyle/>
          <a:p>
            <a:pPr algn="just"/>
            <a:r>
              <a:rPr lang="es-AR" sz="2400" b="1" dirty="0">
                <a:latin typeface="Comic Sans MS" panose="030F0702030302020204" pitchFamily="66" charset="0"/>
              </a:rPr>
              <a:t>REFERENCIAS</a:t>
            </a:r>
          </a:p>
          <a:p>
            <a:pPr algn="just"/>
            <a:endParaRPr lang="es-AR" sz="2400" b="1" dirty="0">
              <a:latin typeface="Comic Sans MS" panose="030F0702030302020204" pitchFamily="66" charset="0"/>
            </a:endParaRPr>
          </a:p>
          <a:p>
            <a:pPr algn="just"/>
            <a:r>
              <a:rPr lang="es-AR" sz="2400" dirty="0">
                <a:latin typeface="Comic Sans MS" panose="030F0702030302020204" pitchFamily="66" charset="0"/>
              </a:rPr>
              <a:t>[1] D. J. Graham, P. G. Brown, and R. L. Winchester,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a:t>
            </a:r>
            <a:r>
              <a:rPr lang="es-AR" sz="2400" dirty="0" err="1">
                <a:latin typeface="Comic Sans MS" panose="030F0702030302020204" pitchFamily="66" charset="0"/>
              </a:rPr>
              <a:t>With</a:t>
            </a:r>
            <a:r>
              <a:rPr lang="es-AR" sz="2400" dirty="0">
                <a:latin typeface="Comic Sans MS" panose="030F0702030302020204" pitchFamily="66" charset="0"/>
              </a:rPr>
              <a:t> a New </a:t>
            </a:r>
            <a:r>
              <a:rPr lang="es-AR" sz="2400" dirty="0" err="1">
                <a:latin typeface="Comic Sans MS" panose="030F0702030302020204" pitchFamily="66" charset="0"/>
              </a:rPr>
              <a:t>Static</a:t>
            </a:r>
            <a:r>
              <a:rPr lang="es-AR" sz="2400" dirty="0">
                <a:latin typeface="Comic Sans MS" panose="030F0702030302020204" pitchFamily="66" charset="0"/>
              </a:rPr>
              <a:t> Negative </a:t>
            </a:r>
            <a:r>
              <a:rPr lang="es-AR" sz="2400" dirty="0" err="1">
                <a:latin typeface="Comic Sans MS" panose="030F0702030302020204" pitchFamily="66" charset="0"/>
              </a:rPr>
              <a:t>Sequence</a:t>
            </a:r>
            <a:r>
              <a:rPr lang="es-AR" sz="2400" dirty="0">
                <a:latin typeface="Comic Sans MS" panose="030F0702030302020204" pitchFamily="66" charset="0"/>
              </a:rPr>
              <a:t> </a:t>
            </a:r>
            <a:r>
              <a:rPr lang="es-AR" sz="2400" dirty="0" err="1">
                <a:latin typeface="Comic Sans MS" panose="030F0702030302020204" pitchFamily="66" charset="0"/>
              </a:rPr>
              <a:t>Relay</a:t>
            </a:r>
            <a:r>
              <a:rPr lang="es-AR" sz="2400" dirty="0">
                <a:latin typeface="Comic Sans MS" panose="030F0702030302020204" pitchFamily="66" charset="0"/>
              </a:rPr>
              <a:t>,” IEEE </a:t>
            </a:r>
            <a:r>
              <a:rPr lang="es-AR" sz="2400" dirty="0" err="1">
                <a:latin typeface="Comic Sans MS" panose="030F0702030302020204" pitchFamily="66" charset="0"/>
              </a:rPr>
              <a:t>Transactions</a:t>
            </a:r>
            <a:r>
              <a:rPr lang="es-AR" sz="2400" dirty="0">
                <a:latin typeface="Comic Sans MS" panose="030F0702030302020204" pitchFamily="66" charset="0"/>
              </a:rPr>
              <a:t> </a:t>
            </a:r>
            <a:r>
              <a:rPr lang="es-AR" sz="2400" dirty="0" err="1">
                <a:latin typeface="Comic Sans MS" panose="030F0702030302020204" pitchFamily="66" charset="0"/>
              </a:rPr>
              <a:t>on</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Apparatus</a:t>
            </a:r>
            <a:r>
              <a:rPr lang="es-AR" sz="2400" dirty="0">
                <a:latin typeface="Comic Sans MS" panose="030F0702030302020204" pitchFamily="66" charset="0"/>
              </a:rPr>
              <a:t> and </a:t>
            </a:r>
            <a:r>
              <a:rPr lang="es-AR" sz="2400" dirty="0" err="1">
                <a:latin typeface="Comic Sans MS" panose="030F0702030302020204" pitchFamily="66" charset="0"/>
              </a:rPr>
              <a:t>Systems</a:t>
            </a:r>
            <a:r>
              <a:rPr lang="es-AR" sz="2400" dirty="0">
                <a:latin typeface="Comic Sans MS" panose="030F0702030302020204" pitchFamily="66" charset="0"/>
              </a:rPr>
              <a:t>, vol. 94, </a:t>
            </a:r>
            <a:r>
              <a:rPr lang="es-AR" sz="2400" dirty="0" err="1">
                <a:latin typeface="Comic Sans MS" panose="030F0702030302020204" pitchFamily="66" charset="0"/>
              </a:rPr>
              <a:t>issue</a:t>
            </a:r>
            <a:r>
              <a:rPr lang="es-AR" sz="2400" dirty="0">
                <a:latin typeface="Comic Sans MS" panose="030F0702030302020204" pitchFamily="66" charset="0"/>
              </a:rPr>
              <a:t> 4, pp. 1208-1213, Jul. 1975. </a:t>
            </a:r>
          </a:p>
          <a:p>
            <a:pPr algn="just"/>
            <a:endParaRPr lang="es-AR" sz="2400" dirty="0">
              <a:latin typeface="Comic Sans MS" panose="030F0702030302020204" pitchFamily="66" charset="0"/>
            </a:endParaRPr>
          </a:p>
          <a:p>
            <a:pPr algn="just"/>
            <a:r>
              <a:rPr lang="es-AR" sz="2400" dirty="0">
                <a:latin typeface="Comic Sans MS" panose="030F0702030302020204" pitchFamily="66" charset="0"/>
              </a:rPr>
              <a:t>[2] IEEE Standard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Salient</a:t>
            </a:r>
            <a:r>
              <a:rPr lang="es-AR" sz="2400" dirty="0">
                <a:latin typeface="Comic Sans MS" panose="030F0702030302020204" pitchFamily="66" charset="0"/>
              </a:rPr>
              <a:t>-Pole 50 Hz and 60 Hz </a:t>
            </a:r>
            <a:r>
              <a:rPr lang="es-AR" sz="2400" dirty="0" err="1">
                <a:latin typeface="Comic Sans MS" panose="030F0702030302020204" pitchFamily="66" charset="0"/>
              </a:rPr>
              <a:t>Synchronous</a:t>
            </a:r>
            <a:r>
              <a:rPr lang="es-AR" sz="2400" dirty="0">
                <a:latin typeface="Comic Sans MS" panose="030F0702030302020204" pitchFamily="66" charset="0"/>
              </a:rPr>
              <a:t> </a:t>
            </a:r>
            <a:r>
              <a:rPr lang="es-AR" sz="2400" dirty="0" err="1">
                <a:latin typeface="Comic Sans MS" panose="030F0702030302020204" pitchFamily="66" charset="0"/>
              </a:rPr>
              <a:t>Generators</a:t>
            </a:r>
            <a:r>
              <a:rPr lang="es-AR" sz="2400" dirty="0">
                <a:latin typeface="Comic Sans MS" panose="030F0702030302020204" pitchFamily="66" charset="0"/>
              </a:rPr>
              <a:t> and </a:t>
            </a:r>
            <a:r>
              <a:rPr lang="es-AR" sz="2400" dirty="0" err="1">
                <a:latin typeface="Comic Sans MS" panose="030F0702030302020204" pitchFamily="66" charset="0"/>
              </a:rPr>
              <a:t>Generator</a:t>
            </a:r>
            <a:r>
              <a:rPr lang="es-AR" sz="2400" dirty="0">
                <a:latin typeface="Comic Sans MS" panose="030F0702030302020204" pitchFamily="66" charset="0"/>
              </a:rPr>
              <a:t>/Motors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Hydraulic</a:t>
            </a:r>
            <a:r>
              <a:rPr lang="es-AR" sz="2400" dirty="0">
                <a:latin typeface="Comic Sans MS" panose="030F0702030302020204" pitchFamily="66" charset="0"/>
              </a:rPr>
              <a:t> Turbine </a:t>
            </a:r>
            <a:r>
              <a:rPr lang="es-AR" sz="2400" dirty="0" err="1">
                <a:latin typeface="Comic Sans MS" panose="030F0702030302020204" pitchFamily="66" charset="0"/>
              </a:rPr>
              <a:t>Applications</a:t>
            </a:r>
            <a:r>
              <a:rPr lang="es-AR" sz="2400" dirty="0">
                <a:latin typeface="Comic Sans MS" panose="030F0702030302020204" pitchFamily="66" charset="0"/>
              </a:rPr>
              <a:t> </a:t>
            </a:r>
            <a:r>
              <a:rPr lang="es-AR" sz="2400" dirty="0" err="1">
                <a:latin typeface="Comic Sans MS" panose="030F0702030302020204" pitchFamily="66" charset="0"/>
              </a:rPr>
              <a:t>Rated</a:t>
            </a:r>
            <a:r>
              <a:rPr lang="es-AR" sz="2400" dirty="0">
                <a:latin typeface="Comic Sans MS" panose="030F0702030302020204" pitchFamily="66" charset="0"/>
              </a:rPr>
              <a:t> 5 MVA and </a:t>
            </a:r>
            <a:r>
              <a:rPr lang="es-AR" sz="2400" dirty="0" err="1">
                <a:latin typeface="Comic Sans MS" panose="030F0702030302020204" pitchFamily="66" charset="0"/>
              </a:rPr>
              <a:t>Above</a:t>
            </a:r>
            <a:r>
              <a:rPr lang="es-AR" sz="2400" dirty="0">
                <a:latin typeface="Comic Sans MS" panose="030F0702030302020204" pitchFamily="66" charset="0"/>
              </a:rPr>
              <a:t>, IEEE Standard C50.12-2005. </a:t>
            </a:r>
          </a:p>
          <a:p>
            <a:pPr algn="just"/>
            <a:endParaRPr lang="es-AR" sz="2400" dirty="0">
              <a:latin typeface="Comic Sans MS" panose="030F0702030302020204" pitchFamily="66" charset="0"/>
            </a:endParaRPr>
          </a:p>
          <a:p>
            <a:pPr algn="just"/>
            <a:r>
              <a:rPr lang="es-AR" sz="2400" dirty="0">
                <a:latin typeface="Comic Sans MS" panose="030F0702030302020204" pitchFamily="66" charset="0"/>
              </a:rPr>
              <a:t>[3] IEEE Standard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Cylindrical</a:t>
            </a:r>
            <a:r>
              <a:rPr lang="es-AR" sz="2400" dirty="0">
                <a:latin typeface="Comic Sans MS" panose="030F0702030302020204" pitchFamily="66" charset="0"/>
              </a:rPr>
              <a:t>-Rotor 50 Hz and 60 Hz </a:t>
            </a:r>
            <a:r>
              <a:rPr lang="es-AR" sz="2400" dirty="0" err="1">
                <a:latin typeface="Comic Sans MS" panose="030F0702030302020204" pitchFamily="66" charset="0"/>
              </a:rPr>
              <a:t>Synchronous</a:t>
            </a:r>
            <a:r>
              <a:rPr lang="es-AR" sz="2400" dirty="0">
                <a:latin typeface="Comic Sans MS" panose="030F0702030302020204" pitchFamily="66" charset="0"/>
              </a:rPr>
              <a:t> </a:t>
            </a:r>
            <a:r>
              <a:rPr lang="es-AR" sz="2400" dirty="0" err="1">
                <a:latin typeface="Comic Sans MS" panose="030F0702030302020204" pitchFamily="66" charset="0"/>
              </a:rPr>
              <a:t>Generators</a:t>
            </a:r>
            <a:r>
              <a:rPr lang="es-AR" sz="2400" dirty="0">
                <a:latin typeface="Comic Sans MS" panose="030F0702030302020204" pitchFamily="66" charset="0"/>
              </a:rPr>
              <a:t> Rotor 10 MVA and </a:t>
            </a:r>
            <a:r>
              <a:rPr lang="es-AR" sz="2400" dirty="0" err="1">
                <a:latin typeface="Comic Sans MS" panose="030F0702030302020204" pitchFamily="66" charset="0"/>
              </a:rPr>
              <a:t>Above</a:t>
            </a:r>
            <a:r>
              <a:rPr lang="es-AR" sz="2400" dirty="0">
                <a:latin typeface="Comic Sans MS" panose="030F0702030302020204" pitchFamily="66" charset="0"/>
              </a:rPr>
              <a:t>, IEEE Standard C50.13-2005. </a:t>
            </a:r>
          </a:p>
          <a:p>
            <a:pPr algn="just"/>
            <a:endParaRPr lang="es-AR" sz="2400" dirty="0">
              <a:latin typeface="Comic Sans MS" panose="030F0702030302020204" pitchFamily="66" charset="0"/>
            </a:endParaRPr>
          </a:p>
          <a:p>
            <a:pPr algn="just"/>
            <a:r>
              <a:rPr lang="es-AR" sz="2400" dirty="0">
                <a:latin typeface="Comic Sans MS" panose="030F0702030302020204" pitchFamily="66" charset="0"/>
              </a:rPr>
              <a:t>[4] IEEE Guide </a:t>
            </a:r>
            <a:r>
              <a:rPr lang="es-AR" sz="2400" dirty="0" err="1">
                <a:latin typeface="Comic Sans MS" panose="030F0702030302020204" pitchFamily="66" charset="0"/>
              </a:rPr>
              <a:t>for</a:t>
            </a:r>
            <a:r>
              <a:rPr lang="es-AR" sz="2400" dirty="0">
                <a:latin typeface="Comic Sans MS" panose="030F0702030302020204" pitchFamily="66" charset="0"/>
              </a:rPr>
              <a:t> AC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IEEE Standard C37.102- 2006. </a:t>
            </a:r>
          </a:p>
          <a:p>
            <a:pPr algn="just"/>
            <a:endParaRPr lang="es-AR" sz="2400" dirty="0">
              <a:latin typeface="Comic Sans MS" panose="030F0702030302020204" pitchFamily="66" charset="0"/>
            </a:endParaRPr>
          </a:p>
          <a:p>
            <a:pPr algn="just"/>
            <a:r>
              <a:rPr lang="es-AR" sz="2400" dirty="0">
                <a:latin typeface="Comic Sans MS" panose="030F0702030302020204" pitchFamily="66" charset="0"/>
              </a:rPr>
              <a:t>[5] W. B. </a:t>
            </a:r>
            <a:r>
              <a:rPr lang="es-AR" sz="2400" dirty="0" err="1">
                <a:latin typeface="Comic Sans MS" panose="030F0702030302020204" pitchFamily="66" charset="0"/>
              </a:rPr>
              <a:t>Gish</a:t>
            </a:r>
            <a:r>
              <a:rPr lang="es-AR" sz="2400" dirty="0">
                <a:latin typeface="Comic Sans MS" panose="030F0702030302020204" pitchFamily="66" charset="0"/>
              </a:rPr>
              <a:t>, W. E. </a:t>
            </a:r>
            <a:r>
              <a:rPr lang="es-AR" sz="2400" dirty="0" err="1">
                <a:latin typeface="Comic Sans MS" panose="030F0702030302020204" pitchFamily="66" charset="0"/>
              </a:rPr>
              <a:t>Feero</a:t>
            </a:r>
            <a:r>
              <a:rPr lang="es-AR" sz="2400" dirty="0">
                <a:latin typeface="Comic Sans MS" panose="030F0702030302020204" pitchFamily="66" charset="0"/>
              </a:rPr>
              <a:t>, and G. D. Rockefeller, “Rotor </a:t>
            </a:r>
            <a:r>
              <a:rPr lang="es-AR" sz="2400" dirty="0" err="1">
                <a:latin typeface="Comic Sans MS" panose="030F0702030302020204" pitchFamily="66" charset="0"/>
              </a:rPr>
              <a:t>Heating</a:t>
            </a:r>
            <a:r>
              <a:rPr lang="es-AR" sz="2400" dirty="0">
                <a:latin typeface="Comic Sans MS" panose="030F0702030302020204" pitchFamily="66" charset="0"/>
              </a:rPr>
              <a:t> </a:t>
            </a:r>
            <a:r>
              <a:rPr lang="es-AR" sz="2400" dirty="0" err="1">
                <a:latin typeface="Comic Sans MS" panose="030F0702030302020204" pitchFamily="66" charset="0"/>
              </a:rPr>
              <a:t>Effects</a:t>
            </a:r>
            <a:r>
              <a:rPr lang="es-AR" sz="2400" dirty="0">
                <a:latin typeface="Comic Sans MS" panose="030F0702030302020204" pitchFamily="66" charset="0"/>
              </a:rPr>
              <a:t> </a:t>
            </a:r>
            <a:r>
              <a:rPr lang="es-AR" sz="2400" dirty="0" err="1">
                <a:latin typeface="Comic Sans MS" panose="030F0702030302020204" pitchFamily="66" charset="0"/>
              </a:rPr>
              <a:t>From</a:t>
            </a:r>
            <a:r>
              <a:rPr lang="es-AR" sz="2400" dirty="0">
                <a:latin typeface="Comic Sans MS" panose="030F0702030302020204" pitchFamily="66" charset="0"/>
              </a:rPr>
              <a:t> </a:t>
            </a:r>
            <a:r>
              <a:rPr lang="es-AR" sz="2400" dirty="0" err="1">
                <a:latin typeface="Comic Sans MS" panose="030F0702030302020204" pitchFamily="66" charset="0"/>
              </a:rPr>
              <a:t>Geomagnetic</a:t>
            </a:r>
            <a:r>
              <a:rPr lang="es-AR" sz="2400" dirty="0">
                <a:latin typeface="Comic Sans MS" panose="030F0702030302020204" pitchFamily="66" charset="0"/>
              </a:rPr>
              <a:t> </a:t>
            </a:r>
            <a:r>
              <a:rPr lang="es-AR" sz="2400" dirty="0" err="1">
                <a:latin typeface="Comic Sans MS" panose="030F0702030302020204" pitchFamily="66" charset="0"/>
              </a:rPr>
              <a:t>Induced</a:t>
            </a:r>
            <a:r>
              <a:rPr lang="es-AR" sz="2400" dirty="0">
                <a:latin typeface="Comic Sans MS" panose="030F0702030302020204" pitchFamily="66" charset="0"/>
              </a:rPr>
              <a:t> </a:t>
            </a:r>
            <a:r>
              <a:rPr lang="es-AR" sz="2400" dirty="0" err="1">
                <a:latin typeface="Comic Sans MS" panose="030F0702030302020204" pitchFamily="66" charset="0"/>
              </a:rPr>
              <a:t>Currents</a:t>
            </a:r>
            <a:r>
              <a:rPr lang="es-AR" sz="2400" dirty="0">
                <a:latin typeface="Comic Sans MS" panose="030F0702030302020204" pitchFamily="66" charset="0"/>
              </a:rPr>
              <a:t>,” IEEE </a:t>
            </a:r>
            <a:r>
              <a:rPr lang="es-AR" sz="2400" dirty="0" err="1">
                <a:latin typeface="Comic Sans MS" panose="030F0702030302020204" pitchFamily="66" charset="0"/>
              </a:rPr>
              <a:t>Transactions</a:t>
            </a:r>
            <a:r>
              <a:rPr lang="es-AR" sz="2400" dirty="0">
                <a:latin typeface="Comic Sans MS" panose="030F0702030302020204" pitchFamily="66" charset="0"/>
              </a:rPr>
              <a:t> </a:t>
            </a:r>
            <a:r>
              <a:rPr lang="es-AR" sz="2400" dirty="0" err="1">
                <a:latin typeface="Comic Sans MS" panose="030F0702030302020204" pitchFamily="66" charset="0"/>
              </a:rPr>
              <a:t>on</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Delivery</a:t>
            </a:r>
            <a:r>
              <a:rPr lang="es-AR" sz="2400" dirty="0">
                <a:latin typeface="Comic Sans MS" panose="030F0702030302020204" pitchFamily="66" charset="0"/>
              </a:rPr>
              <a:t>, vol. 9, </a:t>
            </a:r>
            <a:r>
              <a:rPr lang="es-AR" sz="2400" dirty="0" err="1">
                <a:latin typeface="Comic Sans MS" panose="030F0702030302020204" pitchFamily="66" charset="0"/>
              </a:rPr>
              <a:t>issue</a:t>
            </a:r>
            <a:r>
              <a:rPr lang="es-AR" sz="2400" dirty="0">
                <a:latin typeface="Comic Sans MS" panose="030F0702030302020204" pitchFamily="66" charset="0"/>
              </a:rPr>
              <a:t> 2, pp. 712–719, </a:t>
            </a:r>
            <a:r>
              <a:rPr lang="es-AR" sz="2400" dirty="0" err="1">
                <a:latin typeface="Comic Sans MS" panose="030F0702030302020204" pitchFamily="66" charset="0"/>
              </a:rPr>
              <a:t>Apr</a:t>
            </a:r>
            <a:r>
              <a:rPr lang="es-AR" sz="2400" dirty="0">
                <a:latin typeface="Comic Sans MS" panose="030F0702030302020204" pitchFamily="66" charset="0"/>
              </a:rPr>
              <a:t>. 1994. </a:t>
            </a:r>
          </a:p>
          <a:p>
            <a:pPr algn="just"/>
            <a:endParaRPr lang="es-AR" sz="2400" dirty="0">
              <a:latin typeface="Comic Sans MS" panose="030F0702030302020204" pitchFamily="66" charset="0"/>
            </a:endParaRPr>
          </a:p>
          <a:p>
            <a:pPr algn="just"/>
            <a:r>
              <a:rPr lang="es-AR" sz="2400" dirty="0">
                <a:latin typeface="Comic Sans MS" panose="030F0702030302020204" pitchFamily="66" charset="0"/>
              </a:rPr>
              <a:t>[6] B. </a:t>
            </a:r>
            <a:r>
              <a:rPr lang="es-AR" sz="2400" dirty="0" err="1">
                <a:latin typeface="Comic Sans MS" panose="030F0702030302020204" pitchFamily="66" charset="0"/>
              </a:rPr>
              <a:t>Bozoki</a:t>
            </a:r>
            <a:r>
              <a:rPr lang="es-AR" sz="2400" dirty="0">
                <a:latin typeface="Comic Sans MS" panose="030F0702030302020204" pitchFamily="66" charset="0"/>
              </a:rPr>
              <a:t>, “</a:t>
            </a:r>
            <a:r>
              <a:rPr lang="es-AR" sz="2400" dirty="0" err="1">
                <a:latin typeface="Comic Sans MS" panose="030F0702030302020204" pitchFamily="66" charset="0"/>
              </a:rPr>
              <a:t>Protective</a:t>
            </a:r>
            <a:r>
              <a:rPr lang="es-AR" sz="2400" dirty="0">
                <a:latin typeface="Comic Sans MS" panose="030F0702030302020204" pitchFamily="66" charset="0"/>
              </a:rPr>
              <a:t> </a:t>
            </a:r>
            <a:r>
              <a:rPr lang="es-AR" sz="2400" dirty="0" err="1">
                <a:latin typeface="Comic Sans MS" panose="030F0702030302020204" pitchFamily="66" charset="0"/>
              </a:rPr>
              <a:t>Relaying</a:t>
            </a:r>
            <a:r>
              <a:rPr lang="es-AR" sz="2400" dirty="0">
                <a:latin typeface="Comic Sans MS" panose="030F0702030302020204" pitchFamily="66" charset="0"/>
              </a:rPr>
              <a:t> </a:t>
            </a:r>
            <a:r>
              <a:rPr lang="es-AR" sz="2400" dirty="0" err="1">
                <a:latin typeface="Comic Sans MS" panose="030F0702030302020204" pitchFamily="66" charset="0"/>
              </a:rPr>
              <a:t>Implication</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a:t>
            </a:r>
            <a:r>
              <a:rPr lang="es-AR" sz="2400" dirty="0" err="1">
                <a:latin typeface="Comic Sans MS" panose="030F0702030302020204" pitchFamily="66" charset="0"/>
              </a:rPr>
              <a:t>Geomagnetic</a:t>
            </a:r>
            <a:r>
              <a:rPr lang="es-AR" sz="2400" dirty="0">
                <a:latin typeface="Comic Sans MS" panose="030F0702030302020204" pitchFamily="66" charset="0"/>
              </a:rPr>
              <a:t> </a:t>
            </a:r>
            <a:r>
              <a:rPr lang="es-AR" sz="2400" dirty="0" err="1">
                <a:latin typeface="Comic Sans MS" panose="030F0702030302020204" pitchFamily="66" charset="0"/>
              </a:rPr>
              <a:t>Disturbances</a:t>
            </a:r>
            <a:r>
              <a:rPr lang="es-AR" sz="2400" dirty="0">
                <a:latin typeface="Comic Sans MS" panose="030F0702030302020204" pitchFamily="66" charset="0"/>
              </a:rPr>
              <a:t>,” Canadian </a:t>
            </a:r>
            <a:r>
              <a:rPr lang="es-AR" sz="2400" dirty="0" err="1">
                <a:latin typeface="Comic Sans MS" panose="030F0702030302020204" pitchFamily="66" charset="0"/>
              </a:rPr>
              <a:t>Electrical</a:t>
            </a:r>
            <a:r>
              <a:rPr lang="es-AR" sz="2400" dirty="0">
                <a:latin typeface="Comic Sans MS" panose="030F0702030302020204" pitchFamily="66" charset="0"/>
              </a:rPr>
              <a:t> </a:t>
            </a:r>
            <a:r>
              <a:rPr lang="es-AR" sz="2400" dirty="0" err="1">
                <a:latin typeface="Comic Sans MS" panose="030F0702030302020204" pitchFamily="66" charset="0"/>
              </a:rPr>
              <a:t>Association</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System</a:t>
            </a:r>
            <a:r>
              <a:rPr lang="es-AR" sz="2400" dirty="0">
                <a:latin typeface="Comic Sans MS" panose="030F0702030302020204" pitchFamily="66" charset="0"/>
              </a:rPr>
              <a:t> </a:t>
            </a:r>
            <a:r>
              <a:rPr lang="es-AR" sz="2400" dirty="0" err="1">
                <a:latin typeface="Comic Sans MS" panose="030F0702030302020204" pitchFamily="66" charset="0"/>
              </a:rPr>
              <a:t>Planning</a:t>
            </a:r>
            <a:r>
              <a:rPr lang="es-AR" sz="2400" dirty="0">
                <a:latin typeface="Comic Sans MS" panose="030F0702030302020204" pitchFamily="66" charset="0"/>
              </a:rPr>
              <a:t> &amp; </a:t>
            </a:r>
            <a:r>
              <a:rPr lang="es-AR" sz="2400" dirty="0" err="1">
                <a:latin typeface="Comic Sans MS" panose="030F0702030302020204" pitchFamily="66" charset="0"/>
              </a:rPr>
              <a:t>Operations</a:t>
            </a:r>
            <a:r>
              <a:rPr lang="es-AR" sz="2400" dirty="0">
                <a:latin typeface="Comic Sans MS" panose="030F0702030302020204" pitchFamily="66" charset="0"/>
              </a:rPr>
              <a:t>, May 1991.</a:t>
            </a:r>
          </a:p>
        </p:txBody>
      </p:sp>
    </p:spTree>
    <p:extLst>
      <p:ext uri="{BB962C8B-B14F-4D97-AF65-F5344CB8AC3E}">
        <p14:creationId xmlns:p14="http://schemas.microsoft.com/office/powerpoint/2010/main" xmlns="" val="241897043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778000" y="439660"/>
            <a:ext cx="14401799" cy="997709"/>
          </a:xfrm>
          <a:prstGeom prst="rect">
            <a:avLst/>
          </a:prstGeom>
        </p:spPr>
        <p:txBody>
          <a:bodyPr vert="horz" wrap="square" lIns="0" tIns="12700" rIns="0" bIns="0" rtlCol="0">
            <a:spAutoFit/>
          </a:bodyPr>
          <a:lstStyle/>
          <a:p>
            <a:pPr algn="ctr">
              <a:spcBef>
                <a:spcPts val="100"/>
              </a:spcBef>
            </a:pPr>
            <a:r>
              <a:rPr lang="es-MX" sz="3200" b="1" spc="-5" dirty="0">
                <a:latin typeface="Comic Sans MS"/>
                <a:cs typeface="Comic Sans MS"/>
              </a:rPr>
              <a:t>PROTECCIÓN POR PÉRDIDA DE MOTOR DE IMPULSO (ANTIMOTORIZACION)</a:t>
            </a:r>
            <a:endParaRPr lang="es-MX" sz="3200" b="1" dirty="0">
              <a:latin typeface="Comic Sans MS"/>
              <a:cs typeface="Comic Sans MS"/>
            </a:endParaRPr>
          </a:p>
        </p:txBody>
      </p:sp>
      <p:sp>
        <p:nvSpPr>
          <p:cNvPr id="3" name="object 3"/>
          <p:cNvSpPr txBox="1"/>
          <p:nvPr/>
        </p:nvSpPr>
        <p:spPr>
          <a:xfrm>
            <a:off x="254000" y="2362200"/>
            <a:ext cx="17373600" cy="1515800"/>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b="1" i="1" spc="-5" dirty="0">
                <a:latin typeface="Comic Sans MS"/>
                <a:cs typeface="Comic Sans MS"/>
              </a:rPr>
              <a:t>La motorización es un ejemplo de operación anormal que puede dañar rápidamente una máquina</a:t>
            </a:r>
            <a:r>
              <a:rPr lang="es-MX" sz="2400" spc="-5" dirty="0">
                <a:latin typeface="Comic Sans MS"/>
                <a:cs typeface="Comic Sans MS"/>
              </a:rPr>
              <a:t>. Como consecuencia, las guías IEEE recomiendan la detección rápida de esta condición para aislar el generador del sistema.</a:t>
            </a:r>
            <a:endParaRPr sz="900" dirty="0">
              <a:latin typeface="Comic Sans MS"/>
              <a:cs typeface="Comic Sans MS"/>
            </a:endParaRP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A35523FD-0B27-48B2-AD90-E3CBE9893E43}"/>
              </a:ext>
            </a:extLst>
          </p:cNvPr>
          <p:cNvSpPr txBox="1"/>
          <p:nvPr/>
        </p:nvSpPr>
        <p:spPr>
          <a:xfrm>
            <a:off x="299840" y="348680"/>
            <a:ext cx="17281920" cy="4154984"/>
          </a:xfrm>
          <a:prstGeom prst="rect">
            <a:avLst/>
          </a:prstGeom>
          <a:noFill/>
        </p:spPr>
        <p:txBody>
          <a:bodyPr wrap="square">
            <a:spAutoFit/>
          </a:bodyPr>
          <a:lstStyle/>
          <a:p>
            <a:pPr algn="just"/>
            <a:r>
              <a:rPr lang="es-AR" sz="2400" b="1" dirty="0">
                <a:latin typeface="Comic Sans MS" panose="030F0702030302020204" pitchFamily="66" charset="0"/>
              </a:rPr>
              <a:t>Motorización</a:t>
            </a:r>
          </a:p>
          <a:p>
            <a:pPr algn="just"/>
            <a:endParaRPr lang="es-AR" sz="2400" dirty="0">
              <a:latin typeface="Comic Sans MS" panose="030F0702030302020204" pitchFamily="66" charset="0"/>
            </a:endParaRPr>
          </a:p>
          <a:p>
            <a:pPr algn="just"/>
            <a:r>
              <a:rPr lang="es-MX" sz="2400" dirty="0">
                <a:latin typeface="Comic Sans MS" panose="030F0702030302020204" pitchFamily="66" charset="0"/>
              </a:rPr>
              <a:t>La motorización ocurre cuando el </a:t>
            </a:r>
            <a:r>
              <a:rPr lang="es-MX" sz="2400">
                <a:latin typeface="Comic Sans MS" panose="030F0702030302020204" pitchFamily="66" charset="0"/>
              </a:rPr>
              <a:t>suministro de energía </a:t>
            </a:r>
            <a:r>
              <a:rPr lang="es-MX" sz="2400" dirty="0">
                <a:latin typeface="Comic Sans MS" panose="030F0702030302020204" pitchFamily="66" charset="0"/>
              </a:rPr>
              <a:t>al motor primario se corta mientras el generador aún está en línea. Cuando esto ocurre, el generador se comportará como un motor síncrono, </a:t>
            </a:r>
            <a:r>
              <a:rPr lang="es-MX" sz="2400" b="1" i="1" dirty="0">
                <a:latin typeface="Comic Sans MS" panose="030F0702030302020204" pitchFamily="66" charset="0"/>
              </a:rPr>
              <a:t>importando suficiente potencia del sistema para cubrir las pérdidas del generador y de la máquina de impulso</a:t>
            </a:r>
            <a:r>
              <a:rPr lang="es-MX" sz="2400" dirty="0">
                <a:latin typeface="Comic Sans MS" panose="030F0702030302020204" pitchFamily="66" charset="0"/>
              </a:rPr>
              <a:t>. La principal preocupación asociada con la motorización es la posibilidad de dañar la máquina de impulso. El tipo y la gravedad del daño varían según el tipo de máquina. En las turbinas de vapor, una pérdida de flujo de vapor interrumpe la transferencia normal de calor, lo que provoca un aumento del estrés térmico en varias partes de la turbina. Las turbinas de gas pueden sufrir daños en los engranajes cuando se accionan desde el extremo del generador. En las turbinas hidroeléctricas, puede ocurrir la cavitación de los álabes con un flujo de agua bajo durante un evento de motor. El funcionamiento de un motor alternativo podría provocar una explosión de combustible no quemado [1]</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257807135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EDCD07C5-D7F5-4541-9A24-67BEC46BB562}"/>
              </a:ext>
            </a:extLst>
          </p:cNvPr>
          <p:cNvSpPr txBox="1"/>
          <p:nvPr/>
        </p:nvSpPr>
        <p:spPr>
          <a:xfrm>
            <a:off x="227832" y="348680"/>
            <a:ext cx="17353928" cy="3046988"/>
          </a:xfrm>
          <a:prstGeom prst="rect">
            <a:avLst/>
          </a:prstGeom>
          <a:noFill/>
        </p:spPr>
        <p:txBody>
          <a:bodyPr wrap="square">
            <a:spAutoFit/>
          </a:bodyPr>
          <a:lstStyle/>
          <a:p>
            <a:pPr algn="just"/>
            <a:r>
              <a:rPr lang="es-MX" sz="2400" b="1" dirty="0">
                <a:latin typeface="Comic Sans MS" panose="030F0702030302020204" pitchFamily="66" charset="0"/>
              </a:rPr>
              <a:t>MÉTODOS DE DETECCION</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Se utilizan varios métodos para detectar una pérdida de motor primario, dependiendo también del tipo de máquina. Por ejemplo, una turbina de vapor puede emplear un sensor de temperatura en la campana de escape para detectar la acumulación de temperatura resultante de una pérdida de flujo de vapor. La medición del diferencial de presión a través del elemento de la turbina de alta presión también indica motorización [1]. Sin embargo, el método más aplicado es la medición eléctrica del flujo de potencia activa hacia los terminales de la máquina. El elemento responsable de esta medición es el </a:t>
            </a:r>
            <a:r>
              <a:rPr lang="es-MX" sz="2400" b="1" dirty="0">
                <a:latin typeface="Comic Sans MS" panose="030F0702030302020204" pitchFamily="66" charset="0"/>
              </a:rPr>
              <a:t>relé de potencia inversa (IEEE </a:t>
            </a:r>
            <a:r>
              <a:rPr lang="es-MX" sz="2400" b="1" dirty="0" err="1">
                <a:latin typeface="Comic Sans MS" panose="030F0702030302020204" pitchFamily="66" charset="0"/>
              </a:rPr>
              <a:t>Device</a:t>
            </a:r>
            <a:r>
              <a:rPr lang="es-MX" sz="2400" b="1" dirty="0">
                <a:latin typeface="Comic Sans MS" panose="030F0702030302020204" pitchFamily="66" charset="0"/>
              </a:rPr>
              <a:t> </a:t>
            </a:r>
            <a:r>
              <a:rPr lang="es-MX" sz="2400" b="1" dirty="0" err="1">
                <a:latin typeface="Comic Sans MS" panose="030F0702030302020204" pitchFamily="66" charset="0"/>
              </a:rPr>
              <a:t>Number</a:t>
            </a:r>
            <a:r>
              <a:rPr lang="es-MX" sz="2400" b="1" dirty="0">
                <a:latin typeface="Comic Sans MS" panose="030F0702030302020204" pitchFamily="66" charset="0"/>
              </a:rPr>
              <a:t> 32</a:t>
            </a:r>
            <a:r>
              <a:rPr lang="es-MX" sz="2400" dirty="0">
                <a:latin typeface="Comic Sans MS" panose="030F0702030302020204" pitchFamily="66" charset="0"/>
              </a:rPr>
              <a:t>). </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14697445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DB530CD-098E-43DB-9491-97DEBFE8E6EB}"/>
              </a:ext>
            </a:extLst>
          </p:cNvPr>
          <p:cNvSpPr txBox="1"/>
          <p:nvPr/>
        </p:nvSpPr>
        <p:spPr>
          <a:xfrm>
            <a:off x="299840" y="276672"/>
            <a:ext cx="17281920" cy="4524315"/>
          </a:xfrm>
          <a:prstGeom prst="rect">
            <a:avLst/>
          </a:prstGeom>
          <a:noFill/>
        </p:spPr>
        <p:txBody>
          <a:bodyPr wrap="square">
            <a:spAutoFit/>
          </a:bodyPr>
          <a:lstStyle/>
          <a:p>
            <a:pPr algn="just"/>
            <a:r>
              <a:rPr lang="es-MX" sz="2400" b="1" dirty="0">
                <a:latin typeface="Comic Sans MS" panose="030F0702030302020204" pitchFamily="66" charset="0"/>
              </a:rPr>
              <a:t>CONSIDERACIONES DE APLICACIÓN</a:t>
            </a:r>
          </a:p>
          <a:p>
            <a:pPr algn="just"/>
            <a:endParaRPr lang="es-MX" sz="2400" dirty="0">
              <a:latin typeface="Comic Sans MS" panose="030F0702030302020204" pitchFamily="66" charset="0"/>
            </a:endParaRPr>
          </a:p>
          <a:p>
            <a:pPr marL="342900" indent="-342900" algn="just">
              <a:buAutoNum type="alphaUcPeriod"/>
            </a:pPr>
            <a:r>
              <a:rPr lang="es-MX" sz="2400" b="1" dirty="0">
                <a:latin typeface="Comic Sans MS" panose="030F0702030302020204" pitchFamily="66" charset="0"/>
              </a:rPr>
              <a:t>Ajuste de Pickup </a:t>
            </a:r>
          </a:p>
          <a:p>
            <a:pPr algn="just"/>
            <a:r>
              <a:rPr lang="es-MX" sz="2400" dirty="0">
                <a:latin typeface="Comic Sans MS" panose="030F0702030302020204" pitchFamily="66" charset="0"/>
              </a:rPr>
              <a:t>Dependiendo de la máquina, las pérdidas motrices de un generador de turbina pueden ser muy bajas cuando se expresan como porcentaje de la potencia de la máquina. Esto puede requerir una medición de potencia inversa muy sensible. La Tabla I enumera valores típicos para varios tipos de máquinas. Se debe utilizar la hoja de datos del fabricante del generador y las pautas del fabricante del relé para derivar el ajuste de pickup.</a:t>
            </a:r>
          </a:p>
          <a:p>
            <a:pPr algn="just"/>
            <a:r>
              <a:rPr lang="es-MX" sz="2400" dirty="0">
                <a:latin typeface="Comic Sans MS" panose="030F0702030302020204" pitchFamily="66" charset="0"/>
              </a:rPr>
              <a:t>Un elemento de potencia inversa no puede detectar un evento de conducción bajo algunas condiciones de operación. Por ejemplo, si el sistema de excitación mantiene una producción de potencia reactiva significativa durante una pérdida del motor primario, la relación entre la potencia real y la reactiva puede ser baja. Es posible que algunos relés de potencia inversa no midan con precisión niveles de potencia muy bajos con factores de potencia bajos. Si la potencia reactiva no se puede reducir durante tal evento, use un método de detección alternativo como se analiza en la Sección II. </a:t>
            </a:r>
          </a:p>
        </p:txBody>
      </p:sp>
      <p:pic>
        <p:nvPicPr>
          <p:cNvPr id="5" name="Imagen 4">
            <a:extLst>
              <a:ext uri="{FF2B5EF4-FFF2-40B4-BE49-F238E27FC236}">
                <a16:creationId xmlns:a16="http://schemas.microsoft.com/office/drawing/2014/main" xmlns="" id="{21870BE8-9126-403B-BE42-20B7538589B8}"/>
              </a:ext>
            </a:extLst>
          </p:cNvPr>
          <p:cNvPicPr>
            <a:picLocks noChangeAspect="1"/>
          </p:cNvPicPr>
          <p:nvPr/>
        </p:nvPicPr>
        <p:blipFill>
          <a:blip r:embed="rId2"/>
          <a:stretch>
            <a:fillRect/>
          </a:stretch>
        </p:blipFill>
        <p:spPr>
          <a:xfrm>
            <a:off x="5340400" y="4885184"/>
            <a:ext cx="6984776" cy="3384376"/>
          </a:xfrm>
          <a:prstGeom prst="rect">
            <a:avLst/>
          </a:prstGeom>
        </p:spPr>
      </p:pic>
    </p:spTree>
    <p:extLst>
      <p:ext uri="{BB962C8B-B14F-4D97-AF65-F5344CB8AC3E}">
        <p14:creationId xmlns:p14="http://schemas.microsoft.com/office/powerpoint/2010/main" xmlns="" val="264588541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DB530CD-098E-43DB-9491-97DEBFE8E6EB}"/>
              </a:ext>
            </a:extLst>
          </p:cNvPr>
          <p:cNvSpPr txBox="1"/>
          <p:nvPr/>
        </p:nvSpPr>
        <p:spPr>
          <a:xfrm>
            <a:off x="299840" y="276672"/>
            <a:ext cx="17281920" cy="4154984"/>
          </a:xfrm>
          <a:prstGeom prst="rect">
            <a:avLst/>
          </a:prstGeom>
          <a:noFill/>
        </p:spPr>
        <p:txBody>
          <a:bodyPr wrap="square">
            <a:spAutoFit/>
          </a:bodyPr>
          <a:lstStyle/>
          <a:p>
            <a:pPr algn="just"/>
            <a:r>
              <a:rPr lang="es-MX" sz="2400" b="1" dirty="0">
                <a:latin typeface="Comic Sans MS" panose="030F0702030302020204" pitchFamily="66" charset="0"/>
              </a:rPr>
              <a:t>B. Retardo de tiempo </a:t>
            </a:r>
          </a:p>
          <a:p>
            <a:pPr algn="just"/>
            <a:r>
              <a:rPr lang="es-MX" sz="2400" dirty="0">
                <a:latin typeface="Comic Sans MS" panose="030F0702030302020204" pitchFamily="66" charset="0"/>
              </a:rPr>
              <a:t>El elemento de potencia inversa siempre se aplica con un retardo de tiempo. Una máquina puede funcionar en estado de motor durante un tiempo máximo permitido. Este valor debe obtenerse de las hojas de datos del generador o consultando con el fabricante del generador. El retardo de tiempo del elemento debe ajustarse por debajo de este valor. Sin embargo, puede ocurrir una condición transitoria de potencia inversa durante una oscilación de potencia estable o una sincronización deficiente. El retardo de tiempo debe ajustarse lo suficientemente largo para evitar la operación de estos eventos. Dado el ajuste extremadamente sensible requerido para una turbina de vapor, lo típico es un retardo de 30 s. Otros motores primarios, como los motores alternativos, que tienen una ajuste de potencia de motor más alta y un riesgo de incendio o explosión si se les permite funcionar durante demasiado tiempo, pueden usar un retardo de tiempo menor. En tales aplicaciones, el relé de potencia inversa puede tener una ajuste de activación típica del 10% con un retardo de 6 a 10 s.</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411814465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3AF38D6F-6F31-46B7-8884-C053ACF5EC04}"/>
              </a:ext>
            </a:extLst>
          </p:cNvPr>
          <p:cNvSpPr txBox="1"/>
          <p:nvPr/>
        </p:nvSpPr>
        <p:spPr>
          <a:xfrm>
            <a:off x="227832" y="276672"/>
            <a:ext cx="17353928" cy="3046988"/>
          </a:xfrm>
          <a:prstGeom prst="rect">
            <a:avLst/>
          </a:prstGeom>
          <a:noFill/>
        </p:spPr>
        <p:txBody>
          <a:bodyPr wrap="square">
            <a:spAutoFit/>
          </a:bodyPr>
          <a:lstStyle/>
          <a:p>
            <a:pPr algn="just"/>
            <a:r>
              <a:rPr lang="es-MX" sz="2400" b="1" dirty="0">
                <a:latin typeface="Comic Sans MS" panose="030F0702030302020204" pitchFamily="66" charset="0"/>
              </a:rPr>
              <a:t>C. Motorización intencional </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Se permite la motorización de determinadas máquinas durante el funcionamiento normal. Estas situaciones incluyen algunas turbinas de gas arrancadas como motores síncronos conectados a arrancadores de inversor de carga conmutada (LCI), y en aplicaciones de almacenamiento por bombeo donde la máquina funciona alternativamente como generador o motor. Cuando funcionan como condensadores síncronos, las unidades hidroeléctricas funcionarán como motor. La aplicación del elemento de potencia inversa debe inhibirse durante la operación intencional como motor. Esto se logra bloqueando dinámicamente el elemento o deshabilitándolo mediante un cambio de grupo de ajuste.</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32344948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7C8F6DA7-9AA1-4E9D-8EDE-18978D0A913A}"/>
              </a:ext>
            </a:extLst>
          </p:cNvPr>
          <p:cNvSpPr txBox="1"/>
          <p:nvPr/>
        </p:nvSpPr>
        <p:spPr>
          <a:xfrm>
            <a:off x="227832" y="420688"/>
            <a:ext cx="17353928" cy="1200329"/>
          </a:xfrm>
          <a:prstGeom prst="rect">
            <a:avLst/>
          </a:prstGeom>
          <a:noFill/>
        </p:spPr>
        <p:txBody>
          <a:bodyPr wrap="square">
            <a:spAutoFit/>
          </a:bodyPr>
          <a:lstStyle/>
          <a:p>
            <a:pPr algn="just"/>
            <a:r>
              <a:rPr lang="es-AR" sz="2400" b="1" dirty="0">
                <a:latin typeface="Comic Sans MS" panose="030F0702030302020204" pitchFamily="66" charset="0"/>
              </a:rPr>
              <a:t>D. Modos de disparo</a:t>
            </a:r>
          </a:p>
          <a:p>
            <a:pPr algn="just"/>
            <a:r>
              <a:rPr lang="es-MX" sz="2400" dirty="0">
                <a:latin typeface="Comic Sans MS" panose="030F0702030302020204" pitchFamily="66" charset="0"/>
              </a:rPr>
              <a:t>El relé de potencia inversa generalmente inicia un disparo simultáneo. Esto implica desconectar el generador del sistema de potencia, apagar la excitación, iniciar una transferencia de bus auxiliar y apagar el motor primario. </a:t>
            </a:r>
          </a:p>
        </p:txBody>
      </p:sp>
    </p:spTree>
    <p:extLst>
      <p:ext uri="{BB962C8B-B14F-4D97-AF65-F5344CB8AC3E}">
        <p14:creationId xmlns:p14="http://schemas.microsoft.com/office/powerpoint/2010/main" xmlns="" val="370500416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7C8F6DA7-9AA1-4E9D-8EDE-18978D0A913A}"/>
              </a:ext>
            </a:extLst>
          </p:cNvPr>
          <p:cNvSpPr txBox="1"/>
          <p:nvPr/>
        </p:nvSpPr>
        <p:spPr>
          <a:xfrm>
            <a:off x="227832" y="420688"/>
            <a:ext cx="17353928" cy="9694962"/>
          </a:xfrm>
          <a:prstGeom prst="rect">
            <a:avLst/>
          </a:prstGeom>
          <a:noFill/>
        </p:spPr>
        <p:txBody>
          <a:bodyPr wrap="square">
            <a:spAutoFit/>
          </a:bodyPr>
          <a:lstStyle/>
          <a:p>
            <a:pPr algn="just"/>
            <a:r>
              <a:rPr lang="es-MX" sz="2400" b="1" dirty="0">
                <a:latin typeface="Comic Sans MS" panose="030F0702030302020204" pitchFamily="66" charset="0"/>
              </a:rPr>
              <a:t>E. Disparo secuencial </a:t>
            </a:r>
          </a:p>
          <a:p>
            <a:pPr algn="just"/>
            <a:r>
              <a:rPr lang="es-MX" sz="2400" dirty="0">
                <a:latin typeface="Comic Sans MS" panose="030F0702030302020204" pitchFamily="66" charset="0"/>
              </a:rPr>
              <a:t>Si una máquina se desconecta del sistema mientras está bajo carga, la falla de coincidencia entre la energía eléctrica y mecánica resultará en un aumento de velocidad. La gravedad del exceso de velocidad depende de la carga y del tipo de máquina. Algunas máquinas, como las turbinas de vapor, son particularmente sensibles a un evento de exceso de velocidad. Para estas máquinas, la desconexión del sistema se retrasa para incluir un período de conducción deliberada para garantizar que no se produzca exceso de velocidad. Este método se conoce como disparo secuencial. Un elemento de potencia inversa indica que la máquina está en marcha. La Fig. 1 muestra un ejemplo de lógica de disparo secuencial. En este ejemplo, 32-1 es el elemento de potencia inversa para la detección de motor y 32-2 es el elemento para disparo secuencial. Los ajustes de tiempo típicos para las unidades de vapor son 30 s para 32-1 y 3 s para 32-2.</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ctr"/>
            <a:r>
              <a:rPr lang="es-MX" sz="2400" b="1" dirty="0">
                <a:latin typeface="Comic Sans MS" panose="030F0702030302020204" pitchFamily="66" charset="0"/>
              </a:rPr>
              <a:t>Fig. 1.- Ejemplo de Lógica de Disparo Secuencial [1]</a:t>
            </a:r>
          </a:p>
          <a:p>
            <a:pPr algn="just"/>
            <a:r>
              <a:rPr lang="es-MX" sz="2400" dirty="0">
                <a:latin typeface="Comic Sans MS" panose="030F0702030302020204" pitchFamily="66" charset="0"/>
              </a:rPr>
              <a:t>Para mayor seguridad contra posibles excesos de velocidad, los fabricantes de turbinas de vapor recomiendan que el circuito de disparo secuencial tenga una confirmación mecánica de corte del flujo de vapor en serie con el relé de potencia inversa. Normalmente, esta confirmación mecánica utiliza interruptores de posición cerrada de la válvula de vapor o el contacto de un interruptor de presión diferencial conectado a través de la turbina de alta presión [2].</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A9001406-B70F-4C7E-9BAC-4283868ED102}"/>
              </a:ext>
            </a:extLst>
          </p:cNvPr>
          <p:cNvPicPr>
            <a:picLocks noChangeAspect="1"/>
          </p:cNvPicPr>
          <p:nvPr/>
        </p:nvPicPr>
        <p:blipFill>
          <a:blip r:embed="rId2"/>
          <a:stretch>
            <a:fillRect/>
          </a:stretch>
        </p:blipFill>
        <p:spPr>
          <a:xfrm>
            <a:off x="5772448" y="3805064"/>
            <a:ext cx="6480720" cy="3991212"/>
          </a:xfrm>
          <a:prstGeom prst="rect">
            <a:avLst/>
          </a:prstGeom>
        </p:spPr>
      </p:pic>
    </p:spTree>
    <p:extLst>
      <p:ext uri="{BB962C8B-B14F-4D97-AF65-F5344CB8AC3E}">
        <p14:creationId xmlns:p14="http://schemas.microsoft.com/office/powerpoint/2010/main" xmlns="" val="375553380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375BED81-E102-4B1E-896F-CDC39187D94D}"/>
              </a:ext>
            </a:extLst>
          </p:cNvPr>
          <p:cNvSpPr txBox="1"/>
          <p:nvPr/>
        </p:nvSpPr>
        <p:spPr>
          <a:xfrm>
            <a:off x="299840" y="420688"/>
            <a:ext cx="17209912" cy="1200329"/>
          </a:xfrm>
          <a:prstGeom prst="rect">
            <a:avLst/>
          </a:prstGeom>
          <a:noFill/>
        </p:spPr>
        <p:txBody>
          <a:bodyPr wrap="square">
            <a:spAutoFit/>
          </a:bodyPr>
          <a:lstStyle/>
          <a:p>
            <a:r>
              <a:rPr lang="es-MX" sz="2400" b="1" dirty="0">
                <a:latin typeface="Comic Sans MS" panose="030F0702030302020204" pitchFamily="66" charset="0"/>
              </a:rPr>
              <a:t>F. Aplicación de ajustes </a:t>
            </a:r>
          </a:p>
          <a:p>
            <a:endParaRPr lang="es-MX" sz="2400" dirty="0">
              <a:latin typeface="Comic Sans MS" panose="030F0702030302020204" pitchFamily="66" charset="0"/>
            </a:endParaRPr>
          </a:p>
          <a:p>
            <a:r>
              <a:rPr lang="es-MX" sz="2400" dirty="0">
                <a:latin typeface="Comic Sans MS" panose="030F0702030302020204" pitchFamily="66" charset="0"/>
              </a:rPr>
              <a:t>Los criterios de pickup son los mismos que los indicados en la Sección III, Subsección A. </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2052040881"/>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550F69C9-C73B-46CC-A843-270C7C62EFFC}"/>
              </a:ext>
            </a:extLst>
          </p:cNvPr>
          <p:cNvSpPr txBox="1"/>
          <p:nvPr/>
        </p:nvSpPr>
        <p:spPr>
          <a:xfrm>
            <a:off x="299840" y="348680"/>
            <a:ext cx="17281920" cy="3046988"/>
          </a:xfrm>
          <a:prstGeom prst="rect">
            <a:avLst/>
          </a:prstGeom>
          <a:noFill/>
        </p:spPr>
        <p:txBody>
          <a:bodyPr wrap="square">
            <a:spAutoFit/>
          </a:bodyPr>
          <a:lstStyle/>
          <a:p>
            <a:r>
              <a:rPr lang="es-AR" sz="2400" b="1" dirty="0">
                <a:latin typeface="Comic Sans MS" panose="030F0702030302020204" pitchFamily="66" charset="0"/>
              </a:rPr>
              <a:t>REFERENCIAS</a:t>
            </a:r>
          </a:p>
          <a:p>
            <a:endParaRPr lang="es-AR" sz="2400" dirty="0">
              <a:latin typeface="Comic Sans MS" panose="030F0702030302020204" pitchFamily="66" charset="0"/>
            </a:endParaRPr>
          </a:p>
          <a:p>
            <a:r>
              <a:rPr lang="es-AR" sz="2400" dirty="0">
                <a:latin typeface="Comic Sans MS" panose="030F0702030302020204" pitchFamily="66" charset="0"/>
              </a:rPr>
              <a:t>[1] IEEE Guide </a:t>
            </a:r>
            <a:r>
              <a:rPr lang="es-AR" sz="2400" dirty="0" err="1">
                <a:latin typeface="Comic Sans MS" panose="030F0702030302020204" pitchFamily="66" charset="0"/>
              </a:rPr>
              <a:t>for</a:t>
            </a:r>
            <a:r>
              <a:rPr lang="es-AR" sz="2400" dirty="0">
                <a:latin typeface="Comic Sans MS" panose="030F0702030302020204" pitchFamily="66" charset="0"/>
              </a:rPr>
              <a:t> AC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 IEEE Standard C37.102- 2006. </a:t>
            </a:r>
          </a:p>
          <a:p>
            <a:endParaRPr lang="es-AR" sz="2400" dirty="0">
              <a:latin typeface="Comic Sans MS" panose="030F0702030302020204" pitchFamily="66" charset="0"/>
            </a:endParaRPr>
          </a:p>
          <a:p>
            <a:r>
              <a:rPr lang="es-AR" sz="2400" dirty="0">
                <a:latin typeface="Comic Sans MS" panose="030F0702030302020204" pitchFamily="66" charset="0"/>
              </a:rPr>
              <a:t>[2] E. </a:t>
            </a:r>
            <a:r>
              <a:rPr lang="es-AR" sz="2400" dirty="0" err="1">
                <a:latin typeface="Comic Sans MS" panose="030F0702030302020204" pitchFamily="66" charset="0"/>
              </a:rPr>
              <a:t>Fennell</a:t>
            </a:r>
            <a:r>
              <a:rPr lang="es-AR" sz="2400" dirty="0">
                <a:latin typeface="Comic Sans MS" panose="030F0702030302020204" pitchFamily="66" charset="0"/>
              </a:rPr>
              <a:t>, K. </a:t>
            </a:r>
            <a:r>
              <a:rPr lang="es-AR" sz="2400" dirty="0" err="1">
                <a:latin typeface="Comic Sans MS" panose="030F0702030302020204" pitchFamily="66" charset="0"/>
              </a:rPr>
              <a:t>Kozminski</a:t>
            </a:r>
            <a:r>
              <a:rPr lang="es-AR" sz="2400" dirty="0">
                <a:latin typeface="Comic Sans MS" panose="030F0702030302020204" pitchFamily="66" charset="0"/>
              </a:rPr>
              <a:t>, M. </a:t>
            </a:r>
            <a:r>
              <a:rPr lang="es-AR" sz="2400" dirty="0" err="1">
                <a:latin typeface="Comic Sans MS" panose="030F0702030302020204" pitchFamily="66" charset="0"/>
              </a:rPr>
              <a:t>Bajpai</a:t>
            </a:r>
            <a:r>
              <a:rPr lang="es-AR" sz="2400" dirty="0">
                <a:latin typeface="Comic Sans MS" panose="030F0702030302020204" pitchFamily="66" charset="0"/>
              </a:rPr>
              <a:t>, S. </a:t>
            </a:r>
            <a:r>
              <a:rPr lang="es-AR" sz="2400" dirty="0" err="1">
                <a:latin typeface="Comic Sans MS" panose="030F0702030302020204" pitchFamily="66" charset="0"/>
              </a:rPr>
              <a:t>Easterday-McPadden</a:t>
            </a:r>
            <a:r>
              <a:rPr lang="es-AR" sz="2400" dirty="0">
                <a:latin typeface="Comic Sans MS" panose="030F0702030302020204" pitchFamily="66" charset="0"/>
              </a:rPr>
              <a:t>, W. Elmore, C. </a:t>
            </a:r>
            <a:r>
              <a:rPr lang="es-AR" sz="2400" dirty="0" err="1">
                <a:latin typeface="Comic Sans MS" panose="030F0702030302020204" pitchFamily="66" charset="0"/>
              </a:rPr>
              <a:t>Fromen</a:t>
            </a:r>
            <a:r>
              <a:rPr lang="es-AR" sz="2400" dirty="0">
                <a:latin typeface="Comic Sans MS" panose="030F0702030302020204" pitchFamily="66" charset="0"/>
              </a:rPr>
              <a:t>, J. </a:t>
            </a:r>
            <a:r>
              <a:rPr lang="es-AR" sz="2400" dirty="0" err="1">
                <a:latin typeface="Comic Sans MS" panose="030F0702030302020204" pitchFamily="66" charset="0"/>
              </a:rPr>
              <a:t>Gardell</a:t>
            </a:r>
            <a:r>
              <a:rPr lang="es-AR" sz="2400" dirty="0">
                <a:latin typeface="Comic Sans MS" panose="030F0702030302020204" pitchFamily="66" charset="0"/>
              </a:rPr>
              <a:t>, W. Hartmann, J. Hurley, P. </a:t>
            </a:r>
            <a:r>
              <a:rPr lang="es-AR" sz="2400" dirty="0" err="1">
                <a:latin typeface="Comic Sans MS" panose="030F0702030302020204" pitchFamily="66" charset="0"/>
              </a:rPr>
              <a:t>Kerrigan</a:t>
            </a:r>
            <a:r>
              <a:rPr lang="es-AR" sz="2400" dirty="0">
                <a:latin typeface="Comic Sans MS" panose="030F0702030302020204" pitchFamily="66" charset="0"/>
              </a:rPr>
              <a:t>, K. </a:t>
            </a:r>
            <a:r>
              <a:rPr lang="es-AR" sz="2400" dirty="0" err="1">
                <a:latin typeface="Comic Sans MS" panose="030F0702030302020204" pitchFamily="66" charset="0"/>
              </a:rPr>
              <a:t>Khunkhun</a:t>
            </a:r>
            <a:r>
              <a:rPr lang="es-AR" sz="2400" dirty="0">
                <a:latin typeface="Comic Sans MS" panose="030F0702030302020204" pitchFamily="66" charset="0"/>
              </a:rPr>
              <a:t>, C. </a:t>
            </a:r>
            <a:r>
              <a:rPr lang="es-AR" sz="2400" dirty="0" err="1">
                <a:latin typeface="Comic Sans MS" panose="030F0702030302020204" pitchFamily="66" charset="0"/>
              </a:rPr>
              <a:t>Mozina</a:t>
            </a:r>
            <a:r>
              <a:rPr lang="es-AR" sz="2400" dirty="0">
                <a:latin typeface="Comic Sans MS" panose="030F0702030302020204" pitchFamily="66" charset="0"/>
              </a:rPr>
              <a:t>, G. </a:t>
            </a:r>
            <a:r>
              <a:rPr lang="es-AR" sz="2400" dirty="0" err="1">
                <a:latin typeface="Comic Sans MS" panose="030F0702030302020204" pitchFamily="66" charset="0"/>
              </a:rPr>
              <a:t>Nail</a:t>
            </a:r>
            <a:r>
              <a:rPr lang="es-AR" sz="2400" dirty="0">
                <a:latin typeface="Comic Sans MS" panose="030F0702030302020204" pitchFamily="66" charset="0"/>
              </a:rPr>
              <a:t>, S. Patel, G. </a:t>
            </a:r>
            <a:r>
              <a:rPr lang="es-AR" sz="2400" dirty="0" err="1">
                <a:latin typeface="Comic Sans MS" panose="030F0702030302020204" pitchFamily="66" charset="0"/>
              </a:rPr>
              <a:t>Pence</a:t>
            </a:r>
            <a:r>
              <a:rPr lang="es-AR" sz="2400" dirty="0">
                <a:latin typeface="Comic Sans MS" panose="030F0702030302020204" pitchFamily="66" charset="0"/>
              </a:rPr>
              <a:t>, A. Pierce, D. </a:t>
            </a:r>
            <a:r>
              <a:rPr lang="es-AR" sz="2400" dirty="0" err="1">
                <a:latin typeface="Comic Sans MS" panose="030F0702030302020204" pitchFamily="66" charset="0"/>
              </a:rPr>
              <a:t>Smaha</a:t>
            </a:r>
            <a:r>
              <a:rPr lang="es-AR" sz="2400" dirty="0">
                <a:latin typeface="Comic Sans MS" panose="030F0702030302020204" pitchFamily="66" charset="0"/>
              </a:rPr>
              <a:t>, S. Usman, P. </a:t>
            </a:r>
            <a:r>
              <a:rPr lang="es-AR" sz="2400" dirty="0" err="1">
                <a:latin typeface="Comic Sans MS" panose="030F0702030302020204" pitchFamily="66" charset="0"/>
              </a:rPr>
              <a:t>Waudby</a:t>
            </a:r>
            <a:r>
              <a:rPr lang="es-AR" sz="2400" dirty="0">
                <a:latin typeface="Comic Sans MS" panose="030F0702030302020204" pitchFamily="66" charset="0"/>
              </a:rPr>
              <a:t>, and M. </a:t>
            </a:r>
            <a:r>
              <a:rPr lang="es-AR" sz="2400" dirty="0" err="1">
                <a:latin typeface="Comic Sans MS" panose="030F0702030302020204" pitchFamily="66" charset="0"/>
              </a:rPr>
              <a:t>Yalla</a:t>
            </a:r>
            <a:r>
              <a:rPr lang="es-AR" sz="2400" dirty="0">
                <a:latin typeface="Comic Sans MS" panose="030F0702030302020204" pitchFamily="66" charset="0"/>
              </a:rPr>
              <a:t>, “</a:t>
            </a:r>
            <a:r>
              <a:rPr lang="es-AR" sz="2400" dirty="0" err="1">
                <a:latin typeface="Comic Sans MS" panose="030F0702030302020204" pitchFamily="66" charset="0"/>
              </a:rPr>
              <a:t>Sequential</a:t>
            </a:r>
            <a:r>
              <a:rPr lang="es-AR" sz="2400" dirty="0">
                <a:latin typeface="Comic Sans MS" panose="030F0702030302020204" pitchFamily="66" charset="0"/>
              </a:rPr>
              <a:t> </a:t>
            </a:r>
            <a:r>
              <a:rPr lang="es-AR" sz="2400" dirty="0" err="1">
                <a:latin typeface="Comic Sans MS" panose="030F0702030302020204" pitchFamily="66" charset="0"/>
              </a:rPr>
              <a:t>Tripping</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a:t>
            </a:r>
            <a:r>
              <a:rPr lang="es-AR" sz="2400" dirty="0" err="1">
                <a:latin typeface="Comic Sans MS" panose="030F0702030302020204" pitchFamily="66" charset="0"/>
              </a:rPr>
              <a:t>Steam</a:t>
            </a:r>
            <a:r>
              <a:rPr lang="es-AR" sz="2400" dirty="0">
                <a:latin typeface="Comic Sans MS" panose="030F0702030302020204" pitchFamily="66" charset="0"/>
              </a:rPr>
              <a:t> Turbine </a:t>
            </a:r>
            <a:r>
              <a:rPr lang="es-AR" sz="2400" dirty="0" err="1">
                <a:latin typeface="Comic Sans MS" panose="030F0702030302020204" pitchFamily="66" charset="0"/>
              </a:rPr>
              <a:t>Generators</a:t>
            </a:r>
            <a:r>
              <a:rPr lang="es-AR" sz="2400" dirty="0">
                <a:latin typeface="Comic Sans MS" panose="030F0702030302020204" pitchFamily="66" charset="0"/>
              </a:rPr>
              <a:t>,” IEEE </a:t>
            </a:r>
            <a:r>
              <a:rPr lang="es-AR" sz="2400" dirty="0" err="1">
                <a:latin typeface="Comic Sans MS" panose="030F0702030302020204" pitchFamily="66" charset="0"/>
              </a:rPr>
              <a:t>Transactions</a:t>
            </a:r>
            <a:r>
              <a:rPr lang="es-AR" sz="2400" dirty="0">
                <a:latin typeface="Comic Sans MS" panose="030F0702030302020204" pitchFamily="66" charset="0"/>
              </a:rPr>
              <a:t> </a:t>
            </a:r>
            <a:r>
              <a:rPr lang="es-AR" sz="2400" dirty="0" err="1">
                <a:latin typeface="Comic Sans MS" panose="030F0702030302020204" pitchFamily="66" charset="0"/>
              </a:rPr>
              <a:t>on</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Delivery</a:t>
            </a:r>
            <a:r>
              <a:rPr lang="es-AR" sz="2400" dirty="0">
                <a:latin typeface="Comic Sans MS" panose="030F0702030302020204" pitchFamily="66" charset="0"/>
              </a:rPr>
              <a:t>, vol. 14, </a:t>
            </a:r>
            <a:r>
              <a:rPr lang="es-AR" sz="2400" dirty="0" err="1">
                <a:latin typeface="Comic Sans MS" panose="030F0702030302020204" pitchFamily="66" charset="0"/>
              </a:rPr>
              <a:t>issue</a:t>
            </a:r>
            <a:r>
              <a:rPr lang="es-AR" sz="2400" dirty="0">
                <a:latin typeface="Comic Sans MS" panose="030F0702030302020204" pitchFamily="66" charset="0"/>
              </a:rPr>
              <a:t> 1, pp. 132–141, Jan. 1999. </a:t>
            </a:r>
          </a:p>
        </p:txBody>
      </p:sp>
    </p:spTree>
    <p:extLst>
      <p:ext uri="{BB962C8B-B14F-4D97-AF65-F5344CB8AC3E}">
        <p14:creationId xmlns:p14="http://schemas.microsoft.com/office/powerpoint/2010/main" xmlns="" val="212601505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334577186"/>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6802" y="385730"/>
            <a:ext cx="17287996" cy="1515800"/>
          </a:xfrm>
          <a:prstGeom prst="rect">
            <a:avLst/>
          </a:prstGeom>
        </p:spPr>
        <p:txBody>
          <a:bodyPr vert="horz" wrap="square" lIns="0" tIns="12700" rIns="0" bIns="0" rtlCol="0">
            <a:spAutoFit/>
          </a:bodyPr>
          <a:lstStyle/>
          <a:p>
            <a:pPr marL="12700" algn="ctr">
              <a:spcBef>
                <a:spcPts val="100"/>
              </a:spcBef>
            </a:pPr>
            <a:r>
              <a:rPr sz="3200" b="1" spc="-5">
                <a:latin typeface="Comic Sans MS"/>
                <a:cs typeface="Comic Sans MS"/>
              </a:rPr>
              <a:t>SECCIÓN</a:t>
            </a:r>
            <a:r>
              <a:rPr sz="3200" b="1" spc="-60">
                <a:latin typeface="Comic Sans MS"/>
                <a:cs typeface="Comic Sans MS"/>
              </a:rPr>
              <a:t> </a:t>
            </a:r>
            <a:r>
              <a:rPr sz="3200" b="1" spc="-5">
                <a:latin typeface="Comic Sans MS"/>
                <a:cs typeface="Comic Sans MS"/>
              </a:rPr>
              <a:t>9</a:t>
            </a:r>
            <a:endParaRPr lang="es-ES" sz="3200" b="1" spc="-5" dirty="0">
              <a:latin typeface="Comic Sans MS"/>
              <a:cs typeface="Comic Sans MS"/>
            </a:endParaRPr>
          </a:p>
          <a:p>
            <a:pPr marL="12700" algn="ctr">
              <a:spcBef>
                <a:spcPts val="100"/>
              </a:spcBef>
            </a:pPr>
            <a:r>
              <a:rPr lang="es-AR" sz="3200" b="1" spc="-5" dirty="0">
                <a:latin typeface="Comic Sans MS"/>
                <a:cs typeface="Comic Sans MS"/>
              </a:rPr>
              <a:t>RELÉ</a:t>
            </a:r>
            <a:r>
              <a:rPr lang="es-AR" sz="3200" b="1" dirty="0">
                <a:latin typeface="Comic Sans MS"/>
                <a:cs typeface="Comic Sans MS"/>
              </a:rPr>
              <a:t> </a:t>
            </a:r>
            <a:r>
              <a:rPr lang="es-AR" sz="3200" b="1" spc="-5" dirty="0">
                <a:latin typeface="Comic Sans MS"/>
                <a:cs typeface="Comic Sans MS"/>
              </a:rPr>
              <a:t>DE</a:t>
            </a:r>
            <a:r>
              <a:rPr lang="es-AR" sz="3200" b="1" spc="5" dirty="0">
                <a:latin typeface="Comic Sans MS"/>
                <a:cs typeface="Comic Sans MS"/>
              </a:rPr>
              <a:t> </a:t>
            </a:r>
            <a:r>
              <a:rPr lang="es-AR" sz="3200" b="1" spc="-5" dirty="0">
                <a:latin typeface="Comic Sans MS"/>
                <a:cs typeface="Comic Sans MS"/>
              </a:rPr>
              <a:t>PROTECCIÓN</a:t>
            </a:r>
            <a:r>
              <a:rPr lang="es-AR" sz="3200" b="1" dirty="0">
                <a:latin typeface="Comic Sans MS"/>
                <a:cs typeface="Comic Sans MS"/>
              </a:rPr>
              <a:t> </a:t>
            </a:r>
            <a:r>
              <a:rPr lang="es-AR" sz="3200" b="1" spc="-5" dirty="0">
                <a:latin typeface="Comic Sans MS"/>
                <a:cs typeface="Comic Sans MS"/>
              </a:rPr>
              <a:t>DE</a:t>
            </a:r>
            <a:r>
              <a:rPr lang="es-AR" sz="3200" b="1" spc="5" dirty="0">
                <a:latin typeface="Comic Sans MS"/>
                <a:cs typeface="Comic Sans MS"/>
              </a:rPr>
              <a:t> </a:t>
            </a:r>
            <a:r>
              <a:rPr lang="es-AR" sz="3200" b="1" spc="-5" dirty="0">
                <a:latin typeface="Comic Sans MS"/>
                <a:cs typeface="Comic Sans MS"/>
              </a:rPr>
              <a:t>GENERADORES</a:t>
            </a:r>
            <a:r>
              <a:rPr lang="es-AR" sz="3200" b="1" dirty="0">
                <a:latin typeface="Comic Sans MS"/>
                <a:cs typeface="Comic Sans MS"/>
              </a:rPr>
              <a:t> </a:t>
            </a:r>
            <a:r>
              <a:rPr lang="es-AR" sz="3200" b="1" spc="-5" dirty="0">
                <a:latin typeface="Comic Sans MS"/>
                <a:cs typeface="Comic Sans MS"/>
              </a:rPr>
              <a:t>POR</a:t>
            </a:r>
            <a:r>
              <a:rPr lang="es-AR" sz="3200" b="1" spc="5" dirty="0">
                <a:latin typeface="Comic Sans MS"/>
                <a:cs typeface="Comic Sans MS"/>
              </a:rPr>
              <a:t> </a:t>
            </a:r>
            <a:r>
              <a:rPr lang="es-AR" sz="3200" b="1" spc="-5" dirty="0">
                <a:latin typeface="Comic Sans MS"/>
                <a:cs typeface="Comic Sans MS"/>
              </a:rPr>
              <a:t>PÉRDIDA</a:t>
            </a:r>
            <a:r>
              <a:rPr lang="es-AR" sz="3200" b="1" dirty="0">
                <a:latin typeface="Comic Sans MS"/>
                <a:cs typeface="Comic Sans MS"/>
              </a:rPr>
              <a:t> </a:t>
            </a:r>
            <a:r>
              <a:rPr lang="es-AR" sz="3200" b="1" spc="-5" dirty="0">
                <a:latin typeface="Comic Sans MS"/>
                <a:cs typeface="Comic Sans MS"/>
              </a:rPr>
              <a:t>DE</a:t>
            </a:r>
            <a:r>
              <a:rPr lang="es-AR" sz="3200" b="1" spc="5" dirty="0">
                <a:latin typeface="Comic Sans MS"/>
                <a:cs typeface="Comic Sans MS"/>
              </a:rPr>
              <a:t> </a:t>
            </a:r>
            <a:r>
              <a:rPr lang="es-AR" sz="3200" b="1" spc="-5" dirty="0">
                <a:latin typeface="Comic Sans MS"/>
                <a:cs typeface="Comic Sans MS"/>
              </a:rPr>
              <a:t>SINCRONISMO</a:t>
            </a:r>
            <a:endParaRPr lang="es-AR" sz="3200" dirty="0">
              <a:latin typeface="Comic Sans MS"/>
              <a:cs typeface="Comic Sans MS"/>
            </a:endParaRPr>
          </a:p>
          <a:p>
            <a:pPr marL="12700" algn="ctr">
              <a:spcBef>
                <a:spcPts val="100"/>
              </a:spcBef>
            </a:pPr>
            <a:endParaRPr sz="3200">
              <a:latin typeface="Comic Sans MS"/>
              <a:cs typeface="Comic Sans MS"/>
            </a:endParaRPr>
          </a:p>
        </p:txBody>
      </p:sp>
      <p:sp>
        <p:nvSpPr>
          <p:cNvPr id="4" name="object 4"/>
          <p:cNvSpPr txBox="1"/>
          <p:nvPr/>
        </p:nvSpPr>
        <p:spPr>
          <a:xfrm>
            <a:off x="296802" y="1885928"/>
            <a:ext cx="17287996" cy="4101123"/>
          </a:xfrm>
          <a:prstGeom prst="rect">
            <a:avLst/>
          </a:prstGeom>
        </p:spPr>
        <p:txBody>
          <a:bodyPr vert="horz" wrap="square" lIns="0" tIns="12700" rIns="0" bIns="0" rtlCol="0">
            <a:spAutoFit/>
          </a:bodyPr>
          <a:lstStyle/>
          <a:p>
            <a:pPr marL="12700" algn="just">
              <a:spcBef>
                <a:spcPts val="100"/>
              </a:spcBef>
            </a:pPr>
            <a:r>
              <a:rPr sz="2400" b="1" spc="-5" dirty="0" err="1">
                <a:latin typeface="Comic Sans MS"/>
                <a:cs typeface="Comic Sans MS"/>
              </a:rPr>
              <a:t>Resumen</a:t>
            </a:r>
            <a:endParaRPr lang="es-ES" sz="2400" b="1" spc="-5" dirty="0">
              <a:latin typeface="Comic Sans MS"/>
              <a:cs typeface="Comic Sans MS"/>
            </a:endParaRPr>
          </a:p>
          <a:p>
            <a:pPr marL="12700" algn="just">
              <a:spcBef>
                <a:spcPts val="100"/>
              </a:spcBef>
            </a:pPr>
            <a:endParaRPr lang="es-ES"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Muchas combinaciones de condiciones de operación, fallas y otras perturbaciones pueden causar una condición de pérdida de sincronismo entre dos partes de un sistema de potencia o entre dos sistemas interconectados. Si ocurre tal evento, los generadores asíncronos deben desconectarse lo antes posible para evitar daños al generador o evitar un corte generalizado. Esta sección analiza la necesidad de protección del generador fuera de sincronismo, revisa conceptos básicos de estabilidad transitoria, describe las características de impedancia fuera de sincronismo típicas de grandes generadores conectados a sistemas de transmisión de alta tensión y presenta varios esquemas de relés que se utilizan para la protección de generador fuera de sincronismo. Se propone un procedimiento exhaustivo para determinar el ajuste y se ilustra con un caso de estudio, que incluye casos de simulación de estabilidad transitoria y pruebas de rendimiento de relés fuera de sincronismo utilizando archivos COMTRADE (formato común para el intercambio de datos de transitorios). </a:t>
            </a:r>
            <a:endParaRPr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53429912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296802" y="457168"/>
            <a:ext cx="17287996" cy="9792424"/>
          </a:xfrm>
          <a:prstGeom prst="rect">
            <a:avLst/>
          </a:prstGeom>
        </p:spPr>
        <p:txBody>
          <a:bodyPr vert="horz" wrap="square" lIns="0" tIns="12700" rIns="0" bIns="0" rtlCol="0">
            <a:spAutoFit/>
          </a:bodyPr>
          <a:lstStyle/>
          <a:p>
            <a:pPr marL="12700" algn="just">
              <a:spcBef>
                <a:spcPts val="100"/>
              </a:spcBef>
            </a:pPr>
            <a:r>
              <a:rPr sz="2400" b="1" spc="-5" dirty="0" err="1">
                <a:latin typeface="Comic Sans MS"/>
                <a:cs typeface="Comic Sans MS"/>
              </a:rPr>
              <a:t>Introducción</a:t>
            </a:r>
            <a:endParaRPr lang="es-ES" sz="2400" b="1" spc="-5" dirty="0">
              <a:latin typeface="Comic Sans MS" panose="030F0702030302020204" pitchFamily="66" charset="0"/>
              <a:cs typeface="Comic Sans MS"/>
            </a:endParaRPr>
          </a:p>
          <a:p>
            <a:pPr marL="12700" algn="just">
              <a:spcBef>
                <a:spcPts val="100"/>
              </a:spcBef>
            </a:pPr>
            <a:endParaRPr lang="es-ES" sz="2400" b="1" spc="-5" dirty="0">
              <a:latin typeface="Comic Sans MS" panose="030F0702030302020204" pitchFamily="66" charset="0"/>
              <a:cs typeface="Comic Sans MS"/>
            </a:endParaRPr>
          </a:p>
          <a:p>
            <a:pPr marL="12700" marR="5080" algn="just">
              <a:spcBef>
                <a:spcPts val="100"/>
              </a:spcBef>
            </a:pPr>
            <a:r>
              <a:rPr lang="es-MX" sz="2400" dirty="0">
                <a:latin typeface="Comic Sans MS" panose="030F0702030302020204" pitchFamily="66" charset="0"/>
              </a:rPr>
              <a:t>Los </a:t>
            </a:r>
            <a:r>
              <a:rPr lang="es-MX" sz="2400">
                <a:latin typeface="Comic Sans MS" panose="030F0702030302020204" pitchFamily="66" charset="0"/>
              </a:rPr>
              <a:t>sistemas de energía </a:t>
            </a:r>
            <a:r>
              <a:rPr lang="es-MX" sz="2400" dirty="0">
                <a:latin typeface="Comic Sans MS" panose="030F0702030302020204" pitchFamily="66" charset="0"/>
              </a:rPr>
              <a:t>eléctrica están expuestos a una variedad de condiciones operativas anormales, como fallas, pérdidas del generador, disparos de líneas y otras perturbaciones que pueden resultar en </a:t>
            </a:r>
            <a:r>
              <a:rPr lang="es-MX" sz="2400">
                <a:latin typeface="Comic Sans MS" panose="030F0702030302020204" pitchFamily="66" charset="0"/>
              </a:rPr>
              <a:t>oscilaciones de energía </a:t>
            </a:r>
            <a:r>
              <a:rPr lang="es-MX" sz="2400" dirty="0">
                <a:latin typeface="Comic Sans MS" panose="030F0702030302020204" pitchFamily="66" charset="0"/>
              </a:rPr>
              <a:t>y la consiguiente inestabilidad del sistema. En estas condiciones, el ajuste adecuado de los relés es esencial para garantizar una protección adecuada (es decir, la desconexión de generadores que pierden sincronismo y el bloqueo del funcionamiento no deseado de los relés de distancia asociados con líneas de alta tensión). Este tema ha recibido especial atención desde el apagón del 14 de agosto de 2003, que afectó gravemente a millones de usuarios del sistema eléctrico en el Medio Oeste y Noreste de Estados Unidos. Durante este evento, muchos esquemas de relevos no funcionaron adecuadamente. Los estudios de estabilidad transitoria ayudan a determinar si un sistema permanecerá en sincronismo después de perturbaciones importantes. La naturaleza de estos problemas requiere la solución de ecuaciones algebraicas y diferenciales no lineales mediante métodos directos o mediante procedimientos iterativos paso a paso. Generalmente, el período de tiempo bajo estudio es dentro del primer segundo después de una falla del sistema. Si las máquinas conectadas al sistema permanecen sincronizadas durante el primer segundo, el sistema se considera estable. Por el contrario, para problemas de estabilidad con múltiples oscilaciones, los efectos deben considerarse durante un período de tiempo prolongado. Por lo tanto, se deben utilizar modelos sofisticados para reflejar con precisión el comportamiento de la máquina. Durante las últimas décadas, los criterios de rendimiento del sistema se han vuelto más estrictos y los métodos de enfriamiento mejorados en los diseños de generadores han permitido mayores capacidades MVA para un volumen determinado de material de enfriamiento. Esta tendencia ha reducido las constantes de inercia y aumentado las reactancias de las máquinas, especialmente en unidades más grandes. Además, el uso de más líneas de transmisión HV y EHV (extra alta tensión) para transmitir mayores niveles de potencia en distancias más largas ha resultado en una reducción de tiempos de despeje críticos necesarios para aislar una falla del sistema cerca de una planta generadora antes de que el generador pierda el sincronismo con la red eléctrica. Otros factores además de la eliminación prolongada de fallas que pueden provocar inestabilidad son: operar generadores en la región </a:t>
            </a:r>
            <a:r>
              <a:rPr lang="es-MX" sz="2400" dirty="0" err="1">
                <a:latin typeface="Comic Sans MS" panose="030F0702030302020204" pitchFamily="66" charset="0"/>
              </a:rPr>
              <a:t>subexcitada</a:t>
            </a:r>
            <a:r>
              <a:rPr lang="es-MX" sz="2400" dirty="0">
                <a:latin typeface="Comic Sans MS" panose="030F0702030302020204" pitchFamily="66" charset="0"/>
              </a:rPr>
              <a:t> durante períodos de carga ligera, baja tensión del sistema, baja excitación de la unidad, impedancia excesiva entre la unidad y el sistema, y algunas operaciones de conmutación de línea.</a:t>
            </a:r>
            <a:endParaRPr lang="es-AR" sz="2400" dirty="0">
              <a:latin typeface="Comic Sans MS" panose="030F0702030302020204" pitchFamily="66" charset="0"/>
              <a:cs typeface="Comic Sans MS"/>
            </a:endParaRP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195062437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731BE68-913B-42DB-A339-D4851EFC79CC}"/>
              </a:ext>
            </a:extLst>
          </p:cNvPr>
          <p:cNvSpPr txBox="1"/>
          <p:nvPr/>
        </p:nvSpPr>
        <p:spPr>
          <a:xfrm>
            <a:off x="227832" y="420688"/>
            <a:ext cx="11449272" cy="9325630"/>
          </a:xfrm>
          <a:prstGeom prst="rect">
            <a:avLst/>
          </a:prstGeom>
          <a:noFill/>
        </p:spPr>
        <p:txBody>
          <a:bodyPr wrap="square">
            <a:spAutoFit/>
          </a:bodyPr>
          <a:lstStyle/>
          <a:p>
            <a:pPr algn="just"/>
            <a:r>
              <a:rPr lang="es-MX" sz="2400" b="1" dirty="0">
                <a:latin typeface="Comic Sans MS" panose="030F0702030302020204" pitchFamily="66" charset="0"/>
              </a:rPr>
              <a:t>REVISIÓN CONCEPTOS ESTABILIDAD TRANSITORIA </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El Capítulo 1 proporciona una descripción básica de la inestabilidad del generador. Los conceptos de estabilidad transitoria se revisan más a fondo con una línea de transmisión simple sin pérdidas que conecta dos fuentes correspondientes a un generador en la ubicación S y un sistema de potencia equivalente en la ubicación R. La potencia activa, P, transferida desde el generador a la red se expresa como: </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dónde: </a:t>
            </a:r>
          </a:p>
          <a:p>
            <a:pPr algn="just"/>
            <a:r>
              <a:rPr lang="es-MX" sz="2400" dirty="0">
                <a:latin typeface="Comic Sans MS" panose="030F0702030302020204" pitchFamily="66" charset="0"/>
              </a:rPr>
              <a:t>Vs es la magnitud </a:t>
            </a:r>
            <a:r>
              <a:rPr lang="es-MX" sz="2400" dirty="0" err="1" smtClean="0">
                <a:latin typeface="Comic Sans MS" panose="030F0702030302020204" pitchFamily="66" charset="0"/>
              </a:rPr>
              <a:t>dla</a:t>
            </a:r>
            <a:r>
              <a:rPr lang="es-MX" sz="2400" dirty="0" smtClean="0">
                <a:latin typeface="Comic Sans MS" panose="030F0702030302020204" pitchFamily="66" charset="0"/>
              </a:rPr>
              <a:t> tensión </a:t>
            </a:r>
            <a:r>
              <a:rPr lang="es-MX" sz="2400" dirty="0">
                <a:latin typeface="Comic Sans MS" panose="030F0702030302020204" pitchFamily="66" charset="0"/>
              </a:rPr>
              <a:t>de la fuente del extremo emisor. </a:t>
            </a:r>
          </a:p>
          <a:p>
            <a:pPr algn="just"/>
            <a:r>
              <a:rPr lang="es-MX" sz="2400" dirty="0">
                <a:latin typeface="Comic Sans MS" panose="030F0702030302020204" pitchFamily="66" charset="0"/>
              </a:rPr>
              <a:t>Vr es la magnitud </a:t>
            </a:r>
            <a:r>
              <a:rPr lang="es-MX" sz="2400" dirty="0" err="1" smtClean="0">
                <a:latin typeface="Comic Sans MS" panose="030F0702030302020204" pitchFamily="66" charset="0"/>
              </a:rPr>
              <a:t>dla</a:t>
            </a:r>
            <a:r>
              <a:rPr lang="es-MX" sz="2400" dirty="0" smtClean="0">
                <a:latin typeface="Comic Sans MS" panose="030F0702030302020204" pitchFamily="66" charset="0"/>
              </a:rPr>
              <a:t> tensión </a:t>
            </a:r>
            <a:r>
              <a:rPr lang="es-MX" sz="2400" dirty="0">
                <a:latin typeface="Comic Sans MS" panose="030F0702030302020204" pitchFamily="66" charset="0"/>
              </a:rPr>
              <a:t>de la fuente del extremo receptor. </a:t>
            </a:r>
          </a:p>
          <a:p>
            <a:pPr algn="just"/>
            <a:r>
              <a:rPr lang="el-GR" sz="2400" dirty="0">
                <a:latin typeface="Comic Sans MS" panose="030F0702030302020204" pitchFamily="66" charset="0"/>
              </a:rPr>
              <a:t>δ</a:t>
            </a:r>
            <a:r>
              <a:rPr lang="es-MX" sz="2400" dirty="0">
                <a:latin typeface="Comic Sans MS" panose="030F0702030302020204" pitchFamily="66" charset="0"/>
              </a:rPr>
              <a:t> es la diferencia de ángulo entre las dos fuentes. </a:t>
            </a:r>
          </a:p>
          <a:p>
            <a:pPr algn="just"/>
            <a:r>
              <a:rPr lang="es-MX" sz="2400" dirty="0">
                <a:latin typeface="Comic Sans MS" panose="030F0702030302020204" pitchFamily="66" charset="0"/>
              </a:rPr>
              <a:t>X es la reactancia total de la línea de transmisión que conecta las dos fuentes. </a:t>
            </a:r>
          </a:p>
          <a:p>
            <a:pPr algn="just"/>
            <a:r>
              <a:rPr lang="es-MX" sz="2400" dirty="0">
                <a:latin typeface="Comic Sans MS" panose="030F0702030302020204" pitchFamily="66" charset="0"/>
              </a:rPr>
              <a:t>Con valores fijos de Vs, Vr y X, la relación entre P y δ se describe en la curva del ángulo de potencia que se muestra en la Fig. 1. A partir de δ igual a 0, la potencia transferida aumenta a medida que δ aumenta. La potencia transferida alcanza el valor máximo, </a:t>
            </a:r>
            <a:r>
              <a:rPr lang="es-MX" sz="2400" dirty="0" err="1">
                <a:latin typeface="Comic Sans MS" panose="030F0702030302020204" pitchFamily="66" charset="0"/>
              </a:rPr>
              <a:t>Pmax</a:t>
            </a:r>
            <a:r>
              <a:rPr lang="es-MX" sz="2400" dirty="0">
                <a:latin typeface="Comic Sans MS" panose="030F0702030302020204" pitchFamily="66" charset="0"/>
              </a:rPr>
              <a:t>, cuando δ sea igual a 90°. Después de ese punto, mayores aumentos en δ dan como resultado una disminución de la transferencia de potencia.</a:t>
            </a:r>
          </a:p>
          <a:p>
            <a:pPr algn="just"/>
            <a:r>
              <a:rPr lang="es-MX" sz="2400" dirty="0">
                <a:latin typeface="Comic Sans MS" panose="030F0702030302020204" pitchFamily="66" charset="0"/>
              </a:rPr>
              <a:t>En condiciones normales, la salida de energía eléctrica del generador produce un par eléctrico que equilibra el par mecánico aplicado al eje del rotor del generador. Por lo tanto, el rotor gira a una velocidad constante con este equilibrio de pares eléctricos y mecánicos. </a:t>
            </a:r>
          </a:p>
        </p:txBody>
      </p:sp>
      <p:pic>
        <p:nvPicPr>
          <p:cNvPr id="5" name="Imagen 4">
            <a:extLst>
              <a:ext uri="{FF2B5EF4-FFF2-40B4-BE49-F238E27FC236}">
                <a16:creationId xmlns:a16="http://schemas.microsoft.com/office/drawing/2014/main" xmlns="" id="{4FE9C54D-6DB3-478B-A1B1-1AAAE3677C53}"/>
              </a:ext>
            </a:extLst>
          </p:cNvPr>
          <p:cNvPicPr>
            <a:picLocks noChangeAspect="1"/>
          </p:cNvPicPr>
          <p:nvPr/>
        </p:nvPicPr>
        <p:blipFill>
          <a:blip r:embed="rId2"/>
          <a:stretch>
            <a:fillRect/>
          </a:stretch>
        </p:blipFill>
        <p:spPr>
          <a:xfrm>
            <a:off x="4764336" y="3517032"/>
            <a:ext cx="3816424" cy="720080"/>
          </a:xfrm>
          <a:prstGeom prst="rect">
            <a:avLst/>
          </a:prstGeom>
        </p:spPr>
      </p:pic>
      <p:pic>
        <p:nvPicPr>
          <p:cNvPr id="7" name="Imagen 6">
            <a:extLst>
              <a:ext uri="{FF2B5EF4-FFF2-40B4-BE49-F238E27FC236}">
                <a16:creationId xmlns:a16="http://schemas.microsoft.com/office/drawing/2014/main" xmlns="" id="{7BCF7CAC-5A98-420E-BB23-8388B2F902EC}"/>
              </a:ext>
            </a:extLst>
          </p:cNvPr>
          <p:cNvPicPr>
            <a:picLocks noChangeAspect="1"/>
          </p:cNvPicPr>
          <p:nvPr/>
        </p:nvPicPr>
        <p:blipFill>
          <a:blip r:embed="rId3"/>
          <a:stretch>
            <a:fillRect/>
          </a:stretch>
        </p:blipFill>
        <p:spPr>
          <a:xfrm>
            <a:off x="11677104" y="3105646"/>
            <a:ext cx="5760640" cy="3847108"/>
          </a:xfrm>
          <a:prstGeom prst="rect">
            <a:avLst/>
          </a:prstGeom>
        </p:spPr>
      </p:pic>
      <p:sp>
        <p:nvSpPr>
          <p:cNvPr id="9" name="CuadroTexto 8">
            <a:extLst>
              <a:ext uri="{FF2B5EF4-FFF2-40B4-BE49-F238E27FC236}">
                <a16:creationId xmlns:a16="http://schemas.microsoft.com/office/drawing/2014/main" xmlns="" id="{244D0D73-0A23-47B6-B163-4379C1782B31}"/>
              </a:ext>
            </a:extLst>
          </p:cNvPr>
          <p:cNvSpPr txBox="1"/>
          <p:nvPr/>
        </p:nvSpPr>
        <p:spPr>
          <a:xfrm>
            <a:off x="11893128" y="7261448"/>
            <a:ext cx="5328592" cy="400110"/>
          </a:xfrm>
          <a:prstGeom prst="rect">
            <a:avLst/>
          </a:prstGeom>
          <a:noFill/>
        </p:spPr>
        <p:txBody>
          <a:bodyPr wrap="square">
            <a:spAutoFit/>
          </a:bodyPr>
          <a:lstStyle/>
          <a:p>
            <a:pPr algn="ctr"/>
            <a:r>
              <a:rPr lang="es-MX" sz="2000" b="1" dirty="0">
                <a:latin typeface="Comic Sans MS" panose="030F0702030302020204" pitchFamily="66" charset="0"/>
              </a:rPr>
              <a:t>Fig. 1. Curva del ángulo de potencia</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87254002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731BE68-913B-42DB-A339-D4851EFC79CC}"/>
              </a:ext>
            </a:extLst>
          </p:cNvPr>
          <p:cNvSpPr txBox="1"/>
          <p:nvPr/>
        </p:nvSpPr>
        <p:spPr>
          <a:xfrm>
            <a:off x="227832" y="420688"/>
            <a:ext cx="17353928" cy="4154984"/>
          </a:xfrm>
          <a:prstGeom prst="rect">
            <a:avLst/>
          </a:prstGeom>
          <a:noFill/>
        </p:spPr>
        <p:txBody>
          <a:bodyPr wrap="square">
            <a:spAutoFit/>
          </a:bodyPr>
          <a:lstStyle/>
          <a:p>
            <a:pPr algn="just"/>
            <a:r>
              <a:rPr lang="es-MX" sz="2400" dirty="0">
                <a:latin typeface="Comic Sans MS" panose="030F0702030302020204" pitchFamily="66" charset="0"/>
              </a:rPr>
              <a:t>Cuando ocurre una falla, se reduce la magnitud de potencia transferida, lo que también reduce el par eléctrico que contrarresta el par mecánico. Si la potencia mecánica no se reduce durante la falla, el rotor del generador acelerará proporcionalmente al excedente neto de entrada de torque. Los desarrollos de este concepto, así como el llamado criterio de áreas iguales, se explican en detalle en la mayoría de los libros sobre sistemas de potencia, en numerosos artículos y en el Capítulo 1. Cuando existe una condición inestable en el sistema de potencia, un generador equivalente gira a una velocidad diferente a la del otro generador equivalente en el sistema. Esta condición se conoce como pérdida de sincronismo o condición de pérdida de sincronismo. Si se produce tal pérdida de sincronismo, es imperativo que las áreas del generador o del sistema que funcionan de forma asíncrona se separen inmediatamente utilizando protección fuera de sincronismo (dispositivo IEEE número 78). Por otro lado, es importante que los relés de distancia de la línea de transmisión no funcionen ante oscilaciones del sistema que podrían llevar el lugar de oscilación a su zona de cobertura de protección.</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79131447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p:nvPr/>
        </p:nvSpPr>
        <p:spPr>
          <a:xfrm>
            <a:off x="225364" y="314292"/>
            <a:ext cx="17359434" cy="4101123"/>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Efectos</a:t>
            </a:r>
            <a:r>
              <a:rPr sz="2400" b="1" spc="10" dirty="0">
                <a:latin typeface="Comic Sans MS"/>
                <a:cs typeface="Comic Sans MS"/>
              </a:rPr>
              <a:t> </a:t>
            </a:r>
            <a:r>
              <a:rPr sz="2400" b="1" spc="-5" dirty="0">
                <a:latin typeface="Comic Sans MS"/>
                <a:cs typeface="Comic Sans MS"/>
              </a:rPr>
              <a:t>en</a:t>
            </a:r>
            <a:r>
              <a:rPr sz="2400" b="1" spc="5" dirty="0">
                <a:latin typeface="Comic Sans MS"/>
                <a:cs typeface="Comic Sans MS"/>
              </a:rPr>
              <a:t> </a:t>
            </a:r>
            <a:r>
              <a:rPr sz="2400" b="1" spc="-5" dirty="0">
                <a:latin typeface="Comic Sans MS"/>
                <a:cs typeface="Comic Sans MS"/>
              </a:rPr>
              <a:t>los</a:t>
            </a:r>
            <a:r>
              <a:rPr sz="2400" b="1" spc="10" dirty="0">
                <a:latin typeface="Comic Sans MS"/>
                <a:cs typeface="Comic Sans MS"/>
              </a:rPr>
              <a:t> </a:t>
            </a:r>
            <a:r>
              <a:rPr sz="2400" b="1" spc="-5" dirty="0">
                <a:latin typeface="Comic Sans MS"/>
                <a:cs typeface="Comic Sans MS"/>
              </a:rPr>
              <a:t>generadores</a:t>
            </a:r>
            <a:r>
              <a:rPr sz="2400" b="1" spc="10" dirty="0">
                <a:latin typeface="Comic Sans MS"/>
                <a:cs typeface="Comic Sans MS"/>
              </a:rPr>
              <a:t> </a:t>
            </a:r>
            <a:r>
              <a:rPr sz="2400" b="1" spc="-5" dirty="0">
                <a:latin typeface="Comic Sans MS"/>
                <a:cs typeface="Comic Sans MS"/>
              </a:rPr>
              <a:t>que</a:t>
            </a:r>
            <a:r>
              <a:rPr sz="2400" b="1" spc="10" dirty="0">
                <a:latin typeface="Comic Sans MS"/>
                <a:cs typeface="Comic Sans MS"/>
              </a:rPr>
              <a:t> </a:t>
            </a:r>
            <a:r>
              <a:rPr sz="2400" b="1" spc="-5" dirty="0">
                <a:latin typeface="Comic Sans MS"/>
                <a:cs typeface="Comic Sans MS"/>
              </a:rPr>
              <a:t>operan</a:t>
            </a:r>
            <a:r>
              <a:rPr sz="2400" b="1" spc="10" dirty="0">
                <a:latin typeface="Comic Sans MS"/>
                <a:cs typeface="Comic Sans MS"/>
              </a:rPr>
              <a:t> </a:t>
            </a:r>
            <a:r>
              <a:rPr sz="2400" b="1" spc="-5" dirty="0" err="1">
                <a:latin typeface="Comic Sans MS"/>
                <a:cs typeface="Comic Sans MS"/>
              </a:rPr>
              <a:t>fuera</a:t>
            </a:r>
            <a:r>
              <a:rPr sz="2400" b="1" spc="5" dirty="0">
                <a:latin typeface="Comic Sans MS"/>
                <a:cs typeface="Comic Sans MS"/>
              </a:rPr>
              <a:t> </a:t>
            </a:r>
            <a:r>
              <a:rPr sz="2400" b="1" spc="-5" dirty="0">
                <a:latin typeface="Comic Sans MS"/>
                <a:cs typeface="Comic Sans MS"/>
              </a:rPr>
              <a:t>de</a:t>
            </a:r>
            <a:r>
              <a:rPr lang="es-AR" sz="2400" b="1" spc="-5" dirty="0">
                <a:latin typeface="Comic Sans MS"/>
                <a:cs typeface="Comic Sans MS"/>
              </a:rPr>
              <a:t> </a:t>
            </a:r>
            <a:r>
              <a:rPr sz="2400" b="1" spc="-5" dirty="0" err="1">
                <a:latin typeface="Comic Sans MS"/>
                <a:cs typeface="Comic Sans MS"/>
              </a:rPr>
              <a:t>sincronismo</a:t>
            </a:r>
            <a:endParaRPr lang="es-ES" sz="2400" b="1" spc="-5" dirty="0">
              <a:latin typeface="Comic Sans MS"/>
              <a:cs typeface="Comic Sans MS"/>
            </a:endParaRPr>
          </a:p>
          <a:p>
            <a:pPr marL="12700" marR="5080" algn="just">
              <a:spcBef>
                <a:spcPts val="100"/>
              </a:spcBef>
            </a:pPr>
            <a:endParaRPr lang="es-ES" sz="2400" b="1" spc="-5" dirty="0">
              <a:latin typeface="Comic Sans MS" panose="030F0702030302020204" pitchFamily="66" charset="0"/>
              <a:cs typeface="Comic Sans MS"/>
            </a:endParaRPr>
          </a:p>
          <a:p>
            <a:pPr marL="12700" marR="5080" algn="just">
              <a:spcBef>
                <a:spcPts val="100"/>
              </a:spcBef>
            </a:pPr>
            <a:r>
              <a:rPr lang="es-MX" sz="2400" dirty="0">
                <a:latin typeface="Comic Sans MS" panose="030F0702030302020204" pitchFamily="66" charset="0"/>
              </a:rPr>
              <a:t>Una condición fuera de sincronismo causa altas corrientes y fuerzas mecánicas en los devanados del generador y altos niveles de pares transitorios en el eje. Si la frecuencia de deslizamiento de la unidad se acerca a una frecuencia de torsión natural, los pares pueden ser lo suficientemente altos como para romper el eje. Por lo tanto, es deseable desconectar inmediatamente la unidad porque los niveles de torsión del eje aumentan con cada ciclo de deslizamiento </a:t>
            </a:r>
            <a:r>
              <a:rPr lang="es-MX" sz="2400" dirty="0" err="1">
                <a:latin typeface="Comic Sans MS" panose="030F0702030302020204" pitchFamily="66" charset="0"/>
              </a:rPr>
              <a:t>polorior</a:t>
            </a:r>
            <a:r>
              <a:rPr lang="es-MX" sz="2400" dirty="0">
                <a:latin typeface="Comic Sans MS" panose="030F0702030302020204" pitchFamily="66" charset="0"/>
              </a:rPr>
              <a:t>. Esta acumulación resulta del aumento continuo de la frecuencia de deslizamiento que pasa a través de la primera frecuencia de torsión natural del sistema de eje. Los eventos de deslizamiento de polos también pueden resultar en flujos de hierro anormalmente altos en los extremos del núcleo del estator que pueden provocar sobrecalentamiento y cortocircuitos en los extremos del núcleo del estator. El transformador elevador de la unidad también estará sujeto a corrientes transitorias de devanado muy altas que imponen altas tensiones mecánicas en los devanados</a:t>
            </a:r>
            <a:endParaRPr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278331694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240" y="385730"/>
            <a:ext cx="10358510" cy="9348713"/>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Características</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la</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pérdida</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spc="10" dirty="0">
                <a:latin typeface="Comic Sans MS" panose="030F0702030302020204" pitchFamily="66" charset="0"/>
                <a:cs typeface="Comic Sans MS"/>
              </a:rPr>
              <a:t> </a:t>
            </a:r>
            <a:r>
              <a:rPr sz="2400" b="1" spc="-5" dirty="0" err="1">
                <a:latin typeface="Comic Sans MS" panose="030F0702030302020204" pitchFamily="66" charset="0"/>
                <a:cs typeface="Comic Sans MS"/>
              </a:rPr>
              <a:t>sincronismo</a:t>
            </a:r>
            <a:endParaRPr lang="es-ES" sz="2400" b="1" spc="-5" dirty="0">
              <a:latin typeface="Comic Sans MS" pitchFamily="66" charset="0"/>
              <a:cs typeface="Comic Sans MS"/>
            </a:endParaRPr>
          </a:p>
          <a:p>
            <a:pPr marL="12700" algn="just">
              <a:spcBef>
                <a:spcPts val="100"/>
              </a:spcBef>
            </a:pPr>
            <a:endParaRPr lang="es-ES" sz="2400" b="1" spc="-5" dirty="0">
              <a:latin typeface="Comic Sans MS" pitchFamily="66" charset="0"/>
              <a:cs typeface="Comic Sans MS"/>
            </a:endParaRPr>
          </a:p>
          <a:p>
            <a:pPr marL="12700" algn="just">
              <a:spcBef>
                <a:spcPts val="100"/>
              </a:spcBef>
            </a:pPr>
            <a:r>
              <a:rPr lang="es-MX" sz="2400" dirty="0">
                <a:latin typeface="Comic Sans MS" panose="030F0702030302020204" pitchFamily="66" charset="0"/>
              </a:rPr>
              <a:t>La mejor manera de visualizar y detectar fenómenos de desfasajes, es analizar las variaciones de la impedancia aparente con el tiempo, vista desde los terminales del generador o en los terminales de alta tensión del transformador elevador de la unidad. Estos lugares geométricos de oscilación aparente dependen del tipo de regulador y sistema de excitación de la unidad, junto con el tipo de perturbación que inició la oscilación. Los relés de distancia </a:t>
            </a:r>
            <a:r>
              <a:rPr lang="es-MX" sz="2400" dirty="0" err="1">
                <a:latin typeface="Comic Sans MS" panose="030F0702030302020204" pitchFamily="66" charset="0"/>
              </a:rPr>
              <a:t>Mho</a:t>
            </a:r>
            <a:r>
              <a:rPr lang="es-MX" sz="2400" dirty="0">
                <a:latin typeface="Comic Sans MS" panose="030F0702030302020204" pitchFamily="66" charset="0"/>
              </a:rPr>
              <a:t> pueden detectar esta variación de impedancia. La </a:t>
            </a:r>
            <a:r>
              <a:rPr lang="es-MX" sz="2400" dirty="0" smtClean="0">
                <a:latin typeface="Comic Sans MS" panose="030F0702030302020204" pitchFamily="66" charset="0"/>
              </a:rPr>
              <a:t>Fig. 2 </a:t>
            </a:r>
            <a:r>
              <a:rPr lang="es-MX" sz="2400" dirty="0">
                <a:latin typeface="Comic Sans MS" panose="030F0702030302020204" pitchFamily="66" charset="0"/>
              </a:rPr>
              <a:t>ilustra una visualización sencilla de estas variaciones aparentes de impedancia durante una condición fuera de sincronismo. Se trazan tres lugares geométricos de impedancia en función de la relación de las tensiones del sistema, E.A/EB, que se supone que permanece constante durante la oscilación. Se requieren los siguientes supuestos para este enfoque simplificado</a:t>
            </a:r>
          </a:p>
          <a:p>
            <a:pPr marL="812800" lvl="1" indent="-342900" algn="just">
              <a:spcBef>
                <a:spcPts val="100"/>
              </a:spcBef>
              <a:buFont typeface="Arial" panose="020B0604020202020204" pitchFamily="34" charset="0"/>
              <a:buChar char="•"/>
            </a:pPr>
            <a:r>
              <a:rPr lang="es-MX" sz="2400" dirty="0">
                <a:latin typeface="Comic Sans MS" panose="030F0702030302020204" pitchFamily="66" charset="0"/>
              </a:rPr>
              <a:t>Se ignora la saliencia del generador. </a:t>
            </a:r>
          </a:p>
          <a:p>
            <a:pPr marL="812800" lvl="1" indent="-342900" algn="just">
              <a:spcBef>
                <a:spcPts val="100"/>
              </a:spcBef>
              <a:buFont typeface="Arial" panose="020B0604020202020204" pitchFamily="34" charset="0"/>
              <a:buChar char="•"/>
            </a:pPr>
            <a:r>
              <a:rPr lang="es-MX" sz="2400" dirty="0">
                <a:latin typeface="Comic Sans MS" panose="030F0702030302020204" pitchFamily="66" charset="0"/>
              </a:rPr>
              <a:t>Los cambios transitorios de impedancia causados por fallas o por la eliminación de fallas han disminuido. </a:t>
            </a:r>
          </a:p>
          <a:p>
            <a:pPr marL="812800" lvl="1" indent="-342900" algn="just">
              <a:spcBef>
                <a:spcPts val="100"/>
              </a:spcBef>
              <a:buFont typeface="Arial" panose="020B0604020202020204" pitchFamily="34" charset="0"/>
              <a:buChar char="•"/>
            </a:pPr>
            <a:r>
              <a:rPr lang="es-MX" sz="2400" dirty="0">
                <a:latin typeface="Comic Sans MS" panose="030F0702030302020204" pitchFamily="66" charset="0"/>
              </a:rPr>
              <a:t>Se desprecian los efectos de la carga en shunt y la capacitancia. </a:t>
            </a:r>
          </a:p>
          <a:p>
            <a:pPr marL="812800" lvl="1" indent="-342900" algn="just">
              <a:spcBef>
                <a:spcPts val="100"/>
              </a:spcBef>
              <a:buFont typeface="Arial" panose="020B0604020202020204" pitchFamily="34" charset="0"/>
              <a:buChar char="•"/>
            </a:pPr>
            <a:r>
              <a:rPr lang="es-MX" sz="2400" dirty="0">
                <a:latin typeface="Comic Sans MS" panose="030F0702030302020204" pitchFamily="66" charset="0"/>
              </a:rPr>
              <a:t>Se ignoran los efectos de los reguladores y gobernadores. </a:t>
            </a:r>
          </a:p>
          <a:p>
            <a:pPr marL="812800" lvl="1" indent="-342900" algn="just">
              <a:spcBef>
                <a:spcPts val="100"/>
              </a:spcBef>
              <a:buFont typeface="Arial" panose="020B0604020202020204" pitchFamily="34" charset="0"/>
              <a:buChar char="•"/>
            </a:pPr>
            <a:r>
              <a:rPr lang="es-MX" sz="2400" dirty="0">
                <a:latin typeface="Comic Sans MS" panose="030F0702030302020204" pitchFamily="66" charset="0"/>
              </a:rPr>
              <a:t>Los voltajes EA y EB detrás de las impedancias equivalentes son sinusoidales y de frecuencia fundamental</a:t>
            </a:r>
          </a:p>
          <a:p>
            <a:pPr marL="0" lvl="1" algn="just">
              <a:spcBef>
                <a:spcPts val="100"/>
              </a:spcBef>
            </a:pPr>
            <a:r>
              <a:rPr lang="es-MX" sz="2400" dirty="0">
                <a:latin typeface="Comic Sans MS" panose="030F0702030302020204" pitchFamily="66" charset="0"/>
              </a:rPr>
              <a:t>Cuando la relación de tensión EA/EB es igual a 1, el lugar de la impedancia es una línea recta indicada por PQ, que es la bisectriz perpendicular de la impedancia total del sistema entre A y B. </a:t>
            </a:r>
          </a:p>
        </p:txBody>
      </p:sp>
      <p:sp>
        <p:nvSpPr>
          <p:cNvPr id="20" name="object 20"/>
          <p:cNvSpPr/>
          <p:nvPr/>
        </p:nvSpPr>
        <p:spPr>
          <a:xfrm>
            <a:off x="19023293" y="6342586"/>
            <a:ext cx="36830" cy="48895"/>
          </a:xfrm>
          <a:custGeom>
            <a:avLst/>
            <a:gdLst/>
            <a:ahLst/>
            <a:cxnLst/>
            <a:rect l="l" t="t" r="r" b="b"/>
            <a:pathLst>
              <a:path w="36829" h="48895">
                <a:moveTo>
                  <a:pt x="26670" y="0"/>
                </a:moveTo>
                <a:lnTo>
                  <a:pt x="0" y="0"/>
                </a:lnTo>
                <a:lnTo>
                  <a:pt x="0" y="48755"/>
                </a:lnTo>
                <a:lnTo>
                  <a:pt x="6096" y="48755"/>
                </a:lnTo>
                <a:lnTo>
                  <a:pt x="6096" y="28955"/>
                </a:lnTo>
                <a:lnTo>
                  <a:pt x="28194" y="28955"/>
                </a:lnTo>
                <a:lnTo>
                  <a:pt x="28194" y="26669"/>
                </a:lnTo>
                <a:lnTo>
                  <a:pt x="32765" y="26669"/>
                </a:lnTo>
                <a:lnTo>
                  <a:pt x="32765" y="23621"/>
                </a:lnTo>
                <a:lnTo>
                  <a:pt x="34289" y="23621"/>
                </a:lnTo>
                <a:lnTo>
                  <a:pt x="34289" y="21335"/>
                </a:lnTo>
                <a:lnTo>
                  <a:pt x="6096" y="21335"/>
                </a:lnTo>
                <a:lnTo>
                  <a:pt x="6096" y="6095"/>
                </a:lnTo>
                <a:lnTo>
                  <a:pt x="34289" y="6095"/>
                </a:lnTo>
                <a:lnTo>
                  <a:pt x="34289" y="3047"/>
                </a:lnTo>
                <a:lnTo>
                  <a:pt x="32765" y="3047"/>
                </a:lnTo>
                <a:lnTo>
                  <a:pt x="32765" y="2285"/>
                </a:lnTo>
                <a:lnTo>
                  <a:pt x="28194" y="2285"/>
                </a:lnTo>
                <a:lnTo>
                  <a:pt x="26670" y="0"/>
                </a:lnTo>
                <a:close/>
              </a:path>
              <a:path w="36829" h="48895">
                <a:moveTo>
                  <a:pt x="34289" y="20573"/>
                </a:moveTo>
                <a:lnTo>
                  <a:pt x="26670" y="20573"/>
                </a:lnTo>
                <a:lnTo>
                  <a:pt x="26670" y="21335"/>
                </a:lnTo>
                <a:lnTo>
                  <a:pt x="34289" y="21335"/>
                </a:lnTo>
                <a:lnTo>
                  <a:pt x="34289" y="20573"/>
                </a:lnTo>
                <a:close/>
              </a:path>
              <a:path w="36829" h="48895">
                <a:moveTo>
                  <a:pt x="36575" y="8381"/>
                </a:moveTo>
                <a:lnTo>
                  <a:pt x="28194" y="8381"/>
                </a:lnTo>
                <a:lnTo>
                  <a:pt x="28194" y="9905"/>
                </a:lnTo>
                <a:lnTo>
                  <a:pt x="30480" y="9905"/>
                </a:lnTo>
                <a:lnTo>
                  <a:pt x="30480" y="18287"/>
                </a:lnTo>
                <a:lnTo>
                  <a:pt x="28194" y="18287"/>
                </a:lnTo>
                <a:lnTo>
                  <a:pt x="28194" y="20573"/>
                </a:lnTo>
                <a:lnTo>
                  <a:pt x="36575" y="20573"/>
                </a:lnTo>
                <a:lnTo>
                  <a:pt x="36575" y="8381"/>
                </a:lnTo>
                <a:close/>
              </a:path>
              <a:path w="36829" h="48895">
                <a:moveTo>
                  <a:pt x="34289" y="6095"/>
                </a:moveTo>
                <a:lnTo>
                  <a:pt x="26670" y="6095"/>
                </a:lnTo>
                <a:lnTo>
                  <a:pt x="26670" y="8381"/>
                </a:lnTo>
                <a:lnTo>
                  <a:pt x="34289" y="8381"/>
                </a:lnTo>
                <a:lnTo>
                  <a:pt x="34289" y="6095"/>
                </a:lnTo>
                <a:close/>
              </a:path>
            </a:pathLst>
          </a:custGeom>
          <a:solidFill>
            <a:srgbClr val="000000"/>
          </a:solidFill>
        </p:spPr>
        <p:txBody>
          <a:bodyPr wrap="square" lIns="0" tIns="0" rIns="0" bIns="0" rtlCol="0"/>
          <a:lstStyle/>
          <a:p>
            <a:endParaRPr/>
          </a:p>
        </p:txBody>
      </p:sp>
      <p:sp>
        <p:nvSpPr>
          <p:cNvPr id="21" name="object 21"/>
          <p:cNvSpPr/>
          <p:nvPr/>
        </p:nvSpPr>
        <p:spPr>
          <a:xfrm>
            <a:off x="19029389" y="6562765"/>
            <a:ext cx="43180" cy="48895"/>
          </a:xfrm>
          <a:custGeom>
            <a:avLst/>
            <a:gdLst/>
            <a:ahLst/>
            <a:cxnLst/>
            <a:rect l="l" t="t" r="r" b="b"/>
            <a:pathLst>
              <a:path w="43179" h="48895">
                <a:moveTo>
                  <a:pt x="32765" y="0"/>
                </a:moveTo>
                <a:lnTo>
                  <a:pt x="0" y="0"/>
                </a:lnTo>
                <a:lnTo>
                  <a:pt x="0" y="48755"/>
                </a:lnTo>
                <a:lnTo>
                  <a:pt x="7619" y="48755"/>
                </a:lnTo>
                <a:lnTo>
                  <a:pt x="7619" y="25907"/>
                </a:lnTo>
                <a:lnTo>
                  <a:pt x="30479" y="25907"/>
                </a:lnTo>
                <a:lnTo>
                  <a:pt x="30479" y="24383"/>
                </a:lnTo>
                <a:lnTo>
                  <a:pt x="34289" y="24383"/>
                </a:lnTo>
                <a:lnTo>
                  <a:pt x="34289" y="22098"/>
                </a:lnTo>
                <a:lnTo>
                  <a:pt x="36575" y="22098"/>
                </a:lnTo>
                <a:lnTo>
                  <a:pt x="36575" y="19812"/>
                </a:lnTo>
                <a:lnTo>
                  <a:pt x="7619" y="19812"/>
                </a:lnTo>
                <a:lnTo>
                  <a:pt x="7619" y="6095"/>
                </a:lnTo>
                <a:lnTo>
                  <a:pt x="36575" y="6095"/>
                </a:lnTo>
                <a:lnTo>
                  <a:pt x="36575" y="3810"/>
                </a:lnTo>
                <a:lnTo>
                  <a:pt x="34289" y="1524"/>
                </a:lnTo>
                <a:lnTo>
                  <a:pt x="32765" y="1524"/>
                </a:lnTo>
                <a:lnTo>
                  <a:pt x="32765" y="0"/>
                </a:lnTo>
                <a:close/>
              </a:path>
              <a:path w="43179" h="48895">
                <a:moveTo>
                  <a:pt x="34289" y="32765"/>
                </a:moveTo>
                <a:lnTo>
                  <a:pt x="26669" y="32765"/>
                </a:lnTo>
                <a:lnTo>
                  <a:pt x="26669" y="34289"/>
                </a:lnTo>
                <a:lnTo>
                  <a:pt x="28193" y="36575"/>
                </a:lnTo>
                <a:lnTo>
                  <a:pt x="28193" y="38862"/>
                </a:lnTo>
                <a:lnTo>
                  <a:pt x="36575" y="48755"/>
                </a:lnTo>
                <a:lnTo>
                  <a:pt x="42672" y="48755"/>
                </a:lnTo>
                <a:lnTo>
                  <a:pt x="34289" y="34289"/>
                </a:lnTo>
                <a:lnTo>
                  <a:pt x="34289" y="32765"/>
                </a:lnTo>
                <a:close/>
              </a:path>
              <a:path w="43179" h="48895">
                <a:moveTo>
                  <a:pt x="32765" y="30479"/>
                </a:moveTo>
                <a:lnTo>
                  <a:pt x="24384" y="30479"/>
                </a:lnTo>
                <a:lnTo>
                  <a:pt x="24384" y="32765"/>
                </a:lnTo>
                <a:lnTo>
                  <a:pt x="32765" y="32765"/>
                </a:lnTo>
                <a:lnTo>
                  <a:pt x="32765" y="30479"/>
                </a:lnTo>
                <a:close/>
              </a:path>
              <a:path w="43179" h="48895">
                <a:moveTo>
                  <a:pt x="30479" y="28193"/>
                </a:moveTo>
                <a:lnTo>
                  <a:pt x="22098" y="28193"/>
                </a:lnTo>
                <a:lnTo>
                  <a:pt x="22098" y="30479"/>
                </a:lnTo>
                <a:lnTo>
                  <a:pt x="30479" y="30479"/>
                </a:lnTo>
                <a:lnTo>
                  <a:pt x="30479" y="28193"/>
                </a:lnTo>
                <a:close/>
              </a:path>
              <a:path w="43179" h="48895">
                <a:moveTo>
                  <a:pt x="28193" y="25907"/>
                </a:moveTo>
                <a:lnTo>
                  <a:pt x="20574" y="25907"/>
                </a:lnTo>
                <a:lnTo>
                  <a:pt x="20574" y="28193"/>
                </a:lnTo>
                <a:lnTo>
                  <a:pt x="28193" y="28193"/>
                </a:lnTo>
                <a:lnTo>
                  <a:pt x="28193" y="25907"/>
                </a:lnTo>
                <a:close/>
              </a:path>
              <a:path w="43179" h="48895">
                <a:moveTo>
                  <a:pt x="38862" y="6095"/>
                </a:moveTo>
                <a:lnTo>
                  <a:pt x="30479" y="6095"/>
                </a:lnTo>
                <a:lnTo>
                  <a:pt x="30479" y="7619"/>
                </a:lnTo>
                <a:lnTo>
                  <a:pt x="32765" y="7619"/>
                </a:lnTo>
                <a:lnTo>
                  <a:pt x="32765" y="18287"/>
                </a:lnTo>
                <a:lnTo>
                  <a:pt x="30479" y="18287"/>
                </a:lnTo>
                <a:lnTo>
                  <a:pt x="30479" y="19812"/>
                </a:lnTo>
                <a:lnTo>
                  <a:pt x="38862" y="19812"/>
                </a:lnTo>
                <a:lnTo>
                  <a:pt x="38862" y="13715"/>
                </a:lnTo>
                <a:lnTo>
                  <a:pt x="40386" y="13715"/>
                </a:lnTo>
                <a:lnTo>
                  <a:pt x="40386" y="12191"/>
                </a:lnTo>
                <a:lnTo>
                  <a:pt x="38862" y="12191"/>
                </a:lnTo>
                <a:lnTo>
                  <a:pt x="38862" y="6095"/>
                </a:lnTo>
                <a:close/>
              </a:path>
            </a:pathLst>
          </a:custGeom>
          <a:solidFill>
            <a:srgbClr val="000000"/>
          </a:solidFill>
        </p:spPr>
        <p:txBody>
          <a:bodyPr wrap="square" lIns="0" tIns="0" rIns="0" bIns="0" rtlCol="0"/>
          <a:lstStyle/>
          <a:p>
            <a:endParaRPr/>
          </a:p>
        </p:txBody>
      </p:sp>
      <p:sp>
        <p:nvSpPr>
          <p:cNvPr id="33" name="32 Rectángulo"/>
          <p:cNvSpPr/>
          <p:nvPr/>
        </p:nvSpPr>
        <p:spPr>
          <a:xfrm>
            <a:off x="11012502" y="7886720"/>
            <a:ext cx="6572296" cy="707886"/>
          </a:xfrm>
          <a:prstGeom prst="rect">
            <a:avLst/>
          </a:prstGeom>
        </p:spPr>
        <p:txBody>
          <a:bodyPr wrap="square">
            <a:spAutoFit/>
          </a:bodyPr>
          <a:lstStyle/>
          <a:p>
            <a:pPr algn="ctr"/>
            <a:r>
              <a:rPr lang="es-AR" sz="2000" b="1" dirty="0">
                <a:latin typeface="Comic Sans MS" panose="030F0702030302020204" pitchFamily="66" charset="0"/>
              </a:rPr>
              <a:t>Figura 2. </a:t>
            </a:r>
            <a:r>
              <a:rPr lang="es-AR" sz="2000" b="1" dirty="0" err="1">
                <a:latin typeface="Comic Sans MS" panose="030F0702030302020204" pitchFamily="66" charset="0"/>
              </a:rPr>
              <a:t>Locis</a:t>
            </a:r>
            <a:r>
              <a:rPr lang="es-AR" sz="2000" b="1" dirty="0">
                <a:latin typeface="Comic Sans MS" panose="030F0702030302020204" pitchFamily="66" charset="0"/>
              </a:rPr>
              <a:t> típicos de impedancia fuera de sincronismo utilizando gráficos simplificados</a:t>
            </a:r>
          </a:p>
        </p:txBody>
      </p:sp>
      <p:pic>
        <p:nvPicPr>
          <p:cNvPr id="4" name="Imagen 3">
            <a:extLst>
              <a:ext uri="{FF2B5EF4-FFF2-40B4-BE49-F238E27FC236}">
                <a16:creationId xmlns:a16="http://schemas.microsoft.com/office/drawing/2014/main" xmlns="" id="{5049126B-CEE8-463D-BD83-F77B09967063}"/>
              </a:ext>
            </a:extLst>
          </p:cNvPr>
          <p:cNvPicPr>
            <a:picLocks noChangeAspect="1"/>
          </p:cNvPicPr>
          <p:nvPr/>
        </p:nvPicPr>
        <p:blipFill>
          <a:blip r:embed="rId2"/>
          <a:stretch>
            <a:fillRect/>
          </a:stretch>
        </p:blipFill>
        <p:spPr>
          <a:xfrm>
            <a:off x="11012502" y="2545782"/>
            <a:ext cx="6137210" cy="4966836"/>
          </a:xfrm>
          <a:prstGeom prst="rect">
            <a:avLst/>
          </a:prstGeom>
        </p:spPr>
      </p:pic>
    </p:spTree>
    <p:extLst>
      <p:ext uri="{BB962C8B-B14F-4D97-AF65-F5344CB8AC3E}">
        <p14:creationId xmlns:p14="http://schemas.microsoft.com/office/powerpoint/2010/main" xmlns="" val="410113958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240" y="385730"/>
            <a:ext cx="10358510" cy="8520281"/>
          </a:xfrm>
          <a:prstGeom prst="rect">
            <a:avLst/>
          </a:prstGeom>
        </p:spPr>
        <p:txBody>
          <a:bodyPr vert="horz" wrap="square" lIns="0" tIns="12700" rIns="0" bIns="0" rtlCol="0">
            <a:spAutoFit/>
          </a:bodyPr>
          <a:lstStyle/>
          <a:p>
            <a:pPr marL="0" lvl="1" algn="just">
              <a:spcBef>
                <a:spcPts val="100"/>
              </a:spcBef>
            </a:pPr>
            <a:r>
              <a:rPr lang="es-MX" sz="2400" dirty="0">
                <a:latin typeface="Comic Sans MS" panose="030F0702030302020204" pitchFamily="66" charset="0"/>
              </a:rPr>
              <a:t>El ángulo formado por la intersección de AP y BP en PQ es el ángulo de separación δ entre sistemas . como EA avanza por delante de EB, el lugar de la impedancia se mueve de P hacia Q y δ aumenta. Cuando el lugar </a:t>
            </a:r>
            <a:r>
              <a:rPr lang="es-MX" sz="2400" dirty="0" err="1">
                <a:latin typeface="Comic Sans MS" panose="030F0702030302020204" pitchFamily="66" charset="0"/>
              </a:rPr>
              <a:t>intersecta</a:t>
            </a:r>
            <a:r>
              <a:rPr lang="es-MX" sz="2400" dirty="0">
                <a:latin typeface="Comic Sans MS" panose="030F0702030302020204" pitchFamily="66" charset="0"/>
              </a:rPr>
              <a:t> la línea de impedancia total AB, los sistemas están de pérdida de sincronismo 180°. Este punto cuando el lugar cruza la línea de impedancia total AB y los sistemas están de pérdida de sincronismo 180° es el centro eléctrico del sistema. </a:t>
            </a:r>
            <a:r>
              <a:rPr lang="es-MX" sz="2400" dirty="0" smtClean="0">
                <a:latin typeface="Comic Sans MS" panose="030F0702030302020204" pitchFamily="66" charset="0"/>
              </a:rPr>
              <a:t>La tensión </a:t>
            </a:r>
            <a:r>
              <a:rPr lang="es-MX" sz="2400" dirty="0">
                <a:latin typeface="Comic Sans MS" panose="030F0702030302020204" pitchFamily="66" charset="0"/>
              </a:rPr>
              <a:t>se acerca a cero y la corriente es alta, apareciendo como una aparente falla trifásica en esa ubicación de impedancia. A medida que el lugar se mueve hacia la izquierda de la línea de impedancia del sistema, la separación angular aumenta más allá de los 180° y, finalmente, los sistemas volverán a estar en fase. Si los sistemas permanecen juntos, el Sistema A puede seguir adelantándose al Sistema B y todo el ciclo puede repetirse. Cuando el lugar geométrico llega al punto donde comenzó la oscilación, se ha completado un ciclo de deslizamiento. Si el Sistema A se desacelera con respecto al Sistema B, el lugar de impedancia se moverá en la dirección opuesta de Q a P.</a:t>
            </a:r>
          </a:p>
          <a:p>
            <a:pPr marL="0" lvl="1" algn="just">
              <a:spcBef>
                <a:spcPts val="100"/>
              </a:spcBef>
            </a:pPr>
            <a:r>
              <a:rPr lang="es-MX" sz="2400" dirty="0">
                <a:latin typeface="Comic Sans MS" panose="030F0702030302020204" pitchFamily="66" charset="0"/>
              </a:rPr>
              <a:t>Cuando la relación de tensión EA/EB es mayor que uno, el centro eléctrico estará por encima del centro de impedancia del sistema (PQ). cuando </a:t>
            </a:r>
            <a:r>
              <a:rPr lang="es-MX" sz="2400" dirty="0" err="1">
                <a:latin typeface="Comic Sans MS" panose="030F0702030302020204" pitchFamily="66" charset="0"/>
              </a:rPr>
              <a:t>miA</a:t>
            </a:r>
            <a:r>
              <a:rPr lang="es-MX" sz="2400" dirty="0">
                <a:latin typeface="Comic Sans MS" panose="030F0702030302020204" pitchFamily="66" charset="0"/>
              </a:rPr>
              <a:t>/</a:t>
            </a:r>
            <a:r>
              <a:rPr lang="es-MX" sz="2400" dirty="0" err="1">
                <a:latin typeface="Comic Sans MS" panose="030F0702030302020204" pitchFamily="66" charset="0"/>
              </a:rPr>
              <a:t>EBes</a:t>
            </a:r>
            <a:r>
              <a:rPr lang="es-MX" sz="2400" dirty="0">
                <a:latin typeface="Comic Sans MS" panose="030F0702030302020204" pitchFamily="66" charset="0"/>
              </a:rPr>
              <a:t> menor que uno, el centro eléctrico estará debajo del centro de impedancia del sistema. Los centros eléctricos del sistema varían a medida que varían las impedancias del sistema detrás de los terminales de línea y las tensiones internos equivalentes del generador. </a:t>
            </a:r>
          </a:p>
        </p:txBody>
      </p:sp>
      <p:sp>
        <p:nvSpPr>
          <p:cNvPr id="20" name="object 20"/>
          <p:cNvSpPr/>
          <p:nvPr/>
        </p:nvSpPr>
        <p:spPr>
          <a:xfrm>
            <a:off x="19023293" y="6342586"/>
            <a:ext cx="36830" cy="48895"/>
          </a:xfrm>
          <a:custGeom>
            <a:avLst/>
            <a:gdLst/>
            <a:ahLst/>
            <a:cxnLst/>
            <a:rect l="l" t="t" r="r" b="b"/>
            <a:pathLst>
              <a:path w="36829" h="48895">
                <a:moveTo>
                  <a:pt x="26670" y="0"/>
                </a:moveTo>
                <a:lnTo>
                  <a:pt x="0" y="0"/>
                </a:lnTo>
                <a:lnTo>
                  <a:pt x="0" y="48755"/>
                </a:lnTo>
                <a:lnTo>
                  <a:pt x="6096" y="48755"/>
                </a:lnTo>
                <a:lnTo>
                  <a:pt x="6096" y="28955"/>
                </a:lnTo>
                <a:lnTo>
                  <a:pt x="28194" y="28955"/>
                </a:lnTo>
                <a:lnTo>
                  <a:pt x="28194" y="26669"/>
                </a:lnTo>
                <a:lnTo>
                  <a:pt x="32765" y="26669"/>
                </a:lnTo>
                <a:lnTo>
                  <a:pt x="32765" y="23621"/>
                </a:lnTo>
                <a:lnTo>
                  <a:pt x="34289" y="23621"/>
                </a:lnTo>
                <a:lnTo>
                  <a:pt x="34289" y="21335"/>
                </a:lnTo>
                <a:lnTo>
                  <a:pt x="6096" y="21335"/>
                </a:lnTo>
                <a:lnTo>
                  <a:pt x="6096" y="6095"/>
                </a:lnTo>
                <a:lnTo>
                  <a:pt x="34289" y="6095"/>
                </a:lnTo>
                <a:lnTo>
                  <a:pt x="34289" y="3047"/>
                </a:lnTo>
                <a:lnTo>
                  <a:pt x="32765" y="3047"/>
                </a:lnTo>
                <a:lnTo>
                  <a:pt x="32765" y="2285"/>
                </a:lnTo>
                <a:lnTo>
                  <a:pt x="28194" y="2285"/>
                </a:lnTo>
                <a:lnTo>
                  <a:pt x="26670" y="0"/>
                </a:lnTo>
                <a:close/>
              </a:path>
              <a:path w="36829" h="48895">
                <a:moveTo>
                  <a:pt x="34289" y="20573"/>
                </a:moveTo>
                <a:lnTo>
                  <a:pt x="26670" y="20573"/>
                </a:lnTo>
                <a:lnTo>
                  <a:pt x="26670" y="21335"/>
                </a:lnTo>
                <a:lnTo>
                  <a:pt x="34289" y="21335"/>
                </a:lnTo>
                <a:lnTo>
                  <a:pt x="34289" y="20573"/>
                </a:lnTo>
                <a:close/>
              </a:path>
              <a:path w="36829" h="48895">
                <a:moveTo>
                  <a:pt x="36575" y="8381"/>
                </a:moveTo>
                <a:lnTo>
                  <a:pt x="28194" y="8381"/>
                </a:lnTo>
                <a:lnTo>
                  <a:pt x="28194" y="9905"/>
                </a:lnTo>
                <a:lnTo>
                  <a:pt x="30480" y="9905"/>
                </a:lnTo>
                <a:lnTo>
                  <a:pt x="30480" y="18287"/>
                </a:lnTo>
                <a:lnTo>
                  <a:pt x="28194" y="18287"/>
                </a:lnTo>
                <a:lnTo>
                  <a:pt x="28194" y="20573"/>
                </a:lnTo>
                <a:lnTo>
                  <a:pt x="36575" y="20573"/>
                </a:lnTo>
                <a:lnTo>
                  <a:pt x="36575" y="8381"/>
                </a:lnTo>
                <a:close/>
              </a:path>
              <a:path w="36829" h="48895">
                <a:moveTo>
                  <a:pt x="34289" y="6095"/>
                </a:moveTo>
                <a:lnTo>
                  <a:pt x="26670" y="6095"/>
                </a:lnTo>
                <a:lnTo>
                  <a:pt x="26670" y="8381"/>
                </a:lnTo>
                <a:lnTo>
                  <a:pt x="34289" y="8381"/>
                </a:lnTo>
                <a:lnTo>
                  <a:pt x="34289" y="6095"/>
                </a:lnTo>
                <a:close/>
              </a:path>
            </a:pathLst>
          </a:custGeom>
          <a:solidFill>
            <a:srgbClr val="000000"/>
          </a:solidFill>
        </p:spPr>
        <p:txBody>
          <a:bodyPr wrap="square" lIns="0" tIns="0" rIns="0" bIns="0" rtlCol="0"/>
          <a:lstStyle/>
          <a:p>
            <a:endParaRPr/>
          </a:p>
        </p:txBody>
      </p:sp>
      <p:sp>
        <p:nvSpPr>
          <p:cNvPr id="21" name="object 21"/>
          <p:cNvSpPr/>
          <p:nvPr/>
        </p:nvSpPr>
        <p:spPr>
          <a:xfrm>
            <a:off x="19029389" y="6562765"/>
            <a:ext cx="43180" cy="48895"/>
          </a:xfrm>
          <a:custGeom>
            <a:avLst/>
            <a:gdLst/>
            <a:ahLst/>
            <a:cxnLst/>
            <a:rect l="l" t="t" r="r" b="b"/>
            <a:pathLst>
              <a:path w="43179" h="48895">
                <a:moveTo>
                  <a:pt x="32765" y="0"/>
                </a:moveTo>
                <a:lnTo>
                  <a:pt x="0" y="0"/>
                </a:lnTo>
                <a:lnTo>
                  <a:pt x="0" y="48755"/>
                </a:lnTo>
                <a:lnTo>
                  <a:pt x="7619" y="48755"/>
                </a:lnTo>
                <a:lnTo>
                  <a:pt x="7619" y="25907"/>
                </a:lnTo>
                <a:lnTo>
                  <a:pt x="30479" y="25907"/>
                </a:lnTo>
                <a:lnTo>
                  <a:pt x="30479" y="24383"/>
                </a:lnTo>
                <a:lnTo>
                  <a:pt x="34289" y="24383"/>
                </a:lnTo>
                <a:lnTo>
                  <a:pt x="34289" y="22098"/>
                </a:lnTo>
                <a:lnTo>
                  <a:pt x="36575" y="22098"/>
                </a:lnTo>
                <a:lnTo>
                  <a:pt x="36575" y="19812"/>
                </a:lnTo>
                <a:lnTo>
                  <a:pt x="7619" y="19812"/>
                </a:lnTo>
                <a:lnTo>
                  <a:pt x="7619" y="6095"/>
                </a:lnTo>
                <a:lnTo>
                  <a:pt x="36575" y="6095"/>
                </a:lnTo>
                <a:lnTo>
                  <a:pt x="36575" y="3810"/>
                </a:lnTo>
                <a:lnTo>
                  <a:pt x="34289" y="1524"/>
                </a:lnTo>
                <a:lnTo>
                  <a:pt x="32765" y="1524"/>
                </a:lnTo>
                <a:lnTo>
                  <a:pt x="32765" y="0"/>
                </a:lnTo>
                <a:close/>
              </a:path>
              <a:path w="43179" h="48895">
                <a:moveTo>
                  <a:pt x="34289" y="32765"/>
                </a:moveTo>
                <a:lnTo>
                  <a:pt x="26669" y="32765"/>
                </a:lnTo>
                <a:lnTo>
                  <a:pt x="26669" y="34289"/>
                </a:lnTo>
                <a:lnTo>
                  <a:pt x="28193" y="36575"/>
                </a:lnTo>
                <a:lnTo>
                  <a:pt x="28193" y="38862"/>
                </a:lnTo>
                <a:lnTo>
                  <a:pt x="36575" y="48755"/>
                </a:lnTo>
                <a:lnTo>
                  <a:pt x="42672" y="48755"/>
                </a:lnTo>
                <a:lnTo>
                  <a:pt x="34289" y="34289"/>
                </a:lnTo>
                <a:lnTo>
                  <a:pt x="34289" y="32765"/>
                </a:lnTo>
                <a:close/>
              </a:path>
              <a:path w="43179" h="48895">
                <a:moveTo>
                  <a:pt x="32765" y="30479"/>
                </a:moveTo>
                <a:lnTo>
                  <a:pt x="24384" y="30479"/>
                </a:lnTo>
                <a:lnTo>
                  <a:pt x="24384" y="32765"/>
                </a:lnTo>
                <a:lnTo>
                  <a:pt x="32765" y="32765"/>
                </a:lnTo>
                <a:lnTo>
                  <a:pt x="32765" y="30479"/>
                </a:lnTo>
                <a:close/>
              </a:path>
              <a:path w="43179" h="48895">
                <a:moveTo>
                  <a:pt x="30479" y="28193"/>
                </a:moveTo>
                <a:lnTo>
                  <a:pt x="22098" y="28193"/>
                </a:lnTo>
                <a:lnTo>
                  <a:pt x="22098" y="30479"/>
                </a:lnTo>
                <a:lnTo>
                  <a:pt x="30479" y="30479"/>
                </a:lnTo>
                <a:lnTo>
                  <a:pt x="30479" y="28193"/>
                </a:lnTo>
                <a:close/>
              </a:path>
              <a:path w="43179" h="48895">
                <a:moveTo>
                  <a:pt x="28193" y="25907"/>
                </a:moveTo>
                <a:lnTo>
                  <a:pt x="20574" y="25907"/>
                </a:lnTo>
                <a:lnTo>
                  <a:pt x="20574" y="28193"/>
                </a:lnTo>
                <a:lnTo>
                  <a:pt x="28193" y="28193"/>
                </a:lnTo>
                <a:lnTo>
                  <a:pt x="28193" y="25907"/>
                </a:lnTo>
                <a:close/>
              </a:path>
              <a:path w="43179" h="48895">
                <a:moveTo>
                  <a:pt x="38862" y="6095"/>
                </a:moveTo>
                <a:lnTo>
                  <a:pt x="30479" y="6095"/>
                </a:lnTo>
                <a:lnTo>
                  <a:pt x="30479" y="7619"/>
                </a:lnTo>
                <a:lnTo>
                  <a:pt x="32765" y="7619"/>
                </a:lnTo>
                <a:lnTo>
                  <a:pt x="32765" y="18287"/>
                </a:lnTo>
                <a:lnTo>
                  <a:pt x="30479" y="18287"/>
                </a:lnTo>
                <a:lnTo>
                  <a:pt x="30479" y="19812"/>
                </a:lnTo>
                <a:lnTo>
                  <a:pt x="38862" y="19812"/>
                </a:lnTo>
                <a:lnTo>
                  <a:pt x="38862" y="13715"/>
                </a:lnTo>
                <a:lnTo>
                  <a:pt x="40386" y="13715"/>
                </a:lnTo>
                <a:lnTo>
                  <a:pt x="40386" y="12191"/>
                </a:lnTo>
                <a:lnTo>
                  <a:pt x="38862" y="12191"/>
                </a:lnTo>
                <a:lnTo>
                  <a:pt x="38862" y="6095"/>
                </a:lnTo>
                <a:close/>
              </a:path>
            </a:pathLst>
          </a:custGeom>
          <a:solidFill>
            <a:srgbClr val="000000"/>
          </a:solidFill>
        </p:spPr>
        <p:txBody>
          <a:bodyPr wrap="square" lIns="0" tIns="0" rIns="0" bIns="0" rtlCol="0"/>
          <a:lstStyle/>
          <a:p>
            <a:endParaRPr/>
          </a:p>
        </p:txBody>
      </p:sp>
      <p:sp>
        <p:nvSpPr>
          <p:cNvPr id="33" name="32 Rectángulo"/>
          <p:cNvSpPr/>
          <p:nvPr/>
        </p:nvSpPr>
        <p:spPr>
          <a:xfrm>
            <a:off x="11012502" y="7886720"/>
            <a:ext cx="6572296" cy="707886"/>
          </a:xfrm>
          <a:prstGeom prst="rect">
            <a:avLst/>
          </a:prstGeom>
        </p:spPr>
        <p:txBody>
          <a:bodyPr wrap="square">
            <a:spAutoFit/>
          </a:bodyPr>
          <a:lstStyle/>
          <a:p>
            <a:pPr algn="ctr"/>
            <a:r>
              <a:rPr lang="es-AR" sz="2000" b="1" dirty="0">
                <a:latin typeface="Comic Sans MS" panose="030F0702030302020204" pitchFamily="66" charset="0"/>
              </a:rPr>
              <a:t>Figura 2. </a:t>
            </a:r>
            <a:r>
              <a:rPr lang="es-AR" sz="2000" b="1" dirty="0" err="1">
                <a:latin typeface="Comic Sans MS" panose="030F0702030302020204" pitchFamily="66" charset="0"/>
              </a:rPr>
              <a:t>Locis</a:t>
            </a:r>
            <a:r>
              <a:rPr lang="es-AR" sz="2000" b="1" dirty="0">
                <a:latin typeface="Comic Sans MS" panose="030F0702030302020204" pitchFamily="66" charset="0"/>
              </a:rPr>
              <a:t> típicos de impedancia fuera de sincronismo utilizando gráficos simplificados</a:t>
            </a:r>
          </a:p>
        </p:txBody>
      </p:sp>
      <p:pic>
        <p:nvPicPr>
          <p:cNvPr id="4" name="Imagen 3">
            <a:extLst>
              <a:ext uri="{FF2B5EF4-FFF2-40B4-BE49-F238E27FC236}">
                <a16:creationId xmlns:a16="http://schemas.microsoft.com/office/drawing/2014/main" xmlns="" id="{5049126B-CEE8-463D-BD83-F77B09967063}"/>
              </a:ext>
            </a:extLst>
          </p:cNvPr>
          <p:cNvPicPr>
            <a:picLocks noChangeAspect="1"/>
          </p:cNvPicPr>
          <p:nvPr/>
        </p:nvPicPr>
        <p:blipFill>
          <a:blip r:embed="rId2"/>
          <a:stretch>
            <a:fillRect/>
          </a:stretch>
        </p:blipFill>
        <p:spPr>
          <a:xfrm>
            <a:off x="11012502" y="2545782"/>
            <a:ext cx="6137210" cy="4966836"/>
          </a:xfrm>
          <a:prstGeom prst="rect">
            <a:avLst/>
          </a:prstGeom>
        </p:spPr>
      </p:pic>
    </p:spTree>
    <p:extLst>
      <p:ext uri="{BB962C8B-B14F-4D97-AF65-F5344CB8AC3E}">
        <p14:creationId xmlns:p14="http://schemas.microsoft.com/office/powerpoint/2010/main" xmlns="" val="106065771"/>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240" y="385730"/>
            <a:ext cx="10358510" cy="2967479"/>
          </a:xfrm>
          <a:prstGeom prst="rect">
            <a:avLst/>
          </a:prstGeom>
        </p:spPr>
        <p:txBody>
          <a:bodyPr vert="horz" wrap="square" lIns="0" tIns="12700" rIns="0" bIns="0" rtlCol="0">
            <a:spAutoFit/>
          </a:bodyPr>
          <a:lstStyle/>
          <a:p>
            <a:pPr marL="0" lvl="1" algn="just">
              <a:spcBef>
                <a:spcPts val="100"/>
              </a:spcBef>
            </a:pPr>
            <a:r>
              <a:rPr lang="es-MX" sz="2400" dirty="0">
                <a:latin typeface="Comic Sans MS" panose="030F0702030302020204" pitchFamily="66" charset="0"/>
              </a:rPr>
              <a:t>La tasa de deslizamiento entre sistemas depende de los pares de aceleración y las inercias del sistema. Los estudios de estabilidad transitoria proporcionan los mejores medios para determinar la tasa de deslizamiento y las ubicaciones a donde irán los lugares geométricos de oscilación de potencia en relación con los terminales del generador o los terminales del lado de alta del transformador elevador del generador. Conocer las ubicaciones de los loci ayuda a determinar el mejor esquema de protección para detectar una condición de pérdida de sincronismo.</a:t>
            </a:r>
            <a:endParaRPr lang="es-AR" sz="2400" spc="520" dirty="0">
              <a:latin typeface="Comic Sans MS" panose="030F0702030302020204" pitchFamily="66" charset="0"/>
              <a:cs typeface="Comic Sans MS"/>
            </a:endParaRPr>
          </a:p>
        </p:txBody>
      </p:sp>
      <p:sp>
        <p:nvSpPr>
          <p:cNvPr id="20" name="object 20"/>
          <p:cNvSpPr/>
          <p:nvPr/>
        </p:nvSpPr>
        <p:spPr>
          <a:xfrm>
            <a:off x="19023293" y="6342586"/>
            <a:ext cx="36830" cy="48895"/>
          </a:xfrm>
          <a:custGeom>
            <a:avLst/>
            <a:gdLst/>
            <a:ahLst/>
            <a:cxnLst/>
            <a:rect l="l" t="t" r="r" b="b"/>
            <a:pathLst>
              <a:path w="36829" h="48895">
                <a:moveTo>
                  <a:pt x="26670" y="0"/>
                </a:moveTo>
                <a:lnTo>
                  <a:pt x="0" y="0"/>
                </a:lnTo>
                <a:lnTo>
                  <a:pt x="0" y="48755"/>
                </a:lnTo>
                <a:lnTo>
                  <a:pt x="6096" y="48755"/>
                </a:lnTo>
                <a:lnTo>
                  <a:pt x="6096" y="28955"/>
                </a:lnTo>
                <a:lnTo>
                  <a:pt x="28194" y="28955"/>
                </a:lnTo>
                <a:lnTo>
                  <a:pt x="28194" y="26669"/>
                </a:lnTo>
                <a:lnTo>
                  <a:pt x="32765" y="26669"/>
                </a:lnTo>
                <a:lnTo>
                  <a:pt x="32765" y="23621"/>
                </a:lnTo>
                <a:lnTo>
                  <a:pt x="34289" y="23621"/>
                </a:lnTo>
                <a:lnTo>
                  <a:pt x="34289" y="21335"/>
                </a:lnTo>
                <a:lnTo>
                  <a:pt x="6096" y="21335"/>
                </a:lnTo>
                <a:lnTo>
                  <a:pt x="6096" y="6095"/>
                </a:lnTo>
                <a:lnTo>
                  <a:pt x="34289" y="6095"/>
                </a:lnTo>
                <a:lnTo>
                  <a:pt x="34289" y="3047"/>
                </a:lnTo>
                <a:lnTo>
                  <a:pt x="32765" y="3047"/>
                </a:lnTo>
                <a:lnTo>
                  <a:pt x="32765" y="2285"/>
                </a:lnTo>
                <a:lnTo>
                  <a:pt x="28194" y="2285"/>
                </a:lnTo>
                <a:lnTo>
                  <a:pt x="26670" y="0"/>
                </a:lnTo>
                <a:close/>
              </a:path>
              <a:path w="36829" h="48895">
                <a:moveTo>
                  <a:pt x="34289" y="20573"/>
                </a:moveTo>
                <a:lnTo>
                  <a:pt x="26670" y="20573"/>
                </a:lnTo>
                <a:lnTo>
                  <a:pt x="26670" y="21335"/>
                </a:lnTo>
                <a:lnTo>
                  <a:pt x="34289" y="21335"/>
                </a:lnTo>
                <a:lnTo>
                  <a:pt x="34289" y="20573"/>
                </a:lnTo>
                <a:close/>
              </a:path>
              <a:path w="36829" h="48895">
                <a:moveTo>
                  <a:pt x="36575" y="8381"/>
                </a:moveTo>
                <a:lnTo>
                  <a:pt x="28194" y="8381"/>
                </a:lnTo>
                <a:lnTo>
                  <a:pt x="28194" y="9905"/>
                </a:lnTo>
                <a:lnTo>
                  <a:pt x="30480" y="9905"/>
                </a:lnTo>
                <a:lnTo>
                  <a:pt x="30480" y="18287"/>
                </a:lnTo>
                <a:lnTo>
                  <a:pt x="28194" y="18287"/>
                </a:lnTo>
                <a:lnTo>
                  <a:pt x="28194" y="20573"/>
                </a:lnTo>
                <a:lnTo>
                  <a:pt x="36575" y="20573"/>
                </a:lnTo>
                <a:lnTo>
                  <a:pt x="36575" y="8381"/>
                </a:lnTo>
                <a:close/>
              </a:path>
              <a:path w="36829" h="48895">
                <a:moveTo>
                  <a:pt x="34289" y="6095"/>
                </a:moveTo>
                <a:lnTo>
                  <a:pt x="26670" y="6095"/>
                </a:lnTo>
                <a:lnTo>
                  <a:pt x="26670" y="8381"/>
                </a:lnTo>
                <a:lnTo>
                  <a:pt x="34289" y="8381"/>
                </a:lnTo>
                <a:lnTo>
                  <a:pt x="34289" y="6095"/>
                </a:lnTo>
                <a:close/>
              </a:path>
            </a:pathLst>
          </a:custGeom>
          <a:solidFill>
            <a:srgbClr val="000000"/>
          </a:solidFill>
        </p:spPr>
        <p:txBody>
          <a:bodyPr wrap="square" lIns="0" tIns="0" rIns="0" bIns="0" rtlCol="0"/>
          <a:lstStyle/>
          <a:p>
            <a:endParaRPr/>
          </a:p>
        </p:txBody>
      </p:sp>
      <p:sp>
        <p:nvSpPr>
          <p:cNvPr id="21" name="object 21"/>
          <p:cNvSpPr/>
          <p:nvPr/>
        </p:nvSpPr>
        <p:spPr>
          <a:xfrm>
            <a:off x="19029389" y="6562765"/>
            <a:ext cx="43180" cy="48895"/>
          </a:xfrm>
          <a:custGeom>
            <a:avLst/>
            <a:gdLst/>
            <a:ahLst/>
            <a:cxnLst/>
            <a:rect l="l" t="t" r="r" b="b"/>
            <a:pathLst>
              <a:path w="43179" h="48895">
                <a:moveTo>
                  <a:pt x="32765" y="0"/>
                </a:moveTo>
                <a:lnTo>
                  <a:pt x="0" y="0"/>
                </a:lnTo>
                <a:lnTo>
                  <a:pt x="0" y="48755"/>
                </a:lnTo>
                <a:lnTo>
                  <a:pt x="7619" y="48755"/>
                </a:lnTo>
                <a:lnTo>
                  <a:pt x="7619" y="25907"/>
                </a:lnTo>
                <a:lnTo>
                  <a:pt x="30479" y="25907"/>
                </a:lnTo>
                <a:lnTo>
                  <a:pt x="30479" y="24383"/>
                </a:lnTo>
                <a:lnTo>
                  <a:pt x="34289" y="24383"/>
                </a:lnTo>
                <a:lnTo>
                  <a:pt x="34289" y="22098"/>
                </a:lnTo>
                <a:lnTo>
                  <a:pt x="36575" y="22098"/>
                </a:lnTo>
                <a:lnTo>
                  <a:pt x="36575" y="19812"/>
                </a:lnTo>
                <a:lnTo>
                  <a:pt x="7619" y="19812"/>
                </a:lnTo>
                <a:lnTo>
                  <a:pt x="7619" y="6095"/>
                </a:lnTo>
                <a:lnTo>
                  <a:pt x="36575" y="6095"/>
                </a:lnTo>
                <a:lnTo>
                  <a:pt x="36575" y="3810"/>
                </a:lnTo>
                <a:lnTo>
                  <a:pt x="34289" y="1524"/>
                </a:lnTo>
                <a:lnTo>
                  <a:pt x="32765" y="1524"/>
                </a:lnTo>
                <a:lnTo>
                  <a:pt x="32765" y="0"/>
                </a:lnTo>
                <a:close/>
              </a:path>
              <a:path w="43179" h="48895">
                <a:moveTo>
                  <a:pt x="34289" y="32765"/>
                </a:moveTo>
                <a:lnTo>
                  <a:pt x="26669" y="32765"/>
                </a:lnTo>
                <a:lnTo>
                  <a:pt x="26669" y="34289"/>
                </a:lnTo>
                <a:lnTo>
                  <a:pt x="28193" y="36575"/>
                </a:lnTo>
                <a:lnTo>
                  <a:pt x="28193" y="38862"/>
                </a:lnTo>
                <a:lnTo>
                  <a:pt x="36575" y="48755"/>
                </a:lnTo>
                <a:lnTo>
                  <a:pt x="42672" y="48755"/>
                </a:lnTo>
                <a:lnTo>
                  <a:pt x="34289" y="34289"/>
                </a:lnTo>
                <a:lnTo>
                  <a:pt x="34289" y="32765"/>
                </a:lnTo>
                <a:close/>
              </a:path>
              <a:path w="43179" h="48895">
                <a:moveTo>
                  <a:pt x="32765" y="30479"/>
                </a:moveTo>
                <a:lnTo>
                  <a:pt x="24384" y="30479"/>
                </a:lnTo>
                <a:lnTo>
                  <a:pt x="24384" y="32765"/>
                </a:lnTo>
                <a:lnTo>
                  <a:pt x="32765" y="32765"/>
                </a:lnTo>
                <a:lnTo>
                  <a:pt x="32765" y="30479"/>
                </a:lnTo>
                <a:close/>
              </a:path>
              <a:path w="43179" h="48895">
                <a:moveTo>
                  <a:pt x="30479" y="28193"/>
                </a:moveTo>
                <a:lnTo>
                  <a:pt x="22098" y="28193"/>
                </a:lnTo>
                <a:lnTo>
                  <a:pt x="22098" y="30479"/>
                </a:lnTo>
                <a:lnTo>
                  <a:pt x="30479" y="30479"/>
                </a:lnTo>
                <a:lnTo>
                  <a:pt x="30479" y="28193"/>
                </a:lnTo>
                <a:close/>
              </a:path>
              <a:path w="43179" h="48895">
                <a:moveTo>
                  <a:pt x="28193" y="25907"/>
                </a:moveTo>
                <a:lnTo>
                  <a:pt x="20574" y="25907"/>
                </a:lnTo>
                <a:lnTo>
                  <a:pt x="20574" y="28193"/>
                </a:lnTo>
                <a:lnTo>
                  <a:pt x="28193" y="28193"/>
                </a:lnTo>
                <a:lnTo>
                  <a:pt x="28193" y="25907"/>
                </a:lnTo>
                <a:close/>
              </a:path>
              <a:path w="43179" h="48895">
                <a:moveTo>
                  <a:pt x="38862" y="6095"/>
                </a:moveTo>
                <a:lnTo>
                  <a:pt x="30479" y="6095"/>
                </a:lnTo>
                <a:lnTo>
                  <a:pt x="30479" y="7619"/>
                </a:lnTo>
                <a:lnTo>
                  <a:pt x="32765" y="7619"/>
                </a:lnTo>
                <a:lnTo>
                  <a:pt x="32765" y="18287"/>
                </a:lnTo>
                <a:lnTo>
                  <a:pt x="30479" y="18287"/>
                </a:lnTo>
                <a:lnTo>
                  <a:pt x="30479" y="19812"/>
                </a:lnTo>
                <a:lnTo>
                  <a:pt x="38862" y="19812"/>
                </a:lnTo>
                <a:lnTo>
                  <a:pt x="38862" y="13715"/>
                </a:lnTo>
                <a:lnTo>
                  <a:pt x="40386" y="13715"/>
                </a:lnTo>
                <a:lnTo>
                  <a:pt x="40386" y="12191"/>
                </a:lnTo>
                <a:lnTo>
                  <a:pt x="38862" y="12191"/>
                </a:lnTo>
                <a:lnTo>
                  <a:pt x="38862" y="6095"/>
                </a:lnTo>
                <a:close/>
              </a:path>
            </a:pathLst>
          </a:custGeom>
          <a:solidFill>
            <a:srgbClr val="000000"/>
          </a:solidFill>
        </p:spPr>
        <p:txBody>
          <a:bodyPr wrap="square" lIns="0" tIns="0" rIns="0" bIns="0" rtlCol="0"/>
          <a:lstStyle/>
          <a:p>
            <a:endParaRPr/>
          </a:p>
        </p:txBody>
      </p:sp>
      <p:sp>
        <p:nvSpPr>
          <p:cNvPr id="33" name="32 Rectángulo"/>
          <p:cNvSpPr/>
          <p:nvPr/>
        </p:nvSpPr>
        <p:spPr>
          <a:xfrm>
            <a:off x="11012502" y="7886720"/>
            <a:ext cx="6572296" cy="707886"/>
          </a:xfrm>
          <a:prstGeom prst="rect">
            <a:avLst/>
          </a:prstGeom>
        </p:spPr>
        <p:txBody>
          <a:bodyPr wrap="square">
            <a:spAutoFit/>
          </a:bodyPr>
          <a:lstStyle/>
          <a:p>
            <a:pPr algn="ctr"/>
            <a:r>
              <a:rPr lang="es-AR" sz="2000" b="1" dirty="0">
                <a:latin typeface="Comic Sans MS" panose="030F0702030302020204" pitchFamily="66" charset="0"/>
              </a:rPr>
              <a:t>Figura 2. </a:t>
            </a:r>
            <a:r>
              <a:rPr lang="es-AR" sz="2000" b="1" dirty="0" err="1">
                <a:latin typeface="Comic Sans MS" panose="030F0702030302020204" pitchFamily="66" charset="0"/>
              </a:rPr>
              <a:t>Locis</a:t>
            </a:r>
            <a:r>
              <a:rPr lang="es-AR" sz="2000" b="1" dirty="0">
                <a:latin typeface="Comic Sans MS" panose="030F0702030302020204" pitchFamily="66" charset="0"/>
              </a:rPr>
              <a:t> típicos de impedancia fuera de sincronismo utilizando gráficos simplificados</a:t>
            </a:r>
          </a:p>
        </p:txBody>
      </p:sp>
      <p:pic>
        <p:nvPicPr>
          <p:cNvPr id="4" name="Imagen 3">
            <a:extLst>
              <a:ext uri="{FF2B5EF4-FFF2-40B4-BE49-F238E27FC236}">
                <a16:creationId xmlns:a16="http://schemas.microsoft.com/office/drawing/2014/main" xmlns="" id="{5049126B-CEE8-463D-BD83-F77B09967063}"/>
              </a:ext>
            </a:extLst>
          </p:cNvPr>
          <p:cNvPicPr>
            <a:picLocks noChangeAspect="1"/>
          </p:cNvPicPr>
          <p:nvPr/>
        </p:nvPicPr>
        <p:blipFill>
          <a:blip r:embed="rId2"/>
          <a:stretch>
            <a:fillRect/>
          </a:stretch>
        </p:blipFill>
        <p:spPr>
          <a:xfrm>
            <a:off x="11012502" y="2545782"/>
            <a:ext cx="6137210" cy="4966836"/>
          </a:xfrm>
          <a:prstGeom prst="rect">
            <a:avLst/>
          </a:prstGeom>
        </p:spPr>
      </p:pic>
    </p:spTree>
    <p:extLst>
      <p:ext uri="{BB962C8B-B14F-4D97-AF65-F5344CB8AC3E}">
        <p14:creationId xmlns:p14="http://schemas.microsoft.com/office/powerpoint/2010/main" xmlns="" val="41426662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4006598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p:nvPr/>
        </p:nvSpPr>
        <p:spPr>
          <a:xfrm>
            <a:off x="368240" y="457168"/>
            <a:ext cx="17213520" cy="5209118"/>
          </a:xfrm>
          <a:prstGeom prst="rect">
            <a:avLst/>
          </a:prstGeom>
        </p:spPr>
        <p:txBody>
          <a:bodyPr vert="horz" wrap="square" lIns="0" tIns="12700" rIns="0" bIns="0" rtlCol="0">
            <a:spAutoFit/>
          </a:bodyPr>
          <a:lstStyle/>
          <a:p>
            <a:pPr marL="12700" marR="5080" algn="just">
              <a:spcBef>
                <a:spcPts val="100"/>
              </a:spcBef>
              <a:tabLst>
                <a:tab pos="996315" algn="l"/>
                <a:tab pos="1275080" algn="l"/>
                <a:tab pos="1833245" algn="l"/>
                <a:tab pos="2112010" algn="l"/>
                <a:tab pos="2877820" algn="l"/>
              </a:tabLst>
            </a:pPr>
            <a:r>
              <a:rPr sz="2400" b="1" spc="-5" dirty="0">
                <a:latin typeface="Comic Sans MS" panose="030F0702030302020204" pitchFamily="66" charset="0"/>
                <a:cs typeface="Comic Sans MS"/>
              </a:rPr>
              <a:t>Características	de	pérdida	de	sincronismo	del</a:t>
            </a:r>
            <a:r>
              <a:rPr lang="es-AR" sz="2400" b="1" spc="-5" dirty="0">
                <a:latin typeface="Comic Sans MS" panose="030F0702030302020204" pitchFamily="66" charset="0"/>
                <a:cs typeface="Comic Sans MS"/>
              </a:rPr>
              <a:t> </a:t>
            </a:r>
            <a:r>
              <a:rPr sz="2400" b="1" spc="-5" dirty="0" err="1">
                <a:latin typeface="Comic Sans MS" panose="030F0702030302020204" pitchFamily="66" charset="0"/>
                <a:cs typeface="Comic Sans MS"/>
              </a:rPr>
              <a:t>generador</a:t>
            </a:r>
            <a:endParaRPr lang="es-ES" sz="2400" b="1" spc="-5" dirty="0">
              <a:latin typeface="Comic Sans MS" panose="030F0702030302020204" pitchFamily="66" charset="0"/>
              <a:cs typeface="Comic Sans MS"/>
            </a:endParaRPr>
          </a:p>
          <a:p>
            <a:pPr marL="12700" marR="5080" algn="just">
              <a:spcBef>
                <a:spcPts val="100"/>
              </a:spcBef>
              <a:tabLst>
                <a:tab pos="996315" algn="l"/>
                <a:tab pos="1275080" algn="l"/>
                <a:tab pos="1833245" algn="l"/>
                <a:tab pos="2112010" algn="l"/>
                <a:tab pos="2877820" algn="l"/>
              </a:tabLst>
            </a:pPr>
            <a:endParaRPr lang="es-ES" sz="2400" b="1" spc="-5" dirty="0">
              <a:latin typeface="Comic Sans MS" panose="030F0702030302020204" pitchFamily="66" charset="0"/>
              <a:cs typeface="Comic Sans MS"/>
            </a:endParaRPr>
          </a:p>
          <a:p>
            <a:pPr marL="12700" marR="5080" algn="just">
              <a:spcBef>
                <a:spcPts val="100"/>
              </a:spcBef>
            </a:pPr>
            <a:r>
              <a:rPr lang="es-MX" sz="2400" dirty="0">
                <a:latin typeface="Comic Sans MS" panose="030F0702030302020204" pitchFamily="66" charset="0"/>
              </a:rPr>
              <a:t>Antes de la interconexión de los sistemas eléctricos, el centro eléctrico durante una pérdida de sincronismo se encontraba en el sistema de transmisión. Por tanto, los lugares geométricos de impedancia podrían detectarse fácilmente mediante sistemas de protección de línea o de protección desfasada. El sistema de potencia podría separarse sin disparar los generadores. Con la llegada de los sistemas HV y EHV, los grandes generadores refrigerados por conductores, los reguladores de tensión de respuesta rápida y la expansión de los sistemas de transmisión, las impedancias de los generadores y los sistemas han cambiado considerablemente. Las impedancias del generador y del transformador elevador han aumentado mientras que las impedancias del sistema han disminuido. Como resultado, el centro de impedancia del sistema y el centro eléctrico para tales situaciones se encuentran en el generador o en el transformador elevador. Estas zonas están protegidas por relés diferenciales que no detectarán </a:t>
            </a:r>
            <a:r>
              <a:rPr lang="es-MX" sz="2400">
                <a:latin typeface="Comic Sans MS" panose="030F0702030302020204" pitchFamily="66" charset="0"/>
              </a:rPr>
              <a:t>oscilaciones de energía. </a:t>
            </a:r>
            <a:r>
              <a:rPr lang="es-MX" sz="2400" dirty="0">
                <a:latin typeface="Comic Sans MS" panose="030F0702030302020204" pitchFamily="66" charset="0"/>
              </a:rPr>
              <a:t>Si la oscilación desfasada pasa a través de las líneas de transmisión cerca de la estación generadora y los relés de línea no están bloqueados por el relé desfasado, las líneas pueden dispararse antes de que funcione el relé desfasado de la unidad. Por lo tanto, se podrían perder las líneas a la central generadora. </a:t>
            </a:r>
            <a:endParaRPr sz="2400" dirty="0">
              <a:latin typeface="Comic Sans MS" panose="030F0702030302020204" pitchFamily="66" charset="0"/>
              <a:cs typeface="Comic Sans MS"/>
            </a:endParaRPr>
          </a:p>
        </p:txBody>
      </p:sp>
    </p:spTree>
    <p:extLst>
      <p:ext uri="{BB962C8B-B14F-4D97-AF65-F5344CB8AC3E}">
        <p14:creationId xmlns:p14="http://schemas.microsoft.com/office/powerpoint/2010/main" xmlns="" val="394604986"/>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p:nvPr/>
        </p:nvSpPr>
        <p:spPr>
          <a:xfrm>
            <a:off x="368240" y="457168"/>
            <a:ext cx="9286940" cy="9258945"/>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La </a:t>
            </a:r>
            <a:r>
              <a:rPr lang="es-MX" sz="2400" dirty="0" smtClean="0">
                <a:latin typeface="Comic Sans MS" panose="030F0702030302020204" pitchFamily="66" charset="0"/>
              </a:rPr>
              <a:t>Fig. 3 </a:t>
            </a:r>
            <a:r>
              <a:rPr lang="es-MX" sz="2400" dirty="0">
                <a:latin typeface="Comic Sans MS" panose="030F0702030302020204" pitchFamily="66" charset="0"/>
              </a:rPr>
              <a:t>ilustra los lugares geométricos de impedancia fuera de sincronismo de un generador compuesto en tándem para tres impedancias de sistema diferentes. Los loci se determinaron a partir de un estudio por computadora digital. En estas simulaciones se incluyó el sistema de excitación y la respuesta del gobernador, pero el regulador de tensión estaba fuera de servicio. Sin la respuesta del regulador de tensión, las tensiones internos de la máquina durante la perturbación eran bajos; por lo tanto, los centros eléctricos de los oscilaciones estaban más cerca de la zona del generador. Se supuso que la inestabilidad fue causada por la eliminación prolongada de una falla trifásica en el lado de alta tensión del transformador elevador del generador. Como ilustra la Fig. 3, el círculo formado por el lugar de impedancia aumenta de </a:t>
            </a:r>
            <a:r>
              <a:rPr lang="es-MX" sz="2400" dirty="0" err="1" smtClean="0">
                <a:latin typeface="Comic Sans MS" panose="030F0702030302020204" pitchFamily="66" charset="0"/>
              </a:rPr>
              <a:t>diám</a:t>
            </a:r>
            <a:r>
              <a:rPr lang="es-MX" sz="2400" dirty="0" smtClean="0">
                <a:latin typeface="Comic Sans MS" panose="030F0702030302020204" pitchFamily="66" charset="0"/>
              </a:rPr>
              <a:t> </a:t>
            </a:r>
            <a:r>
              <a:rPr lang="es-MX" sz="2400" dirty="0">
                <a:latin typeface="Comic Sans MS" panose="030F0702030302020204" pitchFamily="66" charset="0"/>
              </a:rPr>
              <a:t>y el centro eléctrico se mueve desde el interior del generador hacia el transformador elevador a medida que aumenta la impedancia del sistema. Estas tres características de pérdida de sincronismo generalmente pueden detectarse mediante esquemas de protección de pérdida de sincronismo que se analizan más adelante. La trayectoria de impedancia de oscilación de un generador compuesto cruzado es más compleja. La inercia de la alta presión.</a:t>
            </a:r>
          </a:p>
          <a:p>
            <a:pPr marL="12700" marR="5080" algn="just">
              <a:spcBef>
                <a:spcPts val="100"/>
              </a:spcBef>
            </a:pPr>
            <a:r>
              <a:rPr lang="es-MX" sz="2400" dirty="0">
                <a:latin typeface="Comic Sans MS" panose="030F0702030302020204" pitchFamily="66" charset="0"/>
              </a:rPr>
              <a:t>La unidad es generalmente mucho más pequeña que la inercia de la unidad de baja presión. La impedancia de la fuente del sistema más allá del transformador elevador también afectará si las unidades tienden a oscilar juntas o por separado.</a:t>
            </a:r>
          </a:p>
        </p:txBody>
      </p:sp>
      <p:sp>
        <p:nvSpPr>
          <p:cNvPr id="30" name="29 Rectángulo"/>
          <p:cNvSpPr/>
          <p:nvPr/>
        </p:nvSpPr>
        <p:spPr>
          <a:xfrm>
            <a:off x="10298122" y="8886852"/>
            <a:ext cx="6643734" cy="707886"/>
          </a:xfrm>
          <a:prstGeom prst="rect">
            <a:avLst/>
          </a:prstGeom>
        </p:spPr>
        <p:txBody>
          <a:bodyPr wrap="square">
            <a:spAutoFit/>
          </a:bodyPr>
          <a:lstStyle/>
          <a:p>
            <a:pPr algn="ctr"/>
            <a:r>
              <a:rPr lang="es-AR" sz="2000" b="1" dirty="0">
                <a:latin typeface="Comic Sans MS" panose="030F0702030302020204" pitchFamily="66" charset="0"/>
              </a:rPr>
              <a:t>Fig. 3.- Característica de Pérdida de Sincronismo de Generadores en Tándem</a:t>
            </a:r>
          </a:p>
        </p:txBody>
      </p:sp>
      <p:pic>
        <p:nvPicPr>
          <p:cNvPr id="3" name="Imagen 2">
            <a:extLst>
              <a:ext uri="{FF2B5EF4-FFF2-40B4-BE49-F238E27FC236}">
                <a16:creationId xmlns:a16="http://schemas.microsoft.com/office/drawing/2014/main" xmlns="" id="{FF43B826-8630-44B0-A613-B09F3FCDBA28}"/>
              </a:ext>
            </a:extLst>
          </p:cNvPr>
          <p:cNvPicPr>
            <a:picLocks noChangeAspect="1"/>
          </p:cNvPicPr>
          <p:nvPr/>
        </p:nvPicPr>
        <p:blipFill>
          <a:blip r:embed="rId2"/>
          <a:stretch>
            <a:fillRect/>
          </a:stretch>
        </p:blipFill>
        <p:spPr>
          <a:xfrm>
            <a:off x="10813008" y="1212776"/>
            <a:ext cx="5760640" cy="7344816"/>
          </a:xfrm>
          <a:prstGeom prst="rect">
            <a:avLst/>
          </a:prstGeom>
        </p:spPr>
      </p:pic>
    </p:spTree>
    <p:extLst>
      <p:ext uri="{BB962C8B-B14F-4D97-AF65-F5344CB8AC3E}">
        <p14:creationId xmlns:p14="http://schemas.microsoft.com/office/powerpoint/2010/main" xmlns="" val="6238756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p:nvPr/>
        </p:nvSpPr>
        <p:spPr>
          <a:xfrm>
            <a:off x="368240" y="457168"/>
            <a:ext cx="9286940" cy="7030130"/>
          </a:xfrm>
          <a:prstGeom prst="rect">
            <a:avLst/>
          </a:prstGeom>
        </p:spPr>
        <p:txBody>
          <a:bodyPr vert="horz" wrap="square" lIns="0" tIns="12700" rIns="0" bIns="0" rtlCol="0">
            <a:spAutoFit/>
          </a:bodyPr>
          <a:lstStyle/>
          <a:p>
            <a:pPr marL="12700" marR="5080" algn="just">
              <a:spcBef>
                <a:spcPts val="100"/>
              </a:spcBef>
            </a:pPr>
            <a:r>
              <a:rPr lang="es-MX" sz="2400" dirty="0">
                <a:latin typeface="Comic Sans MS" panose="030F0702030302020204" pitchFamily="66" charset="0"/>
              </a:rPr>
              <a:t>Los lugares geométricos de impedancia serán diferentes si se observan desde los terminales de cada unidad individual o desde los terminales del transformador donde la corriente es la suma de las corrientes de dos unidades. Los estudios de estabilidad transitoria pueden ayudar a determinar qué loci de impedancia proporcionarán el mejor medio de detección de desfases. Una condición fuera de sincronismo puede detectarse mediante la protección de pérdida de campo o un relé de impedancia única cuyo alcance abarque el generador y el transformador elevador. Sin embargo, hoy en día es más común utilizar esquemas sofisticados fuera de sincronismo, como el esquema de anteojo simple, el esquema de anteojo doble o el esquema de círculos concéntricos. El esquema de círculos concéntricos es una variación del esquema de doble </a:t>
            </a:r>
            <a:r>
              <a:rPr lang="es-MX" sz="2400" dirty="0" err="1">
                <a:latin typeface="Comic Sans MS" panose="030F0702030302020204" pitchFamily="66" charset="0"/>
              </a:rPr>
              <a:t>blinder</a:t>
            </a:r>
            <a:r>
              <a:rPr lang="es-MX" sz="2400" dirty="0">
                <a:latin typeface="Comic Sans MS" panose="030F0702030302020204" pitchFamily="66" charset="0"/>
              </a:rPr>
              <a:t> que utiliza características de impedancia circular. Estos esquemas de salida de paso dedicados utilizan lógica y/o temporizadores para rastrear la trayectoria de la impedancia con respecto al tiempo para detectar una oscilación inestable o cuando un generador desliza un polo. Las siguientes secciones describen cada esquema</a:t>
            </a:r>
            <a:r>
              <a:rPr lang="es-MX" sz="2400" dirty="0"/>
              <a:t>.</a:t>
            </a:r>
          </a:p>
        </p:txBody>
      </p:sp>
      <p:sp>
        <p:nvSpPr>
          <p:cNvPr id="5" name="29 Rectángulo">
            <a:extLst>
              <a:ext uri="{FF2B5EF4-FFF2-40B4-BE49-F238E27FC236}">
                <a16:creationId xmlns:a16="http://schemas.microsoft.com/office/drawing/2014/main" xmlns="" id="{C668E4AA-A987-4A41-92E6-C53D59F91808}"/>
              </a:ext>
            </a:extLst>
          </p:cNvPr>
          <p:cNvSpPr/>
          <p:nvPr/>
        </p:nvSpPr>
        <p:spPr>
          <a:xfrm>
            <a:off x="10298122" y="8886852"/>
            <a:ext cx="6643734" cy="707886"/>
          </a:xfrm>
          <a:prstGeom prst="rect">
            <a:avLst/>
          </a:prstGeom>
        </p:spPr>
        <p:txBody>
          <a:bodyPr wrap="square">
            <a:spAutoFit/>
          </a:bodyPr>
          <a:lstStyle/>
          <a:p>
            <a:pPr algn="ctr"/>
            <a:r>
              <a:rPr lang="es-AR" sz="2000" b="1" dirty="0">
                <a:latin typeface="Comic Sans MS" panose="030F0702030302020204" pitchFamily="66" charset="0"/>
              </a:rPr>
              <a:t>Fig. 3.- Característica de Pérdida de Sincronismo de Generadores en Tándem</a:t>
            </a:r>
          </a:p>
        </p:txBody>
      </p:sp>
      <p:pic>
        <p:nvPicPr>
          <p:cNvPr id="6" name="Imagen 5">
            <a:extLst>
              <a:ext uri="{FF2B5EF4-FFF2-40B4-BE49-F238E27FC236}">
                <a16:creationId xmlns:a16="http://schemas.microsoft.com/office/drawing/2014/main" xmlns="" id="{0CF7097A-8055-46D1-AEAA-0605DC5C0DF7}"/>
              </a:ext>
            </a:extLst>
          </p:cNvPr>
          <p:cNvPicPr>
            <a:picLocks noChangeAspect="1"/>
          </p:cNvPicPr>
          <p:nvPr/>
        </p:nvPicPr>
        <p:blipFill>
          <a:blip r:embed="rId2"/>
          <a:stretch>
            <a:fillRect/>
          </a:stretch>
        </p:blipFill>
        <p:spPr>
          <a:xfrm>
            <a:off x="10813008" y="1212776"/>
            <a:ext cx="5760640" cy="7344816"/>
          </a:xfrm>
          <a:prstGeom prst="rect">
            <a:avLst/>
          </a:prstGeom>
        </p:spPr>
      </p:pic>
    </p:spTree>
    <p:extLst>
      <p:ext uri="{BB962C8B-B14F-4D97-AF65-F5344CB8AC3E}">
        <p14:creationId xmlns:p14="http://schemas.microsoft.com/office/powerpoint/2010/main" xmlns="" val="387224299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p:nvPr/>
        </p:nvSpPr>
        <p:spPr>
          <a:xfrm>
            <a:off x="368240" y="457168"/>
            <a:ext cx="17069504" cy="5221942"/>
          </a:xfrm>
          <a:prstGeom prst="rect">
            <a:avLst/>
          </a:prstGeom>
        </p:spPr>
        <p:txBody>
          <a:bodyPr vert="horz" wrap="square" lIns="0" tIns="12700" rIns="0" bIns="0" rtlCol="0">
            <a:spAutoFit/>
          </a:bodyPr>
          <a:lstStyle/>
          <a:p>
            <a:pPr marL="469900" marR="5080" indent="-457200" algn="just">
              <a:spcBef>
                <a:spcPts val="100"/>
              </a:spcBef>
              <a:buAutoNum type="alphaUcPeriod"/>
            </a:pPr>
            <a:r>
              <a:rPr lang="es-MX" sz="2400" b="1" dirty="0">
                <a:latin typeface="Comic Sans MS" panose="030F0702030302020204" pitchFamily="66" charset="0"/>
              </a:rPr>
              <a:t>Protección por pérdida de campo </a:t>
            </a:r>
          </a:p>
          <a:p>
            <a:pPr marL="469900" marR="5080" indent="-457200" algn="just">
              <a:spcBef>
                <a:spcPts val="100"/>
              </a:spcBef>
              <a:buAutoNum type="alphaUcPeriod"/>
            </a:pPr>
            <a:endParaRPr lang="es-MX" sz="2400" dirty="0">
              <a:latin typeface="Comic Sans MS" panose="030F0702030302020204" pitchFamily="66" charset="0"/>
            </a:endParaRPr>
          </a:p>
          <a:p>
            <a:pPr marL="12700" marR="5080" algn="just">
              <a:spcBef>
                <a:spcPts val="100"/>
              </a:spcBef>
            </a:pPr>
            <a:r>
              <a:rPr lang="es-MX" sz="2400" dirty="0">
                <a:latin typeface="Comic Sans MS" panose="030F0702030302020204" pitchFamily="66" charset="0"/>
              </a:rPr>
              <a:t>El relé de pérdida de campo, como se describe en el Capítulo 3.3, se aplica para proteger un generador contra una condición de pérdida de campo. Dependiendo de cómo se configuren y apliquen los relés de distancia </a:t>
            </a:r>
            <a:r>
              <a:rPr lang="es-MX" sz="2400" dirty="0" err="1">
                <a:latin typeface="Comic Sans MS" panose="030F0702030302020204" pitchFamily="66" charset="0"/>
              </a:rPr>
              <a:t>mho</a:t>
            </a:r>
            <a:r>
              <a:rPr lang="es-MX" sz="2400" dirty="0">
                <a:latin typeface="Comic Sans MS" panose="030F0702030302020204" pitchFamily="66" charset="0"/>
              </a:rPr>
              <a:t> convencionales, se debe proporcionar cierto grado de protección fuera de sincronismo para las oscilaciones que pasan a través del generador. La </a:t>
            </a:r>
            <a:r>
              <a:rPr lang="es-MX" sz="2400" b="1" dirty="0" smtClean="0">
                <a:latin typeface="Comic Sans MS" panose="030F0702030302020204" pitchFamily="66" charset="0"/>
              </a:rPr>
              <a:t>Fig. 4</a:t>
            </a:r>
            <a:r>
              <a:rPr lang="es-MX" sz="2400" dirty="0" smtClean="0">
                <a:latin typeface="Comic Sans MS" panose="030F0702030302020204" pitchFamily="66" charset="0"/>
              </a:rPr>
              <a:t> </a:t>
            </a:r>
            <a:r>
              <a:rPr lang="es-MX" sz="2400" dirty="0">
                <a:latin typeface="Comic Sans MS" panose="030F0702030302020204" pitchFamily="66" charset="0"/>
              </a:rPr>
              <a:t>ilustra un esquema de protección de pérdida de campo con característica dual </a:t>
            </a:r>
            <a:r>
              <a:rPr lang="es-MX" sz="2400" dirty="0" err="1">
                <a:latin typeface="Comic Sans MS" panose="030F0702030302020204" pitchFamily="66" charset="0"/>
              </a:rPr>
              <a:t>mho</a:t>
            </a:r>
            <a:r>
              <a:rPr lang="es-MX" sz="2400" dirty="0">
                <a:latin typeface="Comic Sans MS" panose="030F0702030302020204" pitchFamily="66" charset="0"/>
              </a:rPr>
              <a:t>. Estos relés se aplican a los terminales del generador y se ajustan mirando hacia la máquina.</a:t>
            </a:r>
          </a:p>
          <a:p>
            <a:pPr marL="12700" marR="5080" algn="just">
              <a:spcBef>
                <a:spcPts val="100"/>
              </a:spcBef>
            </a:pPr>
            <a:r>
              <a:rPr lang="es-MX" sz="2400" dirty="0">
                <a:latin typeface="Comic Sans MS" panose="030F0702030302020204" pitchFamily="66" charset="0"/>
              </a:rPr>
              <a:t>La característica </a:t>
            </a:r>
            <a:r>
              <a:rPr lang="es-MX" sz="2400" dirty="0" err="1">
                <a:latin typeface="Comic Sans MS" panose="030F0702030302020204" pitchFamily="66" charset="0"/>
              </a:rPr>
              <a:t>mho</a:t>
            </a:r>
            <a:r>
              <a:rPr lang="es-MX" sz="2400" dirty="0">
                <a:latin typeface="Comic Sans MS" panose="030F0702030302020204" pitchFamily="66" charset="0"/>
              </a:rPr>
              <a:t> más pequeña no tiene ningún retardo intencional; por lo tanto, podría detectar y activar un swing fuera de sincronismo que permanezca dentro de su círculo el tiempo suficiente. La característica </a:t>
            </a:r>
            <a:r>
              <a:rPr lang="es-MX" sz="2400" dirty="0" err="1">
                <a:latin typeface="Comic Sans MS" panose="030F0702030302020204" pitchFamily="66" charset="0"/>
              </a:rPr>
              <a:t>mho</a:t>
            </a:r>
            <a:r>
              <a:rPr lang="es-MX" sz="2400" dirty="0">
                <a:latin typeface="Comic Sans MS" panose="030F0702030302020204" pitchFamily="66" charset="0"/>
              </a:rPr>
              <a:t> más grande debe tener un retardo de tiempo para evitar operaciones incorrectas en oscilaciones estables que podrían entrar momentáneamente en el círculo; por lo tanto, no es probable que detecte una condición fuera de sincronismo porque la oscilación no permanecerá dentro del círculo de relevo el tiempo suficiente para que expire el </a:t>
            </a:r>
            <a:r>
              <a:rPr lang="es-MX" sz="2400" dirty="0" err="1">
                <a:latin typeface="Comic Sans MS" panose="030F0702030302020204" pitchFamily="66" charset="0"/>
              </a:rPr>
              <a:t>timer</a:t>
            </a:r>
            <a:r>
              <a:rPr lang="es-MX" sz="2400" dirty="0">
                <a:latin typeface="Comic Sans MS" panose="030F0702030302020204" pitchFamily="66" charset="0"/>
              </a:rPr>
              <a:t>. Esta característica de mayor </a:t>
            </a:r>
            <a:r>
              <a:rPr lang="es-MX" sz="2400" dirty="0" err="1" smtClean="0">
                <a:latin typeface="Comic Sans MS" panose="030F0702030302020204" pitchFamily="66" charset="0"/>
              </a:rPr>
              <a:t>diám</a:t>
            </a:r>
            <a:r>
              <a:rPr lang="es-MX" sz="2400" dirty="0" smtClean="0">
                <a:latin typeface="Comic Sans MS" panose="030F0702030302020204" pitchFamily="66" charset="0"/>
              </a:rPr>
              <a:t>, </a:t>
            </a:r>
            <a:r>
              <a:rPr lang="es-MX" sz="2400" dirty="0">
                <a:latin typeface="Comic Sans MS" panose="030F0702030302020204" pitchFamily="66" charset="0"/>
              </a:rPr>
              <a:t>generalmente ajustada a la reactancia síncrona de la unidad y un desplazamiento igual a la mitad de la reactancia transitoria de la unidad, a veces se usa sola en generadores pequeños.</a:t>
            </a:r>
            <a:endParaRPr sz="2400" dirty="0">
              <a:latin typeface="Comic Sans MS" panose="030F0702030302020204" pitchFamily="66" charset="0"/>
              <a:cs typeface="Comic Sans MS"/>
            </a:endParaRPr>
          </a:p>
        </p:txBody>
      </p:sp>
      <p:pic>
        <p:nvPicPr>
          <p:cNvPr id="3" name="Imagen 2">
            <a:extLst>
              <a:ext uri="{FF2B5EF4-FFF2-40B4-BE49-F238E27FC236}">
                <a16:creationId xmlns:a16="http://schemas.microsoft.com/office/drawing/2014/main" xmlns="" id="{06D99002-1640-4141-8993-BB6BFD63447D}"/>
              </a:ext>
            </a:extLst>
          </p:cNvPr>
          <p:cNvPicPr>
            <a:picLocks noChangeAspect="1"/>
          </p:cNvPicPr>
          <p:nvPr/>
        </p:nvPicPr>
        <p:blipFill>
          <a:blip r:embed="rId2"/>
          <a:stretch>
            <a:fillRect/>
          </a:stretch>
        </p:blipFill>
        <p:spPr>
          <a:xfrm>
            <a:off x="7240879" y="5679110"/>
            <a:ext cx="4580241" cy="4102618"/>
          </a:xfrm>
          <a:prstGeom prst="rect">
            <a:avLst/>
          </a:prstGeom>
        </p:spPr>
      </p:pic>
      <p:sp>
        <p:nvSpPr>
          <p:cNvPr id="8" name="CuadroTexto 7">
            <a:extLst>
              <a:ext uri="{FF2B5EF4-FFF2-40B4-BE49-F238E27FC236}">
                <a16:creationId xmlns:a16="http://schemas.microsoft.com/office/drawing/2014/main" xmlns="" id="{CC0F1D95-EC67-4A13-8889-907D8F5FE341}"/>
              </a:ext>
            </a:extLst>
          </p:cNvPr>
          <p:cNvSpPr txBox="1"/>
          <p:nvPr/>
        </p:nvSpPr>
        <p:spPr>
          <a:xfrm>
            <a:off x="561267" y="7343470"/>
            <a:ext cx="6147285" cy="707886"/>
          </a:xfrm>
          <a:prstGeom prst="rect">
            <a:avLst/>
          </a:prstGeom>
          <a:noFill/>
        </p:spPr>
        <p:txBody>
          <a:bodyPr wrap="square">
            <a:spAutoFit/>
          </a:bodyPr>
          <a:lstStyle/>
          <a:p>
            <a:pPr algn="ctr"/>
            <a:r>
              <a:rPr lang="es-AR" sz="2000" b="1" dirty="0">
                <a:latin typeface="Comic Sans MS" panose="030F0702030302020204" pitchFamily="66" charset="0"/>
              </a:rPr>
              <a:t>Figura 4. Característica típica del relé de pérdida de campo</a:t>
            </a:r>
          </a:p>
        </p:txBody>
      </p:sp>
    </p:spTree>
    <p:extLst>
      <p:ext uri="{BB962C8B-B14F-4D97-AF65-F5344CB8AC3E}">
        <p14:creationId xmlns:p14="http://schemas.microsoft.com/office/powerpoint/2010/main" xmlns="" val="121082187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p:nvPr/>
        </p:nvSpPr>
        <p:spPr>
          <a:xfrm>
            <a:off x="368240" y="457168"/>
            <a:ext cx="17069504" cy="2980303"/>
          </a:xfrm>
          <a:prstGeom prst="rect">
            <a:avLst/>
          </a:prstGeom>
        </p:spPr>
        <p:txBody>
          <a:bodyPr vert="horz" wrap="square" lIns="0" tIns="12700" rIns="0" bIns="0" rtlCol="0">
            <a:spAutoFit/>
          </a:bodyPr>
          <a:lstStyle/>
          <a:p>
            <a:pPr marL="469900" marR="5080" indent="-457200" algn="just">
              <a:spcBef>
                <a:spcPts val="100"/>
              </a:spcBef>
              <a:buAutoNum type="alphaUcPeriod"/>
            </a:pPr>
            <a:endParaRPr lang="en-US" sz="2400" dirty="0">
              <a:latin typeface="Comic Sans MS" panose="030F0702030302020204" pitchFamily="66" charset="0"/>
              <a:cs typeface="Comic Sans MS"/>
            </a:endParaRPr>
          </a:p>
          <a:p>
            <a:pPr marL="12700" marR="5080" algn="just">
              <a:spcBef>
                <a:spcPts val="100"/>
              </a:spcBef>
            </a:pPr>
            <a:r>
              <a:rPr lang="es-MX" sz="2400" dirty="0">
                <a:latin typeface="Comic Sans MS" panose="030F0702030302020204" pitchFamily="66" charset="0"/>
              </a:rPr>
              <a:t>La característica </a:t>
            </a:r>
            <a:r>
              <a:rPr lang="es-MX" sz="2400" dirty="0" err="1">
                <a:latin typeface="Comic Sans MS" panose="030F0702030302020204" pitchFamily="66" charset="0"/>
              </a:rPr>
              <a:t>mho</a:t>
            </a:r>
            <a:r>
              <a:rPr lang="es-MX" sz="2400" dirty="0">
                <a:latin typeface="Comic Sans MS" panose="030F0702030302020204" pitchFamily="66" charset="0"/>
              </a:rPr>
              <a:t> más pequeña no tiene ningún retardo intencional; por lo tanto, podría detectar y activar un swing fuera de sincronismo que permanezca dentro de su círculo el tiempo suficiente. La característica </a:t>
            </a:r>
            <a:r>
              <a:rPr lang="es-MX" sz="2400" dirty="0" err="1">
                <a:latin typeface="Comic Sans MS" panose="030F0702030302020204" pitchFamily="66" charset="0"/>
              </a:rPr>
              <a:t>mho</a:t>
            </a:r>
            <a:r>
              <a:rPr lang="es-MX" sz="2400" dirty="0">
                <a:latin typeface="Comic Sans MS" panose="030F0702030302020204" pitchFamily="66" charset="0"/>
              </a:rPr>
              <a:t> más grande debe tener un retardo de tiempo para evitar operaciones incorrectas en oscilaciones estables que podrían entrar momentáneamente en el círculo; por lo tanto, no es probable que detecte una condición fuera de sincronismo porque la oscilación no permanecerá dentro del círculo de relevo el tiempo suficiente para que expire el </a:t>
            </a:r>
            <a:r>
              <a:rPr lang="es-MX" sz="2400" dirty="0" err="1">
                <a:latin typeface="Comic Sans MS" panose="030F0702030302020204" pitchFamily="66" charset="0"/>
              </a:rPr>
              <a:t>timer</a:t>
            </a:r>
            <a:r>
              <a:rPr lang="es-MX" sz="2400" dirty="0">
                <a:latin typeface="Comic Sans MS" panose="030F0702030302020204" pitchFamily="66" charset="0"/>
              </a:rPr>
              <a:t>. Esta característica de mayor </a:t>
            </a:r>
            <a:r>
              <a:rPr lang="es-MX" sz="2400" dirty="0" err="1" smtClean="0">
                <a:latin typeface="Comic Sans MS" panose="030F0702030302020204" pitchFamily="66" charset="0"/>
              </a:rPr>
              <a:t>diám</a:t>
            </a:r>
            <a:r>
              <a:rPr lang="es-MX" sz="2400" dirty="0" smtClean="0">
                <a:latin typeface="Comic Sans MS" panose="030F0702030302020204" pitchFamily="66" charset="0"/>
              </a:rPr>
              <a:t>, </a:t>
            </a:r>
            <a:r>
              <a:rPr lang="es-MX" sz="2400" dirty="0">
                <a:latin typeface="Comic Sans MS" panose="030F0702030302020204" pitchFamily="66" charset="0"/>
              </a:rPr>
              <a:t>generalmente ajustada a la reactancia síncrona de la unidad y un desplazamiento igual a la mitad de la reactancia transitoria de la unidad, a veces se usa sola en generadores pequeños.</a:t>
            </a:r>
            <a:endParaRPr sz="2400" dirty="0">
              <a:latin typeface="Comic Sans MS" panose="030F0702030302020204" pitchFamily="66" charset="0"/>
              <a:cs typeface="Comic Sans MS"/>
            </a:endParaRPr>
          </a:p>
        </p:txBody>
      </p:sp>
      <p:pic>
        <p:nvPicPr>
          <p:cNvPr id="3" name="Imagen 2">
            <a:extLst>
              <a:ext uri="{FF2B5EF4-FFF2-40B4-BE49-F238E27FC236}">
                <a16:creationId xmlns:a16="http://schemas.microsoft.com/office/drawing/2014/main" xmlns="" id="{06D99002-1640-4141-8993-BB6BFD63447D}"/>
              </a:ext>
            </a:extLst>
          </p:cNvPr>
          <p:cNvPicPr>
            <a:picLocks noChangeAspect="1"/>
          </p:cNvPicPr>
          <p:nvPr/>
        </p:nvPicPr>
        <p:blipFill>
          <a:blip r:embed="rId2"/>
          <a:stretch>
            <a:fillRect/>
          </a:stretch>
        </p:blipFill>
        <p:spPr>
          <a:xfrm>
            <a:off x="6650679" y="3470710"/>
            <a:ext cx="4580241" cy="4102618"/>
          </a:xfrm>
          <a:prstGeom prst="rect">
            <a:avLst/>
          </a:prstGeom>
        </p:spPr>
      </p:pic>
      <p:sp>
        <p:nvSpPr>
          <p:cNvPr id="8" name="CuadroTexto 7">
            <a:extLst>
              <a:ext uri="{FF2B5EF4-FFF2-40B4-BE49-F238E27FC236}">
                <a16:creationId xmlns:a16="http://schemas.microsoft.com/office/drawing/2014/main" xmlns="" id="{CC0F1D95-EC67-4A13-8889-907D8F5FE341}"/>
              </a:ext>
            </a:extLst>
          </p:cNvPr>
          <p:cNvSpPr txBox="1"/>
          <p:nvPr/>
        </p:nvSpPr>
        <p:spPr>
          <a:xfrm>
            <a:off x="227832" y="5126481"/>
            <a:ext cx="6147285" cy="707886"/>
          </a:xfrm>
          <a:prstGeom prst="rect">
            <a:avLst/>
          </a:prstGeom>
          <a:noFill/>
        </p:spPr>
        <p:txBody>
          <a:bodyPr wrap="square">
            <a:spAutoFit/>
          </a:bodyPr>
          <a:lstStyle/>
          <a:p>
            <a:pPr algn="ctr"/>
            <a:r>
              <a:rPr lang="es-AR" sz="2000" b="1" dirty="0">
                <a:latin typeface="Comic Sans MS" panose="030F0702030302020204" pitchFamily="66" charset="0"/>
              </a:rPr>
              <a:t>Figura 4. Característica típica del relé de pérdida de campo</a:t>
            </a:r>
          </a:p>
        </p:txBody>
      </p:sp>
    </p:spTree>
    <p:extLst>
      <p:ext uri="{BB962C8B-B14F-4D97-AF65-F5344CB8AC3E}">
        <p14:creationId xmlns:p14="http://schemas.microsoft.com/office/powerpoint/2010/main" xmlns="" val="280821854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8CC9D6F0-BF0F-44CA-8CCF-9F65968F5D74}"/>
              </a:ext>
            </a:extLst>
          </p:cNvPr>
          <p:cNvSpPr txBox="1"/>
          <p:nvPr/>
        </p:nvSpPr>
        <p:spPr>
          <a:xfrm>
            <a:off x="227832" y="276672"/>
            <a:ext cx="11665296" cy="9325630"/>
          </a:xfrm>
          <a:prstGeom prst="rect">
            <a:avLst/>
          </a:prstGeom>
          <a:noFill/>
        </p:spPr>
        <p:txBody>
          <a:bodyPr wrap="square">
            <a:spAutoFit/>
          </a:bodyPr>
          <a:lstStyle/>
          <a:p>
            <a:pPr algn="just"/>
            <a:r>
              <a:rPr lang="es-MX" sz="2400" b="1" dirty="0">
                <a:latin typeface="Comic Sans MS" panose="030F0702030302020204" pitchFamily="66" charset="0"/>
              </a:rPr>
              <a:t>B. Esquema único de protección </a:t>
            </a:r>
            <a:r>
              <a:rPr lang="es-MX" sz="2400" b="1" dirty="0" err="1">
                <a:latin typeface="Comic Sans MS" panose="030F0702030302020204" pitchFamily="66" charset="0"/>
              </a:rPr>
              <a:t>Mho</a:t>
            </a:r>
            <a:endParaRPr lang="es-MX" sz="2400" b="1"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Se puede aplicar un relé de distancia </a:t>
            </a:r>
            <a:r>
              <a:rPr lang="es-MX" sz="2400" dirty="0" err="1">
                <a:latin typeface="Comic Sans MS" panose="030F0702030302020204" pitchFamily="66" charset="0"/>
              </a:rPr>
              <a:t>mho</a:t>
            </a:r>
            <a:r>
              <a:rPr lang="es-MX" sz="2400" dirty="0">
                <a:latin typeface="Comic Sans MS" panose="030F0702030302020204" pitchFamily="66" charset="0"/>
              </a:rPr>
              <a:t> monofásico o trifásico en el terminal HV del transformador elevador para mirar dentro del generador y su transformador elevador. La Fig. 5 ilustra una aplicación de este tipo en la que el relé detecta oscilaciones desfasadas que pasan a través del transformador elevador y se superponen a las características </a:t>
            </a:r>
            <a:r>
              <a:rPr lang="es-MX" sz="2400" dirty="0" err="1">
                <a:latin typeface="Comic Sans MS" panose="030F0702030302020204" pitchFamily="66" charset="0"/>
              </a:rPr>
              <a:t>mho</a:t>
            </a:r>
            <a:r>
              <a:rPr lang="es-MX" sz="2400" dirty="0">
                <a:latin typeface="Comic Sans MS" panose="030F0702030302020204" pitchFamily="66" charset="0"/>
              </a:rPr>
              <a:t> de los dos relés de pérdida de campo. Las ventajas de este esquema son su simplicidad, la capacidad de proporcionar protección de respaldo para fallas en el transformador elevador y en una parte del generador, la capacidad de detectar energización trifásica involuntaria de la unidad si se </a:t>
            </a:r>
            <a:r>
              <a:rPr lang="es-MX" sz="2400" dirty="0" err="1" smtClean="0">
                <a:latin typeface="Comic Sans MS" panose="030F0702030302020204" pitchFamily="66" charset="0"/>
              </a:rPr>
              <a:t>conFig</a:t>
            </a:r>
            <a:r>
              <a:rPr lang="es-MX" sz="2400" dirty="0" smtClean="0">
                <a:latin typeface="Comic Sans MS" panose="030F0702030302020204" pitchFamily="66" charset="0"/>
              </a:rPr>
              <a:t>. correctamente </a:t>
            </a:r>
            <a:r>
              <a:rPr lang="es-MX" sz="2400" dirty="0">
                <a:latin typeface="Comic Sans MS" panose="030F0702030302020204" pitchFamily="66" charset="0"/>
              </a:rPr>
              <a:t>y el hecho de que pueden ocurrir disparos. significativamente antes de que se alcance el punto de 180° (corriente máxima y punto de tensión). Las desventajas son que, sin supervisión, se forma un círculo grande expuesto a disparos en oscilaciones estables y un círculo pequeño permite el disparo de los interruptores del generador en ángulos altos cercanos a 180°, sometiendo a los interruptores a una tensión máximo de recuperación durante la interrupción. </a:t>
            </a:r>
          </a:p>
          <a:p>
            <a:pPr algn="just"/>
            <a:r>
              <a:rPr lang="es-MX" sz="2400" dirty="0">
                <a:latin typeface="Comic Sans MS" panose="030F0702030302020204" pitchFamily="66" charset="0"/>
              </a:rPr>
              <a:t>También se puede aplicar un esquema de relé desfasado </a:t>
            </a:r>
            <a:r>
              <a:rPr lang="es-MX" sz="2400" dirty="0" err="1">
                <a:latin typeface="Comic Sans MS" panose="030F0702030302020204" pitchFamily="66" charset="0"/>
              </a:rPr>
              <a:t>mho</a:t>
            </a:r>
            <a:r>
              <a:rPr lang="es-MX" sz="2400" dirty="0">
                <a:latin typeface="Comic Sans MS" panose="030F0702030302020204" pitchFamily="66" charset="0"/>
              </a:rPr>
              <a:t> único en los terminales del generador con un desplazamiento inverso en el transformador elevador. Sin embargo, para evitar operaciones incorrectas por fallas o oscilaciones que aparecen más allá de los terminales de alta tensión del transformador, el alcance no puede abarcar los terminales de alta tensión o se debe retrasar el disparo. La </a:t>
            </a:r>
            <a:r>
              <a:rPr lang="es-MX" sz="2400" dirty="0" smtClean="0">
                <a:latin typeface="Comic Sans MS" panose="030F0702030302020204" pitchFamily="66" charset="0"/>
              </a:rPr>
              <a:t>Fig. 5 </a:t>
            </a:r>
            <a:r>
              <a:rPr lang="es-MX" sz="2400" dirty="0">
                <a:latin typeface="Comic Sans MS" panose="030F0702030302020204" pitchFamily="66" charset="0"/>
              </a:rPr>
              <a:t>ilustra un ejemplo de un esquema de relé </a:t>
            </a:r>
            <a:r>
              <a:rPr lang="es-MX" sz="2400" dirty="0" err="1">
                <a:latin typeface="Comic Sans MS" panose="030F0702030302020204" pitchFamily="66" charset="0"/>
              </a:rPr>
              <a:t>mho</a:t>
            </a:r>
            <a:r>
              <a:rPr lang="es-MX" sz="2400" dirty="0">
                <a:latin typeface="Comic Sans MS" panose="030F0702030302020204" pitchFamily="66" charset="0"/>
              </a:rPr>
              <a:t> único aplicado en los terminales de alta tensión de un transformador elevador de generador. </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94E8B808-D1CA-4011-8191-D1BCE23D3494}"/>
              </a:ext>
            </a:extLst>
          </p:cNvPr>
          <p:cNvPicPr>
            <a:picLocks noChangeAspect="1"/>
          </p:cNvPicPr>
          <p:nvPr/>
        </p:nvPicPr>
        <p:blipFill>
          <a:blip r:embed="rId2"/>
          <a:stretch>
            <a:fillRect/>
          </a:stretch>
        </p:blipFill>
        <p:spPr>
          <a:xfrm>
            <a:off x="12555477" y="2156558"/>
            <a:ext cx="4619773" cy="5745283"/>
          </a:xfrm>
          <a:prstGeom prst="rect">
            <a:avLst/>
          </a:prstGeom>
        </p:spPr>
      </p:pic>
      <p:sp>
        <p:nvSpPr>
          <p:cNvPr id="7" name="CuadroTexto 6">
            <a:extLst>
              <a:ext uri="{FF2B5EF4-FFF2-40B4-BE49-F238E27FC236}">
                <a16:creationId xmlns:a16="http://schemas.microsoft.com/office/drawing/2014/main" xmlns="" id="{4578052D-27FF-4D88-87E2-8B47733A17E2}"/>
              </a:ext>
            </a:extLst>
          </p:cNvPr>
          <p:cNvSpPr txBox="1"/>
          <p:nvPr/>
        </p:nvSpPr>
        <p:spPr>
          <a:xfrm>
            <a:off x="12273075" y="8269560"/>
            <a:ext cx="5184576" cy="707886"/>
          </a:xfrm>
          <a:prstGeom prst="rect">
            <a:avLst/>
          </a:prstGeom>
          <a:noFill/>
        </p:spPr>
        <p:txBody>
          <a:bodyPr wrap="square">
            <a:spAutoFit/>
          </a:bodyPr>
          <a:lstStyle/>
          <a:p>
            <a:pPr algn="ctr"/>
            <a:r>
              <a:rPr lang="es-MX" sz="2000" b="1" dirty="0">
                <a:latin typeface="Comic Sans MS" panose="030F0702030302020204" pitchFamily="66" charset="0"/>
              </a:rPr>
              <a:t>Figura 5. Aplicación del esquema </a:t>
            </a:r>
            <a:r>
              <a:rPr lang="es-MX" sz="2000" b="1" dirty="0" err="1">
                <a:latin typeface="Comic Sans MS" panose="030F0702030302020204" pitchFamily="66" charset="0"/>
              </a:rPr>
              <a:t>Mho</a:t>
            </a:r>
            <a:r>
              <a:rPr lang="es-MX" sz="2000" b="1" dirty="0">
                <a:latin typeface="Comic Sans MS" panose="030F0702030302020204" pitchFamily="66" charset="0"/>
              </a:rPr>
              <a:t> </a:t>
            </a:r>
            <a:r>
              <a:rPr lang="es-MX" sz="2000" b="1" dirty="0" err="1">
                <a:latin typeface="Comic Sans MS" panose="030F0702030302020204" pitchFamily="66" charset="0"/>
              </a:rPr>
              <a:t>Circle</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243982382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8CC9D6F0-BF0F-44CA-8CCF-9F65968F5D74}"/>
              </a:ext>
            </a:extLst>
          </p:cNvPr>
          <p:cNvSpPr txBox="1"/>
          <p:nvPr/>
        </p:nvSpPr>
        <p:spPr>
          <a:xfrm>
            <a:off x="227832" y="276672"/>
            <a:ext cx="11665296" cy="3046988"/>
          </a:xfrm>
          <a:prstGeom prst="rect">
            <a:avLst/>
          </a:prstGeom>
          <a:noFill/>
        </p:spPr>
        <p:txBody>
          <a:bodyPr wrap="square">
            <a:spAutoFit/>
          </a:bodyPr>
          <a:lstStyle/>
          <a:p>
            <a:pPr algn="just"/>
            <a:r>
              <a:rPr lang="es-MX" sz="2400" dirty="0">
                <a:latin typeface="Comic Sans MS" panose="030F0702030302020204" pitchFamily="66" charset="0"/>
              </a:rPr>
              <a:t>El ángulo de oscilación, δ, es de aproximadamente 112° en el punto donde la impedancia de oscilación entra en la característica del círculo </a:t>
            </a:r>
            <a:r>
              <a:rPr lang="es-MX" sz="2400" dirty="0" err="1">
                <a:latin typeface="Comic Sans MS" panose="030F0702030302020204" pitchFamily="66" charset="0"/>
              </a:rPr>
              <a:t>mho</a:t>
            </a:r>
            <a:r>
              <a:rPr lang="es-MX" sz="2400" dirty="0">
                <a:latin typeface="Comic Sans MS" panose="030F0702030302020204" pitchFamily="66" charset="0"/>
              </a:rPr>
              <a:t>. La recuperación en este ángulo puede ser posible, pero como el círculo </a:t>
            </a:r>
            <a:r>
              <a:rPr lang="es-MX" sz="2400" dirty="0" err="1">
                <a:latin typeface="Comic Sans MS" panose="030F0702030302020204" pitchFamily="66" charset="0"/>
              </a:rPr>
              <a:t>mho</a:t>
            </a:r>
            <a:r>
              <a:rPr lang="es-MX" sz="2400" dirty="0">
                <a:latin typeface="Comic Sans MS" panose="030F0702030302020204" pitchFamily="66" charset="0"/>
              </a:rPr>
              <a:t> se ajusta más pequeño para evitar disparar en columpios estables, se producirá un ángulo de disparo menos favorable. La práctica típica supervisa el relé </a:t>
            </a:r>
            <a:r>
              <a:rPr lang="es-MX" sz="2400" dirty="0" err="1">
                <a:latin typeface="Comic Sans MS" panose="030F0702030302020204" pitchFamily="66" charset="0"/>
              </a:rPr>
              <a:t>mho</a:t>
            </a:r>
            <a:r>
              <a:rPr lang="es-MX" sz="2400" dirty="0">
                <a:latin typeface="Comic Sans MS" panose="030F0702030302020204" pitchFamily="66" charset="0"/>
              </a:rPr>
              <a:t> con un detector de fallas de </a:t>
            </a:r>
            <a:r>
              <a:rPr lang="es-MX" sz="2400" dirty="0" err="1">
                <a:latin typeface="Comic Sans MS" panose="030F0702030302020204" pitchFamily="66" charset="0"/>
              </a:rPr>
              <a:t>sobrecorriente</a:t>
            </a:r>
            <a:r>
              <a:rPr lang="es-MX" sz="2400" dirty="0">
                <a:latin typeface="Comic Sans MS" panose="030F0702030302020204" pitchFamily="66" charset="0"/>
              </a:rPr>
              <a:t> de alta velocidad en serie con la ruta de disparo del relé </a:t>
            </a:r>
            <a:r>
              <a:rPr lang="es-MX" sz="2400" dirty="0" err="1">
                <a:latin typeface="Comic Sans MS" panose="030F0702030302020204" pitchFamily="66" charset="0"/>
              </a:rPr>
              <a:t>mho</a:t>
            </a:r>
            <a:r>
              <a:rPr lang="es-MX" sz="2400" dirty="0">
                <a:latin typeface="Comic Sans MS" panose="030F0702030302020204" pitchFamily="66" charset="0"/>
              </a:rPr>
              <a:t>. Esto minimiza la posibilidad de que se produzca un disparo falso del interruptor de la unidad por una condición de pérdida de potencial.</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94E8B808-D1CA-4011-8191-D1BCE23D3494}"/>
              </a:ext>
            </a:extLst>
          </p:cNvPr>
          <p:cNvPicPr>
            <a:picLocks noChangeAspect="1"/>
          </p:cNvPicPr>
          <p:nvPr/>
        </p:nvPicPr>
        <p:blipFill>
          <a:blip r:embed="rId2"/>
          <a:stretch>
            <a:fillRect/>
          </a:stretch>
        </p:blipFill>
        <p:spPr>
          <a:xfrm>
            <a:off x="12555477" y="2156558"/>
            <a:ext cx="4619773" cy="5745283"/>
          </a:xfrm>
          <a:prstGeom prst="rect">
            <a:avLst/>
          </a:prstGeom>
        </p:spPr>
      </p:pic>
      <p:sp>
        <p:nvSpPr>
          <p:cNvPr id="7" name="CuadroTexto 6">
            <a:extLst>
              <a:ext uri="{FF2B5EF4-FFF2-40B4-BE49-F238E27FC236}">
                <a16:creationId xmlns:a16="http://schemas.microsoft.com/office/drawing/2014/main" xmlns="" id="{4578052D-27FF-4D88-87E2-8B47733A17E2}"/>
              </a:ext>
            </a:extLst>
          </p:cNvPr>
          <p:cNvSpPr txBox="1"/>
          <p:nvPr/>
        </p:nvSpPr>
        <p:spPr>
          <a:xfrm>
            <a:off x="12273075" y="8269560"/>
            <a:ext cx="5184576" cy="707886"/>
          </a:xfrm>
          <a:prstGeom prst="rect">
            <a:avLst/>
          </a:prstGeom>
          <a:noFill/>
        </p:spPr>
        <p:txBody>
          <a:bodyPr wrap="square">
            <a:spAutoFit/>
          </a:bodyPr>
          <a:lstStyle/>
          <a:p>
            <a:pPr algn="ctr"/>
            <a:r>
              <a:rPr lang="es-MX" sz="2000" b="1" dirty="0">
                <a:latin typeface="Comic Sans MS" panose="030F0702030302020204" pitchFamily="66" charset="0"/>
              </a:rPr>
              <a:t>Figura 5. Aplicación del esquema </a:t>
            </a:r>
            <a:r>
              <a:rPr lang="es-MX" sz="2000" b="1" dirty="0" err="1">
                <a:latin typeface="Comic Sans MS" panose="030F0702030302020204" pitchFamily="66" charset="0"/>
              </a:rPr>
              <a:t>Mho</a:t>
            </a:r>
            <a:r>
              <a:rPr lang="es-MX" sz="2000" b="1" dirty="0">
                <a:latin typeface="Comic Sans MS" panose="030F0702030302020204" pitchFamily="66" charset="0"/>
              </a:rPr>
              <a:t> </a:t>
            </a:r>
            <a:r>
              <a:rPr lang="es-MX" sz="2000" b="1" dirty="0" err="1">
                <a:latin typeface="Comic Sans MS" panose="030F0702030302020204" pitchFamily="66" charset="0"/>
              </a:rPr>
              <a:t>Circle</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403576775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97E84EE0-154C-4540-BB9A-C5875D62CF98}"/>
              </a:ext>
            </a:extLst>
          </p:cNvPr>
          <p:cNvSpPr txBox="1"/>
          <p:nvPr/>
        </p:nvSpPr>
        <p:spPr>
          <a:xfrm>
            <a:off x="227832" y="420688"/>
            <a:ext cx="11521280" cy="9694962"/>
          </a:xfrm>
          <a:prstGeom prst="rect">
            <a:avLst/>
          </a:prstGeom>
          <a:noFill/>
        </p:spPr>
        <p:txBody>
          <a:bodyPr wrap="square">
            <a:spAutoFit/>
          </a:bodyPr>
          <a:lstStyle/>
          <a:p>
            <a:pPr algn="just"/>
            <a:r>
              <a:rPr lang="pt-BR" sz="2400" b="1" dirty="0">
                <a:latin typeface="Comic Sans MS" panose="030F0702030302020204" pitchFamily="66" charset="0"/>
              </a:rPr>
              <a:t>C. Esquema de </a:t>
            </a:r>
            <a:r>
              <a:rPr lang="pt-BR" sz="2400" b="1" dirty="0" err="1">
                <a:latin typeface="Comic Sans MS" panose="030F0702030302020204" pitchFamily="66" charset="0"/>
              </a:rPr>
              <a:t>blinder</a:t>
            </a:r>
            <a:r>
              <a:rPr lang="pt-BR" sz="2400" b="1" dirty="0">
                <a:latin typeface="Comic Sans MS" panose="030F0702030302020204" pitchFamily="66" charset="0"/>
              </a:rPr>
              <a:t> única</a:t>
            </a:r>
          </a:p>
          <a:p>
            <a:pPr algn="just"/>
            <a:endParaRPr lang="pt-BR" sz="2400" dirty="0">
              <a:latin typeface="Comic Sans MS" panose="030F0702030302020204" pitchFamily="66" charset="0"/>
            </a:endParaRPr>
          </a:p>
          <a:p>
            <a:pPr algn="just"/>
            <a:r>
              <a:rPr lang="es-MX" sz="2400" dirty="0">
                <a:latin typeface="Comic Sans MS" panose="030F0702030302020204" pitchFamily="66" charset="0"/>
              </a:rPr>
              <a:t>Se puede aplicar un esquema de un solo </a:t>
            </a:r>
            <a:r>
              <a:rPr lang="es-MX" sz="2400" dirty="0" err="1">
                <a:latin typeface="Comic Sans MS" panose="030F0702030302020204" pitchFamily="66" charset="0"/>
              </a:rPr>
              <a:t>blinder</a:t>
            </a:r>
            <a:r>
              <a:rPr lang="es-MX" sz="2400" dirty="0">
                <a:latin typeface="Comic Sans MS" panose="030F0702030302020204" pitchFamily="66" charset="0"/>
              </a:rPr>
              <a:t> a los terminales del lado alto del transformador elevador que mira hacia el generador o se puede aplicar a los terminales del generador que miran hacia el sistema. En cualquier caso, se utiliza un desplazamiento desde el punto de medición. La </a:t>
            </a:r>
            <a:r>
              <a:rPr lang="es-MX" sz="2400" dirty="0" smtClean="0">
                <a:latin typeface="Comic Sans MS" panose="030F0702030302020204" pitchFamily="66" charset="0"/>
              </a:rPr>
              <a:t>Fig. 6 </a:t>
            </a:r>
            <a:r>
              <a:rPr lang="es-MX" sz="2400" dirty="0">
                <a:latin typeface="Comic Sans MS" panose="030F0702030302020204" pitchFamily="66" charset="0"/>
              </a:rPr>
              <a:t>muestra un esquema de cegadora única aplicado al lado alto del transformador elevador del generador. Los elementos sensores constan de dos elementos de impedancia llamados </a:t>
            </a:r>
            <a:r>
              <a:rPr lang="es-MX" sz="2400" dirty="0" err="1">
                <a:latin typeface="Comic Sans MS" panose="030F0702030302020204" pitchFamily="66" charset="0"/>
              </a:rPr>
              <a:t>blinders</a:t>
            </a:r>
            <a:r>
              <a:rPr lang="es-MX" sz="2400" dirty="0">
                <a:latin typeface="Comic Sans MS" panose="030F0702030302020204" pitchFamily="66" charset="0"/>
              </a:rPr>
              <a:t> que tienen polaridad opuesta y un relé </a:t>
            </a:r>
            <a:r>
              <a:rPr lang="es-MX" sz="2400" dirty="0" err="1">
                <a:latin typeface="Comic Sans MS" panose="030F0702030302020204" pitchFamily="66" charset="0"/>
              </a:rPr>
              <a:t>mho</a:t>
            </a:r>
            <a:r>
              <a:rPr lang="es-MX" sz="2400" dirty="0">
                <a:latin typeface="Comic Sans MS" panose="030F0702030302020204" pitchFamily="66" charset="0"/>
              </a:rPr>
              <a:t> compensado de supervisión. El relé de supervisión </a:t>
            </a:r>
            <a:r>
              <a:rPr lang="es-MX" sz="2400" dirty="0" err="1">
                <a:latin typeface="Comic Sans MS" panose="030F0702030302020204" pitchFamily="66" charset="0"/>
              </a:rPr>
              <a:t>mho</a:t>
            </a:r>
            <a:r>
              <a:rPr lang="es-MX" sz="2400" dirty="0">
                <a:latin typeface="Comic Sans MS" panose="030F0702030302020204" pitchFamily="66" charset="0"/>
              </a:rPr>
              <a:t> restringe el área de operación a oscilaciones que pasan a través o cerca del generador y su transformador elevador.</a:t>
            </a:r>
            <a:endParaRPr lang="pt-BR" sz="2400" dirty="0">
              <a:latin typeface="Comic Sans MS" panose="030F0702030302020204" pitchFamily="66" charset="0"/>
            </a:endParaRPr>
          </a:p>
          <a:p>
            <a:pPr algn="just"/>
            <a:r>
              <a:rPr lang="es-MX" sz="2400" dirty="0">
                <a:latin typeface="Comic Sans MS" panose="030F0702030302020204" pitchFamily="66" charset="0"/>
              </a:rPr>
              <a:t>Para el ejemplo de la </a:t>
            </a:r>
            <a:r>
              <a:rPr lang="es-MX" sz="2400" b="1" dirty="0">
                <a:latin typeface="Comic Sans MS" panose="030F0702030302020204" pitchFamily="66" charset="0"/>
              </a:rPr>
              <a:t>Fig. 6</a:t>
            </a:r>
            <a:r>
              <a:rPr lang="es-MX" sz="2400" dirty="0">
                <a:latin typeface="Comic Sans MS" panose="030F0702030302020204" pitchFamily="66" charset="0"/>
              </a:rPr>
              <a:t>, una impedancia de oscilación fuera de sincronismo que progresa a lo largo de la línea MP a H captará el elemento </a:t>
            </a:r>
            <a:r>
              <a:rPr lang="es-MX" sz="2400" dirty="0" err="1">
                <a:latin typeface="Comic Sans MS" panose="030F0702030302020204" pitchFamily="66" charset="0"/>
              </a:rPr>
              <a:t>mho</a:t>
            </a:r>
            <a:r>
              <a:rPr lang="es-MX" sz="2400" dirty="0">
                <a:latin typeface="Comic Sans MS" panose="030F0702030302020204" pitchFamily="66" charset="0"/>
              </a:rPr>
              <a:t> y hará que la </a:t>
            </a:r>
            <a:r>
              <a:rPr lang="es-MX" sz="2400" dirty="0" err="1">
                <a:latin typeface="Comic Sans MS" panose="030F0702030302020204" pitchFamily="66" charset="0"/>
              </a:rPr>
              <a:t>blinder</a:t>
            </a:r>
            <a:r>
              <a:rPr lang="es-MX" sz="2400" dirty="0">
                <a:latin typeface="Comic Sans MS" panose="030F0702030302020204" pitchFamily="66" charset="0"/>
              </a:rPr>
              <a:t> A se levante. A medida que avanza el swing, cruzará la </a:t>
            </a:r>
            <a:r>
              <a:rPr lang="es-MX" sz="2400" dirty="0" err="1">
                <a:latin typeface="Comic Sans MS" panose="030F0702030302020204" pitchFamily="66" charset="0"/>
              </a:rPr>
              <a:t>blinder</a:t>
            </a:r>
            <a:r>
              <a:rPr lang="es-MX" sz="2400" dirty="0">
                <a:latin typeface="Comic Sans MS" panose="030F0702030302020204" pitchFamily="66" charset="0"/>
              </a:rPr>
              <a:t> B en F y el elemento B se levantará. Finalmente, la impedancia de oscilación cruzará el elemento A en G y el elemento A abandonará. El circuito de disparo del interruptor se completa cuando la impedancia está en G o después del reinicio de la unidad de supervisión </a:t>
            </a:r>
            <a:r>
              <a:rPr lang="es-MX" sz="2400" dirty="0" err="1">
                <a:latin typeface="Comic Sans MS" panose="030F0702030302020204" pitchFamily="66" charset="0"/>
              </a:rPr>
              <a:t>mho</a:t>
            </a:r>
            <a:r>
              <a:rPr lang="es-MX" sz="2400" dirty="0">
                <a:latin typeface="Comic Sans MS" panose="030F0702030302020204" pitchFamily="66" charset="0"/>
              </a:rPr>
              <a:t>, según el esquema específico utilizado. Los ajustes de alcance de los </a:t>
            </a:r>
            <a:r>
              <a:rPr lang="es-MX" sz="2400" dirty="0" err="1">
                <a:latin typeface="Comic Sans MS" panose="030F0702030302020204" pitchFamily="66" charset="0"/>
              </a:rPr>
              <a:t>blinders</a:t>
            </a:r>
            <a:r>
              <a:rPr lang="es-MX" sz="2400" dirty="0">
                <a:latin typeface="Comic Sans MS" panose="030F0702030302020204" pitchFamily="66" charset="0"/>
              </a:rPr>
              <a:t> controlan la impedancia NF y NG; por lo tanto, el ángulo DGC o DPC se puede controlar para permitir que el interruptor se abra en un ángulo más favorable para la interrupción del arco. Además, dependiendo del esquema específico utilizado, el tiempo para atravesar entre los </a:t>
            </a:r>
            <a:r>
              <a:rPr lang="es-MX" sz="2400" dirty="0" err="1">
                <a:latin typeface="Comic Sans MS" panose="030F0702030302020204" pitchFamily="66" charset="0"/>
              </a:rPr>
              <a:t>blinders</a:t>
            </a:r>
            <a:r>
              <a:rPr lang="es-MX" sz="2400" dirty="0">
                <a:latin typeface="Comic Sans MS" panose="030F0702030302020204" pitchFamily="66" charset="0"/>
              </a:rPr>
              <a:t> A y B puede tener que ser mayor que un tiempo configurable para afirmar el viaje. Las fallas que ocurren dentro del alcance del elemento </a:t>
            </a:r>
            <a:r>
              <a:rPr lang="es-MX" sz="2400" dirty="0" err="1">
                <a:latin typeface="Comic Sans MS" panose="030F0702030302020204" pitchFamily="66" charset="0"/>
              </a:rPr>
              <a:t>mho</a:t>
            </a:r>
            <a:r>
              <a:rPr lang="es-MX" sz="2400" dirty="0">
                <a:latin typeface="Comic Sans MS" panose="030F0702030302020204" pitchFamily="66" charset="0"/>
              </a:rPr>
              <a:t> de supervisión activarán simultáneamente ambas </a:t>
            </a:r>
            <a:r>
              <a:rPr lang="es-MX" sz="2400" dirty="0" err="1">
                <a:latin typeface="Comic Sans MS" panose="030F0702030302020204" pitchFamily="66" charset="0"/>
              </a:rPr>
              <a:t>blinders</a:t>
            </a:r>
            <a:r>
              <a:rPr lang="es-MX" sz="2400" dirty="0">
                <a:latin typeface="Comic Sans MS" panose="030F0702030302020204" pitchFamily="66" charset="0"/>
              </a:rPr>
              <a:t> A y B.</a:t>
            </a:r>
            <a:endParaRPr lang="es-AR" dirty="0"/>
          </a:p>
        </p:txBody>
      </p:sp>
      <p:pic>
        <p:nvPicPr>
          <p:cNvPr id="5" name="Imagen 4">
            <a:extLst>
              <a:ext uri="{FF2B5EF4-FFF2-40B4-BE49-F238E27FC236}">
                <a16:creationId xmlns:a16="http://schemas.microsoft.com/office/drawing/2014/main" xmlns="" id="{32D714BA-B45D-4696-A191-CF44F20DF792}"/>
              </a:ext>
            </a:extLst>
          </p:cNvPr>
          <p:cNvPicPr>
            <a:picLocks noChangeAspect="1"/>
          </p:cNvPicPr>
          <p:nvPr/>
        </p:nvPicPr>
        <p:blipFill>
          <a:blip r:embed="rId2"/>
          <a:stretch>
            <a:fillRect/>
          </a:stretch>
        </p:blipFill>
        <p:spPr>
          <a:xfrm>
            <a:off x="11949802" y="2004864"/>
            <a:ext cx="5571696" cy="6048672"/>
          </a:xfrm>
          <a:prstGeom prst="rect">
            <a:avLst/>
          </a:prstGeom>
        </p:spPr>
      </p:pic>
      <p:sp>
        <p:nvSpPr>
          <p:cNvPr id="7" name="CuadroTexto 6">
            <a:extLst>
              <a:ext uri="{FF2B5EF4-FFF2-40B4-BE49-F238E27FC236}">
                <a16:creationId xmlns:a16="http://schemas.microsoft.com/office/drawing/2014/main" xmlns="" id="{4B86D0C5-8CFC-49F3-9F3D-DE3D177AA2BC}"/>
              </a:ext>
            </a:extLst>
          </p:cNvPr>
          <p:cNvSpPr txBox="1"/>
          <p:nvPr/>
        </p:nvSpPr>
        <p:spPr>
          <a:xfrm>
            <a:off x="12397184" y="8701608"/>
            <a:ext cx="4248472" cy="707886"/>
          </a:xfrm>
          <a:prstGeom prst="rect">
            <a:avLst/>
          </a:prstGeom>
          <a:noFill/>
        </p:spPr>
        <p:txBody>
          <a:bodyPr wrap="square">
            <a:spAutoFit/>
          </a:bodyPr>
          <a:lstStyle/>
          <a:p>
            <a:pPr algn="ctr"/>
            <a:r>
              <a:rPr lang="pt-BR" sz="2000" b="1" dirty="0">
                <a:latin typeface="Comic Sans MS" panose="030F0702030302020204" pitchFamily="66" charset="0"/>
              </a:rPr>
              <a:t>Figura 6. Esquema de </a:t>
            </a:r>
            <a:r>
              <a:rPr lang="pt-BR" sz="2000" b="1" dirty="0" err="1">
                <a:latin typeface="Comic Sans MS" panose="030F0702030302020204" pitchFamily="66" charset="0"/>
              </a:rPr>
              <a:t>blinder</a:t>
            </a:r>
            <a:r>
              <a:rPr lang="pt-BR" sz="2000" b="1" dirty="0">
                <a:latin typeface="Comic Sans MS" panose="030F0702030302020204" pitchFamily="66" charset="0"/>
              </a:rPr>
              <a:t> única</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1229287513"/>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97E84EE0-154C-4540-BB9A-C5875D62CF98}"/>
              </a:ext>
            </a:extLst>
          </p:cNvPr>
          <p:cNvSpPr txBox="1"/>
          <p:nvPr/>
        </p:nvSpPr>
        <p:spPr>
          <a:xfrm>
            <a:off x="227832" y="420688"/>
            <a:ext cx="11809312" cy="10341293"/>
          </a:xfrm>
          <a:prstGeom prst="rect">
            <a:avLst/>
          </a:prstGeom>
          <a:noFill/>
        </p:spPr>
        <p:txBody>
          <a:bodyPr wrap="square">
            <a:spAutoFit/>
          </a:bodyPr>
          <a:lstStyle/>
          <a:p>
            <a:pPr algn="just"/>
            <a:r>
              <a:rPr lang="es-MX" sz="2400" dirty="0">
                <a:latin typeface="Comic Sans MS" panose="030F0702030302020204" pitchFamily="66" charset="0"/>
              </a:rPr>
              <a:t>Pero, sin un giro que fase de 180°, no se producirá un disparo. Ajustar el esquema de un solo </a:t>
            </a:r>
            <a:r>
              <a:rPr lang="es-MX" sz="2400" dirty="0" err="1">
                <a:latin typeface="Comic Sans MS" panose="030F0702030302020204" pitchFamily="66" charset="0"/>
              </a:rPr>
              <a:t>blinder</a:t>
            </a:r>
            <a:r>
              <a:rPr lang="es-MX" sz="2400" dirty="0">
                <a:latin typeface="Comic Sans MS" panose="030F0702030302020204" pitchFamily="66" charset="0"/>
              </a:rPr>
              <a:t> es fácil y extremadamente seguro. Sólo funcionará después de que un polo se haya deslizado. Por lo tanto, no puede funcionar mal en una oscilación estable. Por estas razones, se prefiere a muchos de los otros esquemas. Las ventajas del esquema de un solo </a:t>
            </a:r>
            <a:r>
              <a:rPr lang="es-MX" sz="2400" dirty="0" err="1">
                <a:latin typeface="Comic Sans MS" panose="030F0702030302020204" pitchFamily="66" charset="0"/>
              </a:rPr>
              <a:t>blinder</a:t>
            </a:r>
            <a:r>
              <a:rPr lang="es-MX" sz="2400" dirty="0">
                <a:latin typeface="Comic Sans MS" panose="030F0702030302020204" pitchFamily="66" charset="0"/>
              </a:rPr>
              <a:t> sobre el esquema de </a:t>
            </a:r>
            <a:r>
              <a:rPr lang="es-MX" sz="2400" dirty="0" err="1">
                <a:latin typeface="Comic Sans MS" panose="030F0702030302020204" pitchFamily="66" charset="0"/>
              </a:rPr>
              <a:t>mho</a:t>
            </a:r>
            <a:r>
              <a:rPr lang="es-MX" sz="2400" dirty="0">
                <a:latin typeface="Comic Sans MS" panose="030F0702030302020204" pitchFamily="66" charset="0"/>
              </a:rPr>
              <a:t> único se pueden ver comparando la Fig. 5 y la Fig. 7. A medida que se aumenta el </a:t>
            </a:r>
            <a:r>
              <a:rPr lang="es-MX" sz="2400" dirty="0" err="1" smtClean="0">
                <a:latin typeface="Comic Sans MS" panose="030F0702030302020204" pitchFamily="66" charset="0"/>
              </a:rPr>
              <a:t>diám</a:t>
            </a:r>
            <a:r>
              <a:rPr lang="es-MX" sz="2400" dirty="0" smtClean="0">
                <a:latin typeface="Comic Sans MS" panose="030F0702030302020204" pitchFamily="66" charset="0"/>
              </a:rPr>
              <a:t> </a:t>
            </a:r>
            <a:r>
              <a:rPr lang="es-MX" sz="2400" dirty="0">
                <a:latin typeface="Comic Sans MS" panose="030F0702030302020204" pitchFamily="66" charset="0"/>
              </a:rPr>
              <a:t>del círculo </a:t>
            </a:r>
            <a:r>
              <a:rPr lang="es-MX" sz="2400" dirty="0" err="1">
                <a:latin typeface="Comic Sans MS" panose="030F0702030302020204" pitchFamily="66" charset="0"/>
              </a:rPr>
              <a:t>mho</a:t>
            </a:r>
            <a:r>
              <a:rPr lang="es-MX" sz="2400" dirty="0">
                <a:latin typeface="Comic Sans MS" panose="030F0702030302020204" pitchFamily="66" charset="0"/>
              </a:rPr>
              <a:t> en la Fig. 5 para proporcionar una mejor sensibilidad para las oscilaciones fuera de sincronismo en generador, podrían ocurrir disparos no deseados para la oscilación recuperable indicada en la Fig. 7. Sin embargo, la adición de los </a:t>
            </a:r>
            <a:r>
              <a:rPr lang="es-MX" sz="2400" dirty="0" err="1">
                <a:latin typeface="Comic Sans MS" panose="030F0702030302020204" pitchFamily="66" charset="0"/>
              </a:rPr>
              <a:t>blinders</a:t>
            </a:r>
            <a:r>
              <a:rPr lang="es-MX" sz="2400" dirty="0">
                <a:latin typeface="Comic Sans MS" panose="030F0702030302020204" pitchFamily="66" charset="0"/>
              </a:rPr>
              <a:t> y la lógica de trayectoria, evitarían ese disparo. El esquema de </a:t>
            </a:r>
            <a:r>
              <a:rPr lang="es-MX" sz="2400" dirty="0" err="1">
                <a:latin typeface="Comic Sans MS" panose="030F0702030302020204" pitchFamily="66" charset="0"/>
              </a:rPr>
              <a:t>blinder</a:t>
            </a:r>
            <a:r>
              <a:rPr lang="es-MX" sz="2400" dirty="0">
                <a:latin typeface="Comic Sans MS" panose="030F0702030302020204" pitchFamily="66" charset="0"/>
              </a:rPr>
              <a:t> también permitirá el disparo del generador sólo cuando la interrupción esté en un ángulo favorable.</a:t>
            </a:r>
            <a:endParaRPr lang="pt-BR" sz="2400" dirty="0">
              <a:latin typeface="Comic Sans MS" panose="030F0702030302020204" pitchFamily="66" charset="0"/>
            </a:endParaRPr>
          </a:p>
          <a:p>
            <a:pPr algn="just"/>
            <a:r>
              <a:rPr lang="es-MX" sz="2400" dirty="0">
                <a:latin typeface="Comic Sans MS" panose="030F0702030302020204" pitchFamily="66" charset="0"/>
              </a:rPr>
              <a:t>Las simulaciones por computadora de estabilidad transitoria son útiles para determinar el ángulo crítico del rotor cuando ocurre una oscilación irrecuperable y la máquina pierde sincronismo con la red. Este valor se utiliza para ajustar los </a:t>
            </a:r>
            <a:r>
              <a:rPr lang="es-MX" sz="2400" dirty="0" err="1">
                <a:latin typeface="Comic Sans MS" panose="030F0702030302020204" pitchFamily="66" charset="0"/>
              </a:rPr>
              <a:t>blinders</a:t>
            </a:r>
            <a:r>
              <a:rPr lang="es-MX" sz="2400" dirty="0">
                <a:latin typeface="Comic Sans MS" panose="030F0702030302020204" pitchFamily="66" charset="0"/>
              </a:rPr>
              <a:t> en un esquema de un solo </a:t>
            </a:r>
            <a:r>
              <a:rPr lang="es-MX" sz="2400" dirty="0" err="1">
                <a:latin typeface="Comic Sans MS" panose="030F0702030302020204" pitchFamily="66" charset="0"/>
              </a:rPr>
              <a:t>blinder</a:t>
            </a:r>
            <a:r>
              <a:rPr lang="es-MX" sz="2400" dirty="0">
                <a:latin typeface="Comic Sans MS" panose="030F0702030302020204" pitchFamily="66" charset="0"/>
              </a:rPr>
              <a:t>. Los resultados de estabilidad transitoria también podrían usarse para verificar que el ajuste de tiempo sea apropiado. Para esta simulación, se deben ejecutar las condiciones más estrictas, proporcionando el menor tiempo de oscilación a lo largo del camino entre los </a:t>
            </a:r>
            <a:r>
              <a:rPr lang="es-MX" sz="2400" dirty="0" err="1">
                <a:latin typeface="Comic Sans MS" panose="030F0702030302020204" pitchFamily="66" charset="0"/>
              </a:rPr>
              <a:t>blinders</a:t>
            </a:r>
            <a:r>
              <a:rPr lang="es-MX" sz="2400" dirty="0">
                <a:latin typeface="Comic Sans MS" panose="030F0702030302020204" pitchFamily="66" charset="0"/>
              </a:rPr>
              <a:t> durante la excursión de impedancia fuera de sincronismo. Para una simulación más realista del comportamiento del generador, el análisis debe incluir el modelado apropiado de los gobernadores, reguladores de tensión y estabilizadores del sistema de potencia (si están disponibles). Cuando no se dispone de estudios de estabilidad, se suelen utilizar ángulos de 120° para colocar los </a:t>
            </a:r>
            <a:r>
              <a:rPr lang="es-MX" sz="2400" dirty="0" err="1">
                <a:latin typeface="Comic Sans MS" panose="030F0702030302020204" pitchFamily="66" charset="0"/>
              </a:rPr>
              <a:t>blinders</a:t>
            </a:r>
            <a:r>
              <a:rPr lang="es-MX" sz="2400" dirty="0">
                <a:latin typeface="Comic Sans MS" panose="030F0702030302020204" pitchFamily="66" charset="0"/>
              </a:rPr>
              <a:t>. En este ángulo, el swing generalmente no es recuperable. Consulte [1] para obtener detalles sobre cómo se ajustó este ángulo.</a:t>
            </a:r>
            <a:endParaRPr lang="pt-BR" sz="2400" dirty="0">
              <a:latin typeface="Comic Sans MS" panose="030F0702030302020204" pitchFamily="66" charset="0"/>
            </a:endParaRPr>
          </a:p>
          <a:p>
            <a:endParaRPr lang="es-AR" dirty="0"/>
          </a:p>
        </p:txBody>
      </p:sp>
      <p:sp>
        <p:nvSpPr>
          <p:cNvPr id="7" name="CuadroTexto 6">
            <a:extLst>
              <a:ext uri="{FF2B5EF4-FFF2-40B4-BE49-F238E27FC236}">
                <a16:creationId xmlns:a16="http://schemas.microsoft.com/office/drawing/2014/main" xmlns="" id="{4B86D0C5-8CFC-49F3-9F3D-DE3D177AA2BC}"/>
              </a:ext>
            </a:extLst>
          </p:cNvPr>
          <p:cNvSpPr txBox="1"/>
          <p:nvPr/>
        </p:nvSpPr>
        <p:spPr>
          <a:xfrm>
            <a:off x="12037144" y="8701608"/>
            <a:ext cx="5256584" cy="707886"/>
          </a:xfrm>
          <a:prstGeom prst="rect">
            <a:avLst/>
          </a:prstGeom>
          <a:noFill/>
        </p:spPr>
        <p:txBody>
          <a:bodyPr wrap="square">
            <a:spAutoFit/>
          </a:bodyPr>
          <a:lstStyle/>
          <a:p>
            <a:pPr algn="ctr"/>
            <a:r>
              <a:rPr lang="es-AR" sz="2000" b="1" dirty="0">
                <a:latin typeface="Comic Sans MS" panose="030F0702030302020204" pitchFamily="66" charset="0"/>
              </a:rPr>
              <a:t>Figura 7. Ejemplo de esquema de </a:t>
            </a:r>
            <a:r>
              <a:rPr lang="es-AR" sz="2000" b="1" dirty="0" err="1">
                <a:latin typeface="Comic Sans MS" panose="030F0702030302020204" pitchFamily="66" charset="0"/>
              </a:rPr>
              <a:t>blinder</a:t>
            </a:r>
            <a:r>
              <a:rPr lang="es-AR" sz="2000" b="1" dirty="0">
                <a:latin typeface="Comic Sans MS" panose="030F0702030302020204" pitchFamily="66" charset="0"/>
              </a:rPr>
              <a:t> único para casos estables e inestables</a:t>
            </a:r>
          </a:p>
        </p:txBody>
      </p:sp>
      <p:pic>
        <p:nvPicPr>
          <p:cNvPr id="4" name="Imagen 3">
            <a:extLst>
              <a:ext uri="{FF2B5EF4-FFF2-40B4-BE49-F238E27FC236}">
                <a16:creationId xmlns:a16="http://schemas.microsoft.com/office/drawing/2014/main" xmlns="" id="{AAF457D4-C9AE-46F4-9D5F-7DADB5DEF6E1}"/>
              </a:ext>
            </a:extLst>
          </p:cNvPr>
          <p:cNvPicPr>
            <a:picLocks noChangeAspect="1"/>
          </p:cNvPicPr>
          <p:nvPr/>
        </p:nvPicPr>
        <p:blipFill>
          <a:blip r:embed="rId2"/>
          <a:stretch>
            <a:fillRect/>
          </a:stretch>
        </p:blipFill>
        <p:spPr>
          <a:xfrm>
            <a:off x="12037144" y="2292896"/>
            <a:ext cx="5616624" cy="6264695"/>
          </a:xfrm>
          <a:prstGeom prst="rect">
            <a:avLst/>
          </a:prstGeom>
        </p:spPr>
      </p:pic>
    </p:spTree>
    <p:extLst>
      <p:ext uri="{BB962C8B-B14F-4D97-AF65-F5344CB8AC3E}">
        <p14:creationId xmlns:p14="http://schemas.microsoft.com/office/powerpoint/2010/main" xmlns="" val="3240750358"/>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6A196804-B4B5-4E25-B31C-0758C939F519}"/>
              </a:ext>
            </a:extLst>
          </p:cNvPr>
          <p:cNvSpPr txBox="1"/>
          <p:nvPr/>
        </p:nvSpPr>
        <p:spPr>
          <a:xfrm>
            <a:off x="227832" y="348680"/>
            <a:ext cx="10369152" cy="8586966"/>
          </a:xfrm>
          <a:prstGeom prst="rect">
            <a:avLst/>
          </a:prstGeom>
          <a:noFill/>
        </p:spPr>
        <p:txBody>
          <a:bodyPr wrap="square">
            <a:spAutoFit/>
          </a:bodyPr>
          <a:lstStyle/>
          <a:p>
            <a:pPr algn="just"/>
            <a:r>
              <a:rPr lang="es-MX" sz="2400" b="1" dirty="0">
                <a:latin typeface="Comic Sans MS" panose="030F0702030302020204" pitchFamily="66" charset="0"/>
              </a:rPr>
              <a:t>D. Esquemas de doble </a:t>
            </a:r>
            <a:r>
              <a:rPr lang="es-MX" sz="2400" b="1" dirty="0" err="1">
                <a:latin typeface="Comic Sans MS" panose="030F0702030302020204" pitchFamily="66" charset="0"/>
              </a:rPr>
              <a:t>blinder</a:t>
            </a:r>
            <a:r>
              <a:rPr lang="es-MX" sz="2400" b="1" dirty="0">
                <a:latin typeface="Comic Sans MS" panose="030F0702030302020204" pitchFamily="66" charset="0"/>
              </a:rPr>
              <a:t> </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Con referencia a las Fig. 8 y 9, el elemento exterior funciona cuando la impedancia de oscilación entra en sus características en F. El elemento </a:t>
            </a:r>
            <a:r>
              <a:rPr lang="es-MX" sz="2400" dirty="0" err="1">
                <a:latin typeface="Comic Sans MS" panose="030F0702030302020204" pitchFamily="66" charset="0"/>
              </a:rPr>
              <a:t>mho</a:t>
            </a:r>
            <a:r>
              <a:rPr lang="es-MX" sz="2400" dirty="0">
                <a:latin typeface="Comic Sans MS" panose="030F0702030302020204" pitchFamily="66" charset="0"/>
              </a:rPr>
              <a:t> en el esquema de doble anteojo se activará antes que el elemento de anteojo exterior. Si la impedancia de oscilación permanece entre las características del elemento exterior e interior durante más tiempo que un tiempo preestablecido, se reconoce como una condición fuera de sincronismo en el circuito lógico. A medida que la impedancia de oscilación ingresa al elemento interno, el circuito lógico se sella. A medida que la impedancia de oscilación sale del elemento interno, su tiempo de viaje debe exceder un tiempo preestablecido antes de llegar al elemento externo. El disparo no se produce hasta que la impedancia de oscilación sale de la característica exterior o, en el caso del esquema de doble </a:t>
            </a:r>
            <a:r>
              <a:rPr lang="es-MX" sz="2400" dirty="0" err="1">
                <a:latin typeface="Comic Sans MS" panose="030F0702030302020204" pitchFamily="66" charset="0"/>
              </a:rPr>
              <a:t>blinder</a:t>
            </a:r>
            <a:r>
              <a:rPr lang="es-MX" sz="2400" dirty="0">
                <a:latin typeface="Comic Sans MS" panose="030F0702030302020204" pitchFamily="66" charset="0"/>
              </a:rPr>
              <a:t>, hasta que el elemento de supervisión </a:t>
            </a:r>
            <a:r>
              <a:rPr lang="es-MX" sz="2400" dirty="0" err="1">
                <a:latin typeface="Comic Sans MS" panose="030F0702030302020204" pitchFamily="66" charset="0"/>
              </a:rPr>
              <a:t>mho</a:t>
            </a:r>
            <a:r>
              <a:rPr lang="es-MX" sz="2400" dirty="0">
                <a:latin typeface="Comic Sans MS" panose="030F0702030302020204" pitchFamily="66" charset="0"/>
              </a:rPr>
              <a:t> se </a:t>
            </a:r>
            <a:r>
              <a:rPr lang="es-MX" sz="2400" dirty="0" err="1">
                <a:latin typeface="Comic Sans MS" panose="030F0702030302020204" pitchFamily="66" charset="0"/>
              </a:rPr>
              <a:t>rajusta</a:t>
            </a:r>
            <a:r>
              <a:rPr lang="es-MX" sz="2400" dirty="0">
                <a:latin typeface="Comic Sans MS" panose="030F0702030302020204" pitchFamily="66" charset="0"/>
              </a:rPr>
              <a:t>, dependiendo de la lógica utilizada. El esquema de doble </a:t>
            </a:r>
            <a:r>
              <a:rPr lang="es-MX" sz="2400" dirty="0" err="1">
                <a:latin typeface="Comic Sans MS" panose="030F0702030302020204" pitchFamily="66" charset="0"/>
              </a:rPr>
              <a:t>blinder</a:t>
            </a:r>
            <a:r>
              <a:rPr lang="es-MX" sz="2400" dirty="0">
                <a:latin typeface="Comic Sans MS" panose="030F0702030302020204" pitchFamily="66" charset="0"/>
              </a:rPr>
              <a:t> requiere el uso de simulaciones de estabilidad transitoria para determinar los ajustes apropiados del </a:t>
            </a:r>
            <a:r>
              <a:rPr lang="es-MX" sz="2400" dirty="0" err="1">
                <a:latin typeface="Comic Sans MS" panose="030F0702030302020204" pitchFamily="66" charset="0"/>
              </a:rPr>
              <a:t>blinder</a:t>
            </a:r>
            <a:r>
              <a:rPr lang="es-MX" sz="2400" dirty="0">
                <a:latin typeface="Comic Sans MS" panose="030F0702030302020204" pitchFamily="66" charset="0"/>
              </a:rPr>
              <a:t> externo e interno y el tiempo de excursión. Sin embargo, en este caso, se debe tener cuidado para garantizar que la condición produzca el tiempo de viaje de impedancia más rápido. De lo contrario, el ajuste de la hora podría poner en riesgo la seguridad del funcionamiento del relé. Esto hace que este esquema sea más difícil de ajustar y menos seguro. </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C185F5EB-70E0-48EB-A261-7C54866E079F}"/>
              </a:ext>
            </a:extLst>
          </p:cNvPr>
          <p:cNvPicPr>
            <a:picLocks noChangeAspect="1"/>
          </p:cNvPicPr>
          <p:nvPr/>
        </p:nvPicPr>
        <p:blipFill>
          <a:blip r:embed="rId2"/>
          <a:stretch>
            <a:fillRect/>
          </a:stretch>
        </p:blipFill>
        <p:spPr>
          <a:xfrm>
            <a:off x="10885016" y="361030"/>
            <a:ext cx="3888432" cy="5388250"/>
          </a:xfrm>
          <a:prstGeom prst="rect">
            <a:avLst/>
          </a:prstGeom>
        </p:spPr>
      </p:pic>
      <p:sp>
        <p:nvSpPr>
          <p:cNvPr id="7" name="CuadroTexto 6">
            <a:extLst>
              <a:ext uri="{FF2B5EF4-FFF2-40B4-BE49-F238E27FC236}">
                <a16:creationId xmlns:a16="http://schemas.microsoft.com/office/drawing/2014/main" xmlns="" id="{58ED1725-EFED-4A5E-B392-CC9540709AAB}"/>
              </a:ext>
            </a:extLst>
          </p:cNvPr>
          <p:cNvSpPr txBox="1"/>
          <p:nvPr/>
        </p:nvSpPr>
        <p:spPr>
          <a:xfrm>
            <a:off x="13333288" y="852736"/>
            <a:ext cx="3672408" cy="707886"/>
          </a:xfrm>
          <a:prstGeom prst="rect">
            <a:avLst/>
          </a:prstGeom>
          <a:noFill/>
        </p:spPr>
        <p:txBody>
          <a:bodyPr wrap="square">
            <a:spAutoFit/>
          </a:bodyPr>
          <a:lstStyle/>
          <a:p>
            <a:pPr algn="ctr"/>
            <a:r>
              <a:rPr lang="es-AR" sz="2000" b="1" dirty="0">
                <a:latin typeface="Comic Sans MS" panose="030F0702030302020204" pitchFamily="66" charset="0"/>
              </a:rPr>
              <a:t>Figura 8. Esquema de doble lente</a:t>
            </a:r>
          </a:p>
        </p:txBody>
      </p:sp>
      <p:pic>
        <p:nvPicPr>
          <p:cNvPr id="9" name="Imagen 8">
            <a:extLst>
              <a:ext uri="{FF2B5EF4-FFF2-40B4-BE49-F238E27FC236}">
                <a16:creationId xmlns:a16="http://schemas.microsoft.com/office/drawing/2014/main" xmlns="" id="{8967721A-C8B5-4E0A-854E-0ADB3BE5103A}"/>
              </a:ext>
            </a:extLst>
          </p:cNvPr>
          <p:cNvPicPr>
            <a:picLocks noChangeAspect="1"/>
          </p:cNvPicPr>
          <p:nvPr/>
        </p:nvPicPr>
        <p:blipFill>
          <a:blip r:embed="rId3"/>
          <a:stretch>
            <a:fillRect/>
          </a:stretch>
        </p:blipFill>
        <p:spPr>
          <a:xfrm>
            <a:off x="13549312" y="5029200"/>
            <a:ext cx="3888432" cy="4536504"/>
          </a:xfrm>
          <a:prstGeom prst="rect">
            <a:avLst/>
          </a:prstGeom>
        </p:spPr>
      </p:pic>
      <p:sp>
        <p:nvSpPr>
          <p:cNvPr id="11" name="CuadroTexto 10">
            <a:extLst>
              <a:ext uri="{FF2B5EF4-FFF2-40B4-BE49-F238E27FC236}">
                <a16:creationId xmlns:a16="http://schemas.microsoft.com/office/drawing/2014/main" xmlns="" id="{9B597552-1F85-4370-9B59-151D50B14344}"/>
              </a:ext>
            </a:extLst>
          </p:cNvPr>
          <p:cNvSpPr txBox="1"/>
          <p:nvPr/>
        </p:nvSpPr>
        <p:spPr>
          <a:xfrm>
            <a:off x="10885016" y="6685384"/>
            <a:ext cx="2664296" cy="707886"/>
          </a:xfrm>
          <a:prstGeom prst="rect">
            <a:avLst/>
          </a:prstGeom>
          <a:noFill/>
        </p:spPr>
        <p:txBody>
          <a:bodyPr wrap="square">
            <a:spAutoFit/>
          </a:bodyPr>
          <a:lstStyle/>
          <a:p>
            <a:pPr algn="ctr"/>
            <a:r>
              <a:rPr lang="es-MX" sz="2000" b="1" dirty="0">
                <a:latin typeface="Comic Sans MS" panose="030F0702030302020204" pitchFamily="66" charset="0"/>
              </a:rPr>
              <a:t>Fig. 9. Esquema de doble </a:t>
            </a:r>
            <a:r>
              <a:rPr lang="es-MX" sz="2000" b="1" dirty="0" err="1">
                <a:latin typeface="Comic Sans MS" panose="030F0702030302020204" pitchFamily="66" charset="0"/>
              </a:rPr>
              <a:t>blinder</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312471549"/>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6A196804-B4B5-4E25-B31C-0758C939F519}"/>
              </a:ext>
            </a:extLst>
          </p:cNvPr>
          <p:cNvSpPr txBox="1"/>
          <p:nvPr/>
        </p:nvSpPr>
        <p:spPr>
          <a:xfrm>
            <a:off x="227832" y="348680"/>
            <a:ext cx="10369152" cy="3416320"/>
          </a:xfrm>
          <a:prstGeom prst="rect">
            <a:avLst/>
          </a:prstGeom>
          <a:noFill/>
        </p:spPr>
        <p:txBody>
          <a:bodyPr wrap="square">
            <a:spAutoFit/>
          </a:bodyPr>
          <a:lstStyle/>
          <a:p>
            <a:pPr algn="just"/>
            <a:r>
              <a:rPr lang="es-MX" sz="2400" dirty="0">
                <a:latin typeface="Comic Sans MS" panose="030F0702030302020204" pitchFamily="66" charset="0"/>
              </a:rPr>
              <a:t>El ángulo DFC se controla ajustando los elementos externos para limitar </a:t>
            </a:r>
            <a:r>
              <a:rPr lang="es-MX" sz="2400" dirty="0" smtClean="0">
                <a:latin typeface="Comic Sans MS" panose="030F0702030302020204" pitchFamily="66" charset="0"/>
              </a:rPr>
              <a:t>la tensión </a:t>
            </a:r>
            <a:r>
              <a:rPr lang="es-MX" sz="2400" dirty="0">
                <a:latin typeface="Comic Sans MS" panose="030F0702030302020204" pitchFamily="66" charset="0"/>
              </a:rPr>
              <a:t>a través de los polos de apertura del interruptor del generador. Una vez que se ha detectado la oscilación y la impedancia de oscilación ha entrado en el elemento interior, puede salir de los elementos interior y exterior en cualquier dirección y se producirá el disparo. Por lo tanto, el ajuste del elemento interior debería responder sólo a oscilaciones no recuperables. Por esta razón, el análisis de estabilidad transitoria es extremadamente importante para ajustar este esquema. </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C185F5EB-70E0-48EB-A261-7C54866E079F}"/>
              </a:ext>
            </a:extLst>
          </p:cNvPr>
          <p:cNvPicPr>
            <a:picLocks noChangeAspect="1"/>
          </p:cNvPicPr>
          <p:nvPr/>
        </p:nvPicPr>
        <p:blipFill>
          <a:blip r:embed="rId2"/>
          <a:stretch>
            <a:fillRect/>
          </a:stretch>
        </p:blipFill>
        <p:spPr>
          <a:xfrm>
            <a:off x="10885016" y="361030"/>
            <a:ext cx="3888432" cy="5388250"/>
          </a:xfrm>
          <a:prstGeom prst="rect">
            <a:avLst/>
          </a:prstGeom>
        </p:spPr>
      </p:pic>
      <p:sp>
        <p:nvSpPr>
          <p:cNvPr id="7" name="CuadroTexto 6">
            <a:extLst>
              <a:ext uri="{FF2B5EF4-FFF2-40B4-BE49-F238E27FC236}">
                <a16:creationId xmlns:a16="http://schemas.microsoft.com/office/drawing/2014/main" xmlns="" id="{58ED1725-EFED-4A5E-B392-CC9540709AAB}"/>
              </a:ext>
            </a:extLst>
          </p:cNvPr>
          <p:cNvSpPr txBox="1"/>
          <p:nvPr/>
        </p:nvSpPr>
        <p:spPr>
          <a:xfrm>
            <a:off x="13333288" y="852736"/>
            <a:ext cx="3672408" cy="707886"/>
          </a:xfrm>
          <a:prstGeom prst="rect">
            <a:avLst/>
          </a:prstGeom>
          <a:noFill/>
        </p:spPr>
        <p:txBody>
          <a:bodyPr wrap="square">
            <a:spAutoFit/>
          </a:bodyPr>
          <a:lstStyle/>
          <a:p>
            <a:pPr algn="ctr"/>
            <a:r>
              <a:rPr lang="es-AR" sz="2000" b="1" dirty="0">
                <a:latin typeface="Comic Sans MS" panose="030F0702030302020204" pitchFamily="66" charset="0"/>
              </a:rPr>
              <a:t>Figura 8. Esquema de doble lente</a:t>
            </a:r>
          </a:p>
        </p:txBody>
      </p:sp>
      <p:pic>
        <p:nvPicPr>
          <p:cNvPr id="9" name="Imagen 8">
            <a:extLst>
              <a:ext uri="{FF2B5EF4-FFF2-40B4-BE49-F238E27FC236}">
                <a16:creationId xmlns:a16="http://schemas.microsoft.com/office/drawing/2014/main" xmlns="" id="{8967721A-C8B5-4E0A-854E-0ADB3BE5103A}"/>
              </a:ext>
            </a:extLst>
          </p:cNvPr>
          <p:cNvPicPr>
            <a:picLocks noChangeAspect="1"/>
          </p:cNvPicPr>
          <p:nvPr/>
        </p:nvPicPr>
        <p:blipFill>
          <a:blip r:embed="rId3"/>
          <a:stretch>
            <a:fillRect/>
          </a:stretch>
        </p:blipFill>
        <p:spPr>
          <a:xfrm>
            <a:off x="13549312" y="5029200"/>
            <a:ext cx="3888432" cy="4536504"/>
          </a:xfrm>
          <a:prstGeom prst="rect">
            <a:avLst/>
          </a:prstGeom>
        </p:spPr>
      </p:pic>
      <p:sp>
        <p:nvSpPr>
          <p:cNvPr id="11" name="CuadroTexto 10">
            <a:extLst>
              <a:ext uri="{FF2B5EF4-FFF2-40B4-BE49-F238E27FC236}">
                <a16:creationId xmlns:a16="http://schemas.microsoft.com/office/drawing/2014/main" xmlns="" id="{9B597552-1F85-4370-9B59-151D50B14344}"/>
              </a:ext>
            </a:extLst>
          </p:cNvPr>
          <p:cNvSpPr txBox="1"/>
          <p:nvPr/>
        </p:nvSpPr>
        <p:spPr>
          <a:xfrm>
            <a:off x="10885016" y="6685384"/>
            <a:ext cx="2664296" cy="707886"/>
          </a:xfrm>
          <a:prstGeom prst="rect">
            <a:avLst/>
          </a:prstGeom>
          <a:noFill/>
        </p:spPr>
        <p:txBody>
          <a:bodyPr wrap="square">
            <a:spAutoFit/>
          </a:bodyPr>
          <a:lstStyle/>
          <a:p>
            <a:pPr algn="ctr"/>
            <a:r>
              <a:rPr lang="es-MX" sz="2000" b="1" dirty="0">
                <a:latin typeface="Comic Sans MS" panose="030F0702030302020204" pitchFamily="66" charset="0"/>
              </a:rPr>
              <a:t>Fig. 9. Esquema de doble </a:t>
            </a:r>
            <a:r>
              <a:rPr lang="es-MX" sz="2000" b="1" dirty="0" err="1">
                <a:latin typeface="Comic Sans MS" panose="030F0702030302020204" pitchFamily="66" charset="0"/>
              </a:rPr>
              <a:t>blinder</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2645617500"/>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3BBD0823-05C6-459F-A4F1-44A9200C5B00}"/>
              </a:ext>
            </a:extLst>
          </p:cNvPr>
          <p:cNvSpPr txBox="1"/>
          <p:nvPr/>
        </p:nvSpPr>
        <p:spPr>
          <a:xfrm>
            <a:off x="155824" y="420688"/>
            <a:ext cx="17353928" cy="1938992"/>
          </a:xfrm>
          <a:prstGeom prst="rect">
            <a:avLst/>
          </a:prstGeom>
          <a:noFill/>
        </p:spPr>
        <p:txBody>
          <a:bodyPr wrap="square">
            <a:spAutoFit/>
          </a:bodyPr>
          <a:lstStyle/>
          <a:p>
            <a:pPr algn="just"/>
            <a:r>
              <a:rPr lang="es-AR" sz="2400" b="1" dirty="0">
                <a:latin typeface="Comic Sans MS" panose="030F0702030302020204" pitchFamily="66" charset="0"/>
              </a:rPr>
              <a:t>E. Esquema de círculos concéntricos </a:t>
            </a:r>
          </a:p>
          <a:p>
            <a:pPr algn="just"/>
            <a:endParaRPr lang="es-AR" sz="2400" dirty="0">
              <a:latin typeface="Comic Sans MS" panose="030F0702030302020204" pitchFamily="66" charset="0"/>
            </a:endParaRPr>
          </a:p>
          <a:p>
            <a:pPr algn="just"/>
            <a:r>
              <a:rPr lang="es-AR" sz="2400" dirty="0">
                <a:latin typeface="Comic Sans MS" panose="030F0702030302020204" pitchFamily="66" charset="0"/>
              </a:rPr>
              <a:t>El esquema de círculos concéntricos utiliza dos relés </a:t>
            </a:r>
            <a:r>
              <a:rPr lang="es-AR" sz="2400" dirty="0" err="1">
                <a:latin typeface="Comic Sans MS" panose="030F0702030302020204" pitchFamily="66" charset="0"/>
              </a:rPr>
              <a:t>mho</a:t>
            </a:r>
            <a:r>
              <a:rPr lang="es-AR" sz="2400" dirty="0">
                <a:latin typeface="Comic Sans MS" panose="030F0702030302020204" pitchFamily="66" charset="0"/>
              </a:rPr>
              <a:t>. Funciona esencialmente igual que el esquema de doble lente. Cuando se utiliza el esquema de círculos concéntricos, el círculo interior debe ajustarse para que responda sólo a oscilaciones no recuperables. </a:t>
            </a:r>
          </a:p>
        </p:txBody>
      </p:sp>
    </p:spTree>
    <p:extLst>
      <p:ext uri="{BB962C8B-B14F-4D97-AF65-F5344CB8AC3E}">
        <p14:creationId xmlns:p14="http://schemas.microsoft.com/office/powerpoint/2010/main" xmlns="" val="8200448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132CBCE4-9DAB-44AE-8F9F-BD8F82C0C4DD}"/>
              </a:ext>
            </a:extLst>
          </p:cNvPr>
          <p:cNvSpPr txBox="1"/>
          <p:nvPr/>
        </p:nvSpPr>
        <p:spPr>
          <a:xfrm>
            <a:off x="299840" y="420688"/>
            <a:ext cx="10945216" cy="9602629"/>
          </a:xfrm>
          <a:prstGeom prst="rect">
            <a:avLst/>
          </a:prstGeom>
          <a:noFill/>
        </p:spPr>
        <p:txBody>
          <a:bodyPr wrap="square">
            <a:spAutoFit/>
          </a:bodyPr>
          <a:lstStyle/>
          <a:p>
            <a:pPr algn="just"/>
            <a:r>
              <a:rPr lang="es-AR" sz="2400" dirty="0">
                <a:latin typeface="Comic Sans MS" panose="030F0702030302020204" pitchFamily="66" charset="0"/>
              </a:rPr>
              <a:t>CONFIGURACIÓN DE ELEMENTOS DE PROTECCIÓN POR PERDIDA DE SINCRONISMO DE UNSOLO BLINDER</a:t>
            </a:r>
          </a:p>
          <a:p>
            <a:pPr algn="just"/>
            <a:endParaRPr lang="es-AR" sz="2400" dirty="0">
              <a:latin typeface="Comic Sans MS" panose="030F0702030302020204" pitchFamily="66" charset="0"/>
            </a:endParaRPr>
          </a:p>
          <a:p>
            <a:pPr algn="just"/>
            <a:r>
              <a:rPr lang="es-MX" sz="2400" dirty="0">
                <a:latin typeface="Comic Sans MS" panose="030F0702030302020204" pitchFamily="66" charset="0"/>
              </a:rPr>
              <a:t>La Fig. 10 ilustra los ajustes de impedancia. El ajuste del elemento 78 se realiza con el siguiente procedimiento: </a:t>
            </a:r>
          </a:p>
          <a:p>
            <a:pPr marL="457200" indent="-457200" algn="just">
              <a:buAutoNum type="arabicPeriod"/>
            </a:pPr>
            <a:r>
              <a:rPr lang="es-MX" sz="2400" dirty="0">
                <a:latin typeface="Comic Sans MS" panose="030F0702030302020204" pitchFamily="66" charset="0"/>
              </a:rPr>
              <a:t>Modelar el sistema general y realizar casos de simulación de estabilidad transitoria para condiciones operativas representativas. El modelado de los generadores debe incluir el regulador de tensión, el gobernador del generador y el PSS (estabilizador del sistema de potencia), si está disponible. Para el esquema de un solo </a:t>
            </a:r>
            <a:r>
              <a:rPr lang="es-MX" sz="2400" dirty="0" err="1">
                <a:latin typeface="Comic Sans MS" panose="030F0702030302020204" pitchFamily="66" charset="0"/>
              </a:rPr>
              <a:t>blinder</a:t>
            </a:r>
            <a:r>
              <a:rPr lang="es-MX" sz="2400" dirty="0">
                <a:latin typeface="Comic Sans MS" panose="030F0702030302020204" pitchFamily="66" charset="0"/>
              </a:rPr>
              <a:t>, los datos obtenidos de los casos de simulación de estabilidad transitoria son útiles. </a:t>
            </a:r>
          </a:p>
          <a:p>
            <a:pPr marL="457200" indent="-457200" algn="just">
              <a:buAutoNum type="arabicPeriod"/>
            </a:pPr>
            <a:r>
              <a:rPr lang="es-MX" sz="2400" dirty="0">
                <a:latin typeface="Comic Sans MS" panose="030F0702030302020204" pitchFamily="66" charset="0"/>
              </a:rPr>
              <a:t>Determinar los valores de la reactancia transitoria del generador (X ′d), unidad de reactancia del transformador (XTG), y la impedancia del sistema bajo generación máxima (XmaxSG1). </a:t>
            </a:r>
          </a:p>
          <a:p>
            <a:pPr marL="457200" indent="-457200" algn="just">
              <a:buAutoNum type="arabicPeriod"/>
            </a:pPr>
            <a:r>
              <a:rPr lang="es-MX" sz="2400" dirty="0">
                <a:latin typeface="Comic Sans MS" panose="030F0702030302020204" pitchFamily="66" charset="0"/>
              </a:rPr>
              <a:t>Configurar la unidad </a:t>
            </a:r>
            <a:r>
              <a:rPr lang="es-MX" sz="2400" dirty="0" err="1">
                <a:latin typeface="Comic Sans MS" panose="030F0702030302020204" pitchFamily="66" charset="0"/>
              </a:rPr>
              <a:t>mho</a:t>
            </a:r>
            <a:r>
              <a:rPr lang="es-MX" sz="2400" dirty="0">
                <a:latin typeface="Comic Sans MS" panose="030F0702030302020204" pitchFamily="66" charset="0"/>
              </a:rPr>
              <a:t> para limitar el alcance a 1,5 veces la impedancia del transformador en la dirección del sistema. En la dirección del generador, el alcance normalmente se ajusta en el doble de la reactancia transitoria del generador. Por lo tanto, la El </a:t>
            </a:r>
            <a:r>
              <a:rPr lang="es-MX" sz="2400" dirty="0" err="1" smtClean="0">
                <a:latin typeface="Comic Sans MS" panose="030F0702030302020204" pitchFamily="66" charset="0"/>
              </a:rPr>
              <a:t>diám</a:t>
            </a:r>
            <a:r>
              <a:rPr lang="es-MX" sz="2400" dirty="0" smtClean="0">
                <a:latin typeface="Comic Sans MS" panose="030F0702030302020204" pitchFamily="66" charset="0"/>
              </a:rPr>
              <a:t> </a:t>
            </a:r>
            <a:r>
              <a:rPr lang="es-MX" sz="2400" dirty="0">
                <a:latin typeface="Comic Sans MS" panose="030F0702030302020204" pitchFamily="66" charset="0"/>
              </a:rPr>
              <a:t>de la característica </a:t>
            </a:r>
            <a:r>
              <a:rPr lang="es-MX" sz="2400" dirty="0" err="1">
                <a:latin typeface="Comic Sans MS" panose="030F0702030302020204" pitchFamily="66" charset="0"/>
              </a:rPr>
              <a:t>mho</a:t>
            </a:r>
            <a:r>
              <a:rPr lang="es-MX" sz="2400" dirty="0">
                <a:latin typeface="Comic Sans MS" panose="030F0702030302020204" pitchFamily="66" charset="0"/>
              </a:rPr>
              <a:t> es 2X′d+ 1,5XTG. </a:t>
            </a:r>
          </a:p>
          <a:p>
            <a:pPr marL="457200" indent="-457200" algn="just">
              <a:buAutoNum type="arabicPeriod"/>
            </a:pPr>
            <a:r>
              <a:rPr lang="es-MX" sz="2400" dirty="0">
                <a:latin typeface="Comic Sans MS" panose="030F0702030302020204" pitchFamily="66" charset="0"/>
              </a:rPr>
              <a:t>Determinar, mediante la estabilidad transitoria Elementos </a:t>
            </a:r>
            <a:r>
              <a:rPr lang="es-MX" sz="2400" dirty="0" err="1">
                <a:latin typeface="Comic Sans MS" panose="030F0702030302020204" pitchFamily="66" charset="0"/>
              </a:rPr>
              <a:t>Blinder</a:t>
            </a:r>
            <a:r>
              <a:rPr lang="es-MX" sz="2400" dirty="0">
                <a:latin typeface="Comic Sans MS" panose="030F0702030302020204" pitchFamily="66" charset="0"/>
              </a:rPr>
              <a:t> Figura 10. Procedimiento para ajustar relés de pérdida de sincronismo casos de simulación, el ángulo crítico </a:t>
            </a:r>
            <a:r>
              <a:rPr lang="es-MX" sz="2400" dirty="0" err="1">
                <a:latin typeface="Comic Sans MS" panose="030F0702030302020204" pitchFamily="66" charset="0"/>
              </a:rPr>
              <a:t>δc</a:t>
            </a:r>
            <a:r>
              <a:rPr lang="es-MX" sz="2400" dirty="0">
                <a:latin typeface="Comic Sans MS" panose="030F0702030302020204" pitchFamily="66" charset="0"/>
              </a:rPr>
              <a:t> entre el generador y el sistema. Esto sucede en el punto donde el sistema comienza a volverse inestable. Si no se dispone de estudios de estabilidad transitoria, en la industria se utiliza ampliamente un ángulo de 120°. </a:t>
            </a:r>
          </a:p>
          <a:p>
            <a:endParaRPr lang="es-AR" dirty="0"/>
          </a:p>
        </p:txBody>
      </p:sp>
      <p:pic>
        <p:nvPicPr>
          <p:cNvPr id="9" name="Imagen 8">
            <a:extLst>
              <a:ext uri="{FF2B5EF4-FFF2-40B4-BE49-F238E27FC236}">
                <a16:creationId xmlns:a16="http://schemas.microsoft.com/office/drawing/2014/main" xmlns="" id="{20ED7888-6B3E-40E7-AA8E-A4BD911C49F6}"/>
              </a:ext>
            </a:extLst>
          </p:cNvPr>
          <p:cNvPicPr>
            <a:picLocks noChangeAspect="1"/>
          </p:cNvPicPr>
          <p:nvPr/>
        </p:nvPicPr>
        <p:blipFill>
          <a:blip r:embed="rId2"/>
          <a:stretch>
            <a:fillRect/>
          </a:stretch>
        </p:blipFill>
        <p:spPr>
          <a:xfrm>
            <a:off x="11893128" y="2004863"/>
            <a:ext cx="5328592" cy="5811753"/>
          </a:xfrm>
          <a:prstGeom prst="rect">
            <a:avLst/>
          </a:prstGeom>
        </p:spPr>
      </p:pic>
      <p:sp>
        <p:nvSpPr>
          <p:cNvPr id="11" name="CuadroTexto 10">
            <a:extLst>
              <a:ext uri="{FF2B5EF4-FFF2-40B4-BE49-F238E27FC236}">
                <a16:creationId xmlns:a16="http://schemas.microsoft.com/office/drawing/2014/main" xmlns="" id="{E459641D-F292-4F40-A617-682B6E0D9F3C}"/>
              </a:ext>
            </a:extLst>
          </p:cNvPr>
          <p:cNvSpPr txBox="1"/>
          <p:nvPr/>
        </p:nvSpPr>
        <p:spPr>
          <a:xfrm>
            <a:off x="11749112" y="8341568"/>
            <a:ext cx="5472608" cy="707886"/>
          </a:xfrm>
          <a:prstGeom prst="rect">
            <a:avLst/>
          </a:prstGeom>
          <a:noFill/>
        </p:spPr>
        <p:txBody>
          <a:bodyPr wrap="square">
            <a:spAutoFit/>
          </a:bodyPr>
          <a:lstStyle/>
          <a:p>
            <a:pPr algn="ctr"/>
            <a:r>
              <a:rPr lang="es-AR" sz="2000" b="1" dirty="0">
                <a:latin typeface="Comic Sans MS" panose="030F0702030302020204" pitchFamily="66" charset="0"/>
              </a:rPr>
              <a:t>Figura 10. Procedimiento para ajustar relés de perdida de sincronismo</a:t>
            </a:r>
          </a:p>
        </p:txBody>
      </p:sp>
    </p:spTree>
    <p:extLst>
      <p:ext uri="{BB962C8B-B14F-4D97-AF65-F5344CB8AC3E}">
        <p14:creationId xmlns:p14="http://schemas.microsoft.com/office/powerpoint/2010/main" xmlns="" val="1466433351"/>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132CBCE4-9DAB-44AE-8F9F-BD8F82C0C4DD}"/>
              </a:ext>
            </a:extLst>
          </p:cNvPr>
          <p:cNvSpPr txBox="1"/>
          <p:nvPr/>
        </p:nvSpPr>
        <p:spPr>
          <a:xfrm>
            <a:off x="299840" y="420688"/>
            <a:ext cx="10945216" cy="9694962"/>
          </a:xfrm>
          <a:prstGeom prst="rect">
            <a:avLst/>
          </a:prstGeom>
          <a:noFill/>
        </p:spPr>
        <p:txBody>
          <a:bodyPr wrap="square">
            <a:spAutoFit/>
          </a:bodyPr>
          <a:lstStyle/>
          <a:p>
            <a:pPr marL="457200" indent="-457200" algn="just">
              <a:buFont typeface="+mj-lt"/>
              <a:buAutoNum type="arabicPeriod" startAt="5"/>
            </a:pPr>
            <a:r>
              <a:rPr lang="es-MX" sz="2400" dirty="0">
                <a:latin typeface="Comic Sans MS" panose="030F0702030302020204" pitchFamily="66" charset="0"/>
              </a:rPr>
              <a:t>Definir la ajuste de los </a:t>
            </a:r>
            <a:r>
              <a:rPr lang="es-MX" sz="2400" dirty="0" err="1">
                <a:latin typeface="Comic Sans MS" panose="030F0702030302020204" pitchFamily="66" charset="0"/>
              </a:rPr>
              <a:t>blinders</a:t>
            </a:r>
            <a:r>
              <a:rPr lang="es-MX" sz="2400" dirty="0">
                <a:latin typeface="Comic Sans MS" panose="030F0702030302020204" pitchFamily="66" charset="0"/>
              </a:rPr>
              <a:t>. El primero normalmente se ajusta en el ángulo crítico obtenido del estudio de estabilidad más 10° para aumentar la seguridad de la operación del relevo. El segundo se ajusta simétrico al primero considerando el eje vertical. </a:t>
            </a:r>
          </a:p>
          <a:p>
            <a:pPr marL="457200" indent="-457200" algn="just">
              <a:buAutoNum type="arabicPeriod" startAt="5"/>
            </a:pPr>
            <a:r>
              <a:rPr lang="es-MX" sz="2400" dirty="0">
                <a:latin typeface="Comic Sans MS" panose="030F0702030302020204" pitchFamily="66" charset="0"/>
              </a:rPr>
              <a:t>Determinar la distancia del </a:t>
            </a:r>
            <a:r>
              <a:rPr lang="es-MX" sz="2400" dirty="0" err="1">
                <a:latin typeface="Comic Sans MS" panose="030F0702030302020204" pitchFamily="66" charset="0"/>
              </a:rPr>
              <a:t>blinder</a:t>
            </a:r>
            <a:r>
              <a:rPr lang="es-MX" sz="2400" dirty="0">
                <a:latin typeface="Comic Sans MS" panose="030F0702030302020204" pitchFamily="66" charset="0"/>
              </a:rPr>
              <a:t>, d, que se calcula con la siguiente expresión: </a:t>
            </a:r>
          </a:p>
          <a:p>
            <a:pPr marL="457200" indent="-457200" algn="just">
              <a:buAutoNum type="arabicPeriod" startAt="5"/>
            </a:pPr>
            <a:endParaRPr lang="es-MX" sz="2400" dirty="0">
              <a:latin typeface="Comic Sans MS" panose="030F0702030302020204" pitchFamily="66" charset="0"/>
            </a:endParaRPr>
          </a:p>
          <a:p>
            <a:pPr marL="457200" indent="-457200" algn="just">
              <a:buAutoNum type="arabicPeriod" startAt="5"/>
            </a:pPr>
            <a:endParaRPr lang="es-MX" sz="2400" dirty="0">
              <a:latin typeface="Comic Sans MS" panose="030F0702030302020204" pitchFamily="66" charset="0"/>
            </a:endParaRPr>
          </a:p>
          <a:p>
            <a:pPr marL="457200" indent="-457200" algn="just">
              <a:buAutoNum type="arabicPeriod" startAt="5"/>
            </a:pPr>
            <a:r>
              <a:rPr lang="es-MX" sz="2400" dirty="0">
                <a:latin typeface="Comic Sans MS" panose="030F0702030302020204" pitchFamily="66" charset="0"/>
              </a:rPr>
              <a:t>Determinar el tiempo que tarda la oscilación de impedancia entre los </a:t>
            </a:r>
            <a:r>
              <a:rPr lang="es-MX" sz="2400" dirty="0" err="1">
                <a:latin typeface="Comic Sans MS" panose="030F0702030302020204" pitchFamily="66" charset="0"/>
              </a:rPr>
              <a:t>blinders</a:t>
            </a:r>
            <a:r>
              <a:rPr lang="es-MX" sz="2400" dirty="0">
                <a:latin typeface="Comic Sans MS" panose="030F0702030302020204" pitchFamily="66" charset="0"/>
              </a:rPr>
              <a:t> para obtener la oscilación anticipada más rápida. Tener en cuenta que la oscilación utilizada en el Paso 4 para determinar </a:t>
            </a:r>
            <a:r>
              <a:rPr lang="es-MX" sz="2400" dirty="0" err="1">
                <a:latin typeface="Comic Sans MS" panose="030F0702030302020204" pitchFamily="66" charset="0"/>
              </a:rPr>
              <a:t>δc</a:t>
            </a:r>
            <a:r>
              <a:rPr lang="es-MX" sz="2400" dirty="0">
                <a:latin typeface="Comic Sans MS" panose="030F0702030302020204" pitchFamily="66" charset="0"/>
              </a:rPr>
              <a:t> resultará en la oscilación más lenta e inestable. Este valor se obtiene de un estudio de estabilidad transitoria de un sistema inestable. Para implementaciones del esquema que requieren un tiempo de recorrido mínimo entre los </a:t>
            </a:r>
            <a:r>
              <a:rPr lang="es-MX" sz="2400" dirty="0" err="1">
                <a:latin typeface="Comic Sans MS" panose="030F0702030302020204" pitchFamily="66" charset="0"/>
              </a:rPr>
              <a:t>blinders</a:t>
            </a:r>
            <a:r>
              <a:rPr lang="es-MX" sz="2400" dirty="0">
                <a:latin typeface="Comic Sans MS" panose="030F0702030302020204" pitchFamily="66" charset="0"/>
              </a:rPr>
              <a:t>, el retardo de tiempo debe ajustarse en un valor muy por debajo del tiempo de viaje más rápido entre los dos </a:t>
            </a:r>
            <a:r>
              <a:rPr lang="es-MX" sz="2400" dirty="0" err="1">
                <a:latin typeface="Comic Sans MS" panose="030F0702030302020204" pitchFamily="66" charset="0"/>
              </a:rPr>
              <a:t>blinders</a:t>
            </a:r>
            <a:r>
              <a:rPr lang="es-MX" sz="2400" dirty="0">
                <a:latin typeface="Comic Sans MS" panose="030F0702030302020204" pitchFamily="66" charset="0"/>
              </a:rPr>
              <a:t>. El ajuste sugerido por el estándar IEEE C37.102 debe oscilar entre 40 y 100 ms. Establecer un retardo demasiado largo puede reducir la confiabilidad. Un retardo de tiempo suficiente para evitar un mal funcionamiento en transitorios sigue siendo seguro porque un esquema de </a:t>
            </a:r>
            <a:r>
              <a:rPr lang="es-MX" sz="2400" dirty="0" err="1">
                <a:latin typeface="Comic Sans MS" panose="030F0702030302020204" pitchFamily="66" charset="0"/>
              </a:rPr>
              <a:t>blinder</a:t>
            </a:r>
            <a:r>
              <a:rPr lang="es-MX" sz="2400" dirty="0">
                <a:latin typeface="Comic Sans MS" panose="030F0702030302020204" pitchFamily="66" charset="0"/>
              </a:rPr>
              <a:t> única requiere entrar por un lado y salir por el otro, lo que sólo puede ocurrir cuando se desliza un polo. </a:t>
            </a:r>
          </a:p>
          <a:p>
            <a:pPr marL="457200" indent="-457200" algn="just">
              <a:buAutoNum type="arabicPeriod" startAt="5"/>
            </a:pPr>
            <a:r>
              <a:rPr lang="es-MX" sz="2400" dirty="0">
                <a:latin typeface="Comic Sans MS" panose="030F0702030302020204" pitchFamily="66" charset="0"/>
              </a:rPr>
              <a:t>Verificar con el estudio de estabilidad transitoria los ajustes comprobando que los lugares geométricos de impedancia entren al elemento </a:t>
            </a:r>
            <a:r>
              <a:rPr lang="es-MX" sz="2400" dirty="0" err="1">
                <a:latin typeface="Comic Sans MS" panose="030F0702030302020204" pitchFamily="66" charset="0"/>
              </a:rPr>
              <a:t>mho</a:t>
            </a:r>
            <a:r>
              <a:rPr lang="es-MX" sz="2400" dirty="0">
                <a:latin typeface="Comic Sans MS" panose="030F0702030302020204" pitchFamily="66" charset="0"/>
              </a:rPr>
              <a:t> fuera de los </a:t>
            </a:r>
            <a:r>
              <a:rPr lang="es-MX" sz="2400" dirty="0" err="1">
                <a:latin typeface="Comic Sans MS" panose="030F0702030302020204" pitchFamily="66" charset="0"/>
              </a:rPr>
              <a:t>blinders</a:t>
            </a:r>
            <a:r>
              <a:rPr lang="es-MX" sz="2400" dirty="0">
                <a:latin typeface="Comic Sans MS" panose="030F0702030302020204" pitchFamily="66" charset="0"/>
              </a:rPr>
              <a:t>, crucen ambos </a:t>
            </a:r>
            <a:r>
              <a:rPr lang="es-MX" sz="2400" dirty="0" err="1">
                <a:latin typeface="Comic Sans MS" panose="030F0702030302020204" pitchFamily="66" charset="0"/>
              </a:rPr>
              <a:t>blinders</a:t>
            </a:r>
            <a:r>
              <a:rPr lang="es-MX" sz="2400" dirty="0">
                <a:latin typeface="Comic Sans MS" panose="030F0702030302020204" pitchFamily="66" charset="0"/>
              </a:rPr>
              <a:t> y luego salgan del elemento </a:t>
            </a:r>
            <a:r>
              <a:rPr lang="es-MX" sz="2400" dirty="0" err="1">
                <a:latin typeface="Comic Sans MS" panose="030F0702030302020204" pitchFamily="66" charset="0"/>
              </a:rPr>
              <a:t>mho</a:t>
            </a:r>
            <a:r>
              <a:rPr lang="es-MX" sz="2400" dirty="0">
                <a:latin typeface="Comic Sans MS" panose="030F0702030302020204" pitchFamily="66" charset="0"/>
              </a:rPr>
              <a:t>.</a:t>
            </a:r>
            <a:endParaRPr lang="es-AR" dirty="0"/>
          </a:p>
        </p:txBody>
      </p:sp>
      <p:pic>
        <p:nvPicPr>
          <p:cNvPr id="7" name="Imagen 6">
            <a:extLst>
              <a:ext uri="{FF2B5EF4-FFF2-40B4-BE49-F238E27FC236}">
                <a16:creationId xmlns:a16="http://schemas.microsoft.com/office/drawing/2014/main" xmlns="" id="{BC232C6D-787B-414A-A998-668A149C32C9}"/>
              </a:ext>
            </a:extLst>
          </p:cNvPr>
          <p:cNvPicPr>
            <a:picLocks noChangeAspect="1"/>
          </p:cNvPicPr>
          <p:nvPr/>
        </p:nvPicPr>
        <p:blipFill>
          <a:blip r:embed="rId2"/>
          <a:stretch>
            <a:fillRect/>
          </a:stretch>
        </p:blipFill>
        <p:spPr>
          <a:xfrm>
            <a:off x="3180160" y="2508920"/>
            <a:ext cx="5184576" cy="720080"/>
          </a:xfrm>
          <a:prstGeom prst="rect">
            <a:avLst/>
          </a:prstGeom>
        </p:spPr>
      </p:pic>
      <p:pic>
        <p:nvPicPr>
          <p:cNvPr id="9" name="Imagen 8">
            <a:extLst>
              <a:ext uri="{FF2B5EF4-FFF2-40B4-BE49-F238E27FC236}">
                <a16:creationId xmlns:a16="http://schemas.microsoft.com/office/drawing/2014/main" xmlns="" id="{20ED7888-6B3E-40E7-AA8E-A4BD911C49F6}"/>
              </a:ext>
            </a:extLst>
          </p:cNvPr>
          <p:cNvPicPr>
            <a:picLocks noChangeAspect="1"/>
          </p:cNvPicPr>
          <p:nvPr/>
        </p:nvPicPr>
        <p:blipFill>
          <a:blip r:embed="rId3"/>
          <a:stretch>
            <a:fillRect/>
          </a:stretch>
        </p:blipFill>
        <p:spPr>
          <a:xfrm>
            <a:off x="11893128" y="2004863"/>
            <a:ext cx="5328592" cy="5811753"/>
          </a:xfrm>
          <a:prstGeom prst="rect">
            <a:avLst/>
          </a:prstGeom>
        </p:spPr>
      </p:pic>
      <p:sp>
        <p:nvSpPr>
          <p:cNvPr id="11" name="CuadroTexto 10">
            <a:extLst>
              <a:ext uri="{FF2B5EF4-FFF2-40B4-BE49-F238E27FC236}">
                <a16:creationId xmlns:a16="http://schemas.microsoft.com/office/drawing/2014/main" xmlns="" id="{E459641D-F292-4F40-A617-682B6E0D9F3C}"/>
              </a:ext>
            </a:extLst>
          </p:cNvPr>
          <p:cNvSpPr txBox="1"/>
          <p:nvPr/>
        </p:nvSpPr>
        <p:spPr>
          <a:xfrm>
            <a:off x="11749112" y="8341568"/>
            <a:ext cx="5472608" cy="707886"/>
          </a:xfrm>
          <a:prstGeom prst="rect">
            <a:avLst/>
          </a:prstGeom>
          <a:noFill/>
        </p:spPr>
        <p:txBody>
          <a:bodyPr wrap="square">
            <a:spAutoFit/>
          </a:bodyPr>
          <a:lstStyle/>
          <a:p>
            <a:pPr algn="ctr"/>
            <a:r>
              <a:rPr lang="es-AR" sz="2000" b="1" dirty="0">
                <a:latin typeface="Comic Sans MS" panose="030F0702030302020204" pitchFamily="66" charset="0"/>
              </a:rPr>
              <a:t>Figura 10. Procedimiento para ajustar relés de perdida de sincronismo</a:t>
            </a:r>
          </a:p>
        </p:txBody>
      </p:sp>
    </p:spTree>
    <p:extLst>
      <p:ext uri="{BB962C8B-B14F-4D97-AF65-F5344CB8AC3E}">
        <p14:creationId xmlns:p14="http://schemas.microsoft.com/office/powerpoint/2010/main" xmlns="" val="4126584045"/>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132CBCE4-9DAB-44AE-8F9F-BD8F82C0C4DD}"/>
              </a:ext>
            </a:extLst>
          </p:cNvPr>
          <p:cNvSpPr txBox="1"/>
          <p:nvPr/>
        </p:nvSpPr>
        <p:spPr>
          <a:xfrm>
            <a:off x="299840" y="420688"/>
            <a:ext cx="17209912" cy="3323987"/>
          </a:xfrm>
          <a:prstGeom prst="rect">
            <a:avLst/>
          </a:prstGeom>
          <a:noFill/>
        </p:spPr>
        <p:txBody>
          <a:bodyPr wrap="square">
            <a:spAutoFit/>
          </a:bodyPr>
          <a:lstStyle/>
          <a:p>
            <a:pPr algn="just"/>
            <a:r>
              <a:rPr lang="es-MX" sz="2400" b="1" dirty="0">
                <a:latin typeface="Comic Sans MS" panose="030F0702030302020204" pitchFamily="66" charset="0"/>
              </a:rPr>
              <a:t>CASO DE ESTUDIO</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Considerar el sistema de potencia ilustrado en la Fig. 11 que corresponde al Ejemplo 14.9 de [2]. Este caso de estudio ilustra el procedimiento para determinar el tiempo crítico de despeje y el tiempo de viaje dentro de los </a:t>
            </a:r>
            <a:r>
              <a:rPr lang="es-MX" sz="2400" dirty="0" err="1">
                <a:latin typeface="Comic Sans MS" panose="030F0702030302020204" pitchFamily="66" charset="0"/>
              </a:rPr>
              <a:t>blinders</a:t>
            </a:r>
            <a:r>
              <a:rPr lang="es-MX" sz="2400" dirty="0">
                <a:latin typeface="Comic Sans MS" panose="030F0702030302020204" pitchFamily="66" charset="0"/>
              </a:rPr>
              <a:t> de un relé desfasado mediante un estudio de estabilidad transitoria. El análisis de estabilidad transitoria utiliza una falla trifásica en la Línea L_4-5 en el punto de conexión al Nodo 4. (Las otras configuraciones del relé no se ilustran aquí porque son bastante sencillas ya que dependen de las reactancias de los elementos).</a:t>
            </a:r>
          </a:p>
          <a:p>
            <a:pPr marL="457200" indent="-457200" algn="just">
              <a:buAutoNum type="arabicPeriod"/>
            </a:pPr>
            <a:endParaRPr lang="es-MX" sz="2400" dirty="0">
              <a:latin typeface="Comic Sans MS" panose="030F0702030302020204" pitchFamily="66" charset="0"/>
            </a:endParaRPr>
          </a:p>
          <a:p>
            <a:endParaRPr lang="es-AR" dirty="0"/>
          </a:p>
        </p:txBody>
      </p:sp>
      <p:pic>
        <p:nvPicPr>
          <p:cNvPr id="4" name="Imagen 3">
            <a:extLst>
              <a:ext uri="{FF2B5EF4-FFF2-40B4-BE49-F238E27FC236}">
                <a16:creationId xmlns:a16="http://schemas.microsoft.com/office/drawing/2014/main" xmlns="" id="{4ED57F39-604E-463F-956F-644BF4EA518B}"/>
              </a:ext>
            </a:extLst>
          </p:cNvPr>
          <p:cNvPicPr>
            <a:picLocks noChangeAspect="1"/>
          </p:cNvPicPr>
          <p:nvPr/>
        </p:nvPicPr>
        <p:blipFill>
          <a:blip r:embed="rId2"/>
          <a:stretch>
            <a:fillRect/>
          </a:stretch>
        </p:blipFill>
        <p:spPr>
          <a:xfrm>
            <a:off x="5772448" y="3156992"/>
            <a:ext cx="6264696" cy="5904656"/>
          </a:xfrm>
          <a:prstGeom prst="rect">
            <a:avLst/>
          </a:prstGeom>
        </p:spPr>
      </p:pic>
      <p:sp>
        <p:nvSpPr>
          <p:cNvPr id="10" name="CuadroTexto 9">
            <a:extLst>
              <a:ext uri="{FF2B5EF4-FFF2-40B4-BE49-F238E27FC236}">
                <a16:creationId xmlns:a16="http://schemas.microsoft.com/office/drawing/2014/main" xmlns="" id="{6A119C3A-FE5F-4414-885C-FB938CA8BDDB}"/>
              </a:ext>
            </a:extLst>
          </p:cNvPr>
          <p:cNvSpPr txBox="1"/>
          <p:nvPr/>
        </p:nvSpPr>
        <p:spPr>
          <a:xfrm>
            <a:off x="1740000" y="5029200"/>
            <a:ext cx="6264696" cy="400110"/>
          </a:xfrm>
          <a:prstGeom prst="rect">
            <a:avLst/>
          </a:prstGeom>
          <a:noFill/>
        </p:spPr>
        <p:txBody>
          <a:bodyPr wrap="square">
            <a:spAutoFit/>
          </a:bodyPr>
          <a:lstStyle/>
          <a:p>
            <a:pPr algn="ctr"/>
            <a:r>
              <a:rPr lang="es-MX" sz="2000" b="1" dirty="0">
                <a:latin typeface="Comic Sans MS" panose="030F0702030302020204" pitchFamily="66" charset="0"/>
              </a:rPr>
              <a:t>Fig. 11.- Ejemplo de Sistema de Potencia</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43287817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526489FC-8788-42E8-B08F-00857B7510DA}"/>
              </a:ext>
            </a:extLst>
          </p:cNvPr>
          <p:cNvSpPr txBox="1"/>
          <p:nvPr/>
        </p:nvSpPr>
        <p:spPr>
          <a:xfrm>
            <a:off x="299840" y="420688"/>
            <a:ext cx="17281920" cy="5632311"/>
          </a:xfrm>
          <a:prstGeom prst="rect">
            <a:avLst/>
          </a:prstGeom>
          <a:noFill/>
        </p:spPr>
        <p:txBody>
          <a:bodyPr wrap="square">
            <a:spAutoFit/>
          </a:bodyPr>
          <a:lstStyle/>
          <a:p>
            <a:pPr marL="342900" indent="-342900" algn="just">
              <a:buAutoNum type="alphaUcPeriod"/>
            </a:pPr>
            <a:r>
              <a:rPr lang="es-AR" sz="2400" b="1" dirty="0">
                <a:latin typeface="Comic Sans MS" panose="030F0702030302020204" pitchFamily="66" charset="0"/>
              </a:rPr>
              <a:t>Consideraciones</a:t>
            </a:r>
          </a:p>
          <a:p>
            <a:pPr marL="342900" indent="-342900" algn="just">
              <a:buAutoNum type="alphaUcPeriod"/>
            </a:pPr>
            <a:endParaRPr lang="es-AR" sz="2400" dirty="0">
              <a:latin typeface="Comic Sans MS" panose="030F0702030302020204" pitchFamily="66" charset="0"/>
            </a:endParaRPr>
          </a:p>
          <a:p>
            <a:pPr algn="just"/>
            <a:r>
              <a:rPr lang="es-MX" sz="2400" dirty="0">
                <a:latin typeface="Comic Sans MS" panose="030F0702030302020204" pitchFamily="66" charset="0"/>
              </a:rPr>
              <a:t>Para el análisis, considere el siguiente ejemplo de sistema de potencia: </a:t>
            </a:r>
          </a:p>
          <a:p>
            <a:pPr marL="800100" lvl="1" indent="-342900" algn="just">
              <a:buFont typeface="Arial" panose="020B0604020202020204" pitchFamily="34" charset="0"/>
              <a:buChar char="•"/>
            </a:pPr>
            <a:r>
              <a:rPr lang="es-MX" sz="2400" dirty="0">
                <a:latin typeface="Comic Sans MS" panose="030F0702030302020204" pitchFamily="66" charset="0"/>
              </a:rPr>
              <a:t>El inicio de la falla es t =0,5 s. </a:t>
            </a:r>
          </a:p>
          <a:p>
            <a:pPr marL="800100" lvl="1" indent="-342900" algn="just">
              <a:buFont typeface="Arial" panose="020B0604020202020204" pitchFamily="34" charset="0"/>
              <a:buChar char="•"/>
            </a:pPr>
            <a:r>
              <a:rPr lang="es-MX" sz="2400" dirty="0">
                <a:latin typeface="Comic Sans MS" panose="030F0702030302020204" pitchFamily="66" charset="0"/>
              </a:rPr>
              <a:t>Comienzo del tiempo de despeje a los 90 ms (aproximadamente 5 ciclos) en pasos consecutivos de 10 ms. </a:t>
            </a:r>
          </a:p>
          <a:p>
            <a:pPr marL="800100" lvl="1" indent="-342900" algn="just">
              <a:buFont typeface="Arial" panose="020B0604020202020204" pitchFamily="34" charset="0"/>
              <a:buChar char="•"/>
            </a:pPr>
            <a:r>
              <a:rPr lang="es-MX" sz="2400" dirty="0">
                <a:latin typeface="Comic Sans MS" panose="030F0702030302020204" pitchFamily="66" charset="0"/>
              </a:rPr>
              <a:t>Por simplicidad, se despeja la falla con la consiguiente interrupción de la línea. </a:t>
            </a:r>
          </a:p>
          <a:p>
            <a:pPr marL="800100" lvl="1" indent="-342900" algn="just">
              <a:buFont typeface="Arial" panose="020B0604020202020204" pitchFamily="34" charset="0"/>
              <a:buChar char="•"/>
            </a:pPr>
            <a:r>
              <a:rPr lang="es-MX" sz="2400" dirty="0">
                <a:latin typeface="Comic Sans MS" panose="030F0702030302020204" pitchFamily="66" charset="0"/>
              </a:rPr>
              <a:t>El regulador de tensión es un sistema de excitación IEEE tipo ST1. Este es un regulador de tensión de excitación estática donde los rectificadores proporcionan corriente continua para alimentar el campo del generador. El modelo representa un sistema con la potencia de excitación suministrada desde un transformador que se alimenta desde los terminales del generador o desde los servicios auxiliares y es regulado por rectificadores controlados. </a:t>
            </a:r>
          </a:p>
          <a:p>
            <a:pPr marL="800100" lvl="1" indent="-342900" algn="just">
              <a:buFont typeface="Arial" panose="020B0604020202020204" pitchFamily="34" charset="0"/>
              <a:buChar char="•"/>
            </a:pPr>
            <a:r>
              <a:rPr lang="es-MX" sz="2400" dirty="0">
                <a:latin typeface="Comic Sans MS" panose="030F0702030302020204" pitchFamily="66" charset="0"/>
              </a:rPr>
              <a:t>El gobernador de turbina es un modelo de control de velocidad IEEE Tipo 1. Este modelo representa el control de velocidad (mecánico-hidráulico) y la turbina de vapor térmica. </a:t>
            </a:r>
          </a:p>
          <a:p>
            <a:pPr marL="800100" lvl="1" indent="-342900" algn="just">
              <a:buFont typeface="Arial" panose="020B0604020202020204" pitchFamily="34" charset="0"/>
              <a:buChar char="•"/>
            </a:pPr>
            <a:r>
              <a:rPr lang="es-MX" sz="2400" dirty="0">
                <a:latin typeface="Comic Sans MS" panose="030F0702030302020204" pitchFamily="66" charset="0"/>
              </a:rPr>
              <a:t>Para esta máquina, no hay ningún estabilizador del sistema de potencia disponible</a:t>
            </a:r>
            <a:r>
              <a:rPr lang="es-AR" sz="2400" dirty="0">
                <a:latin typeface="Comic Sans MS" panose="030F0702030302020204" pitchFamily="66" charset="0"/>
              </a:rPr>
              <a:t>.</a:t>
            </a:r>
          </a:p>
          <a:p>
            <a:pPr marL="800100" lvl="1" indent="-342900" algn="just">
              <a:buFont typeface="Arial" panose="020B0604020202020204" pitchFamily="34" charset="0"/>
              <a:buChar char="•"/>
            </a:pPr>
            <a:r>
              <a:rPr lang="es-MX" sz="2400" dirty="0">
                <a:latin typeface="Comic Sans MS" panose="030F0702030302020204" pitchFamily="66" charset="0"/>
              </a:rPr>
              <a:t>Los modelos para el sistema de excitación y el regulador se muestran en las Fig. 12 y 13. El sistema de excitación se modeló según [3]. El gobernador fue modelado según [4].</a:t>
            </a:r>
            <a:r>
              <a:rPr lang="es-AR" sz="2400" dirty="0">
                <a:latin typeface="Comic Sans MS" panose="030F0702030302020204" pitchFamily="66" charset="0"/>
              </a:rPr>
              <a:t> </a:t>
            </a:r>
          </a:p>
        </p:txBody>
      </p:sp>
      <p:pic>
        <p:nvPicPr>
          <p:cNvPr id="5" name="Imagen 4">
            <a:extLst>
              <a:ext uri="{FF2B5EF4-FFF2-40B4-BE49-F238E27FC236}">
                <a16:creationId xmlns:a16="http://schemas.microsoft.com/office/drawing/2014/main" xmlns="" id="{8B59D811-1A55-4B7A-A9EE-2620A9BBB088}"/>
              </a:ext>
            </a:extLst>
          </p:cNvPr>
          <p:cNvPicPr>
            <a:picLocks noChangeAspect="1"/>
          </p:cNvPicPr>
          <p:nvPr/>
        </p:nvPicPr>
        <p:blipFill>
          <a:blip r:embed="rId2"/>
          <a:stretch>
            <a:fillRect/>
          </a:stretch>
        </p:blipFill>
        <p:spPr>
          <a:xfrm>
            <a:off x="330732" y="6430957"/>
            <a:ext cx="8250028" cy="2198643"/>
          </a:xfrm>
          <a:prstGeom prst="rect">
            <a:avLst/>
          </a:prstGeom>
        </p:spPr>
      </p:pic>
      <p:sp>
        <p:nvSpPr>
          <p:cNvPr id="7" name="CuadroTexto 6">
            <a:extLst>
              <a:ext uri="{FF2B5EF4-FFF2-40B4-BE49-F238E27FC236}">
                <a16:creationId xmlns:a16="http://schemas.microsoft.com/office/drawing/2014/main" xmlns="" id="{5EABE9ED-4749-4DCE-864E-516E20DED6F4}"/>
              </a:ext>
            </a:extLst>
          </p:cNvPr>
          <p:cNvSpPr txBox="1"/>
          <p:nvPr/>
        </p:nvSpPr>
        <p:spPr>
          <a:xfrm>
            <a:off x="659880" y="8638226"/>
            <a:ext cx="8936966" cy="400110"/>
          </a:xfrm>
          <a:prstGeom prst="rect">
            <a:avLst/>
          </a:prstGeom>
          <a:noFill/>
        </p:spPr>
        <p:txBody>
          <a:bodyPr wrap="square">
            <a:spAutoFit/>
          </a:bodyPr>
          <a:lstStyle/>
          <a:p>
            <a:r>
              <a:rPr lang="es-MX" sz="2000" b="1" dirty="0">
                <a:latin typeface="Comic Sans MS" panose="030F0702030302020204" pitchFamily="66" charset="0"/>
              </a:rPr>
              <a:t>Fig. 12. Sistema de excitación IEEE tipo ST1 </a:t>
            </a:r>
            <a:endParaRPr lang="es-AR" sz="2000" b="1" dirty="0">
              <a:latin typeface="Comic Sans MS" panose="030F0702030302020204" pitchFamily="66" charset="0"/>
            </a:endParaRPr>
          </a:p>
        </p:txBody>
      </p:sp>
      <p:pic>
        <p:nvPicPr>
          <p:cNvPr id="9" name="Imagen 8">
            <a:extLst>
              <a:ext uri="{FF2B5EF4-FFF2-40B4-BE49-F238E27FC236}">
                <a16:creationId xmlns:a16="http://schemas.microsoft.com/office/drawing/2014/main" xmlns="" id="{E9E3F2D3-9ECA-447A-9673-EE7299EDFA50}"/>
              </a:ext>
            </a:extLst>
          </p:cNvPr>
          <p:cNvPicPr>
            <a:picLocks noChangeAspect="1"/>
          </p:cNvPicPr>
          <p:nvPr/>
        </p:nvPicPr>
        <p:blipFill>
          <a:blip r:embed="rId3"/>
          <a:stretch>
            <a:fillRect/>
          </a:stretch>
        </p:blipFill>
        <p:spPr>
          <a:xfrm>
            <a:off x="9169800" y="6422331"/>
            <a:ext cx="8250028" cy="2615628"/>
          </a:xfrm>
          <a:prstGeom prst="rect">
            <a:avLst/>
          </a:prstGeom>
        </p:spPr>
      </p:pic>
      <p:sp>
        <p:nvSpPr>
          <p:cNvPr id="11" name="CuadroTexto 10">
            <a:extLst>
              <a:ext uri="{FF2B5EF4-FFF2-40B4-BE49-F238E27FC236}">
                <a16:creationId xmlns:a16="http://schemas.microsoft.com/office/drawing/2014/main" xmlns="" id="{B12AEF03-D97C-4CA5-9025-EF5AA8BFBED4}"/>
              </a:ext>
            </a:extLst>
          </p:cNvPr>
          <p:cNvSpPr txBox="1"/>
          <p:nvPr/>
        </p:nvSpPr>
        <p:spPr>
          <a:xfrm>
            <a:off x="10524976" y="9250764"/>
            <a:ext cx="8936966" cy="400110"/>
          </a:xfrm>
          <a:prstGeom prst="rect">
            <a:avLst/>
          </a:prstGeom>
          <a:noFill/>
        </p:spPr>
        <p:txBody>
          <a:bodyPr wrap="square">
            <a:spAutoFit/>
          </a:bodyPr>
          <a:lstStyle/>
          <a:p>
            <a:r>
              <a:rPr lang="es-AR" sz="2000" b="1" dirty="0">
                <a:latin typeface="Comic Sans MS" panose="030F0702030302020204" pitchFamily="66" charset="0"/>
              </a:rPr>
              <a:t>Fig. 13. Modelo de control de velocidad IEEE tipo 1</a:t>
            </a:r>
          </a:p>
        </p:txBody>
      </p:sp>
    </p:spTree>
    <p:extLst>
      <p:ext uri="{BB962C8B-B14F-4D97-AF65-F5344CB8AC3E}">
        <p14:creationId xmlns:p14="http://schemas.microsoft.com/office/powerpoint/2010/main" xmlns="" val="1015487949"/>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526489FC-8788-42E8-B08F-00857B7510DA}"/>
              </a:ext>
            </a:extLst>
          </p:cNvPr>
          <p:cNvSpPr txBox="1"/>
          <p:nvPr/>
        </p:nvSpPr>
        <p:spPr>
          <a:xfrm>
            <a:off x="299840" y="420688"/>
            <a:ext cx="17281920" cy="5632311"/>
          </a:xfrm>
          <a:prstGeom prst="rect">
            <a:avLst/>
          </a:prstGeom>
          <a:noFill/>
        </p:spPr>
        <p:txBody>
          <a:bodyPr wrap="square">
            <a:spAutoFit/>
          </a:bodyPr>
          <a:lstStyle/>
          <a:p>
            <a:pPr marL="342900" indent="-342900" algn="just">
              <a:buAutoNum type="alphaUcPeriod"/>
            </a:pPr>
            <a:r>
              <a:rPr lang="es-AR" sz="2400" b="1" dirty="0">
                <a:latin typeface="Comic Sans MS" panose="030F0702030302020204" pitchFamily="66" charset="0"/>
              </a:rPr>
              <a:t>Consideraciones</a:t>
            </a:r>
          </a:p>
          <a:p>
            <a:pPr marL="342900" indent="-342900" algn="just">
              <a:buAutoNum type="alphaUcPeriod"/>
            </a:pPr>
            <a:endParaRPr lang="es-AR" sz="2400" dirty="0">
              <a:latin typeface="Comic Sans MS" panose="030F0702030302020204" pitchFamily="66" charset="0"/>
            </a:endParaRPr>
          </a:p>
          <a:p>
            <a:pPr algn="just"/>
            <a:r>
              <a:rPr lang="es-MX" sz="2400" dirty="0">
                <a:latin typeface="Comic Sans MS" panose="030F0702030302020204" pitchFamily="66" charset="0"/>
              </a:rPr>
              <a:t>Para el análisis, considere el siguiente ejemplo de sistema de potencia: </a:t>
            </a:r>
          </a:p>
          <a:p>
            <a:pPr marL="800100" lvl="1" indent="-342900" algn="just">
              <a:buFont typeface="Arial" panose="020B0604020202020204" pitchFamily="34" charset="0"/>
              <a:buChar char="•"/>
            </a:pPr>
            <a:r>
              <a:rPr lang="es-MX" sz="2400" dirty="0">
                <a:latin typeface="Comic Sans MS" panose="030F0702030302020204" pitchFamily="66" charset="0"/>
              </a:rPr>
              <a:t>El inicio de la falla es t =0,5 s. </a:t>
            </a:r>
          </a:p>
          <a:p>
            <a:pPr marL="800100" lvl="1" indent="-342900" algn="just">
              <a:buFont typeface="Arial" panose="020B0604020202020204" pitchFamily="34" charset="0"/>
              <a:buChar char="•"/>
            </a:pPr>
            <a:r>
              <a:rPr lang="es-MX" sz="2400" dirty="0">
                <a:latin typeface="Comic Sans MS" panose="030F0702030302020204" pitchFamily="66" charset="0"/>
              </a:rPr>
              <a:t>Comienzo del tiempo de despeje a los 90 ms (aproximadamente 5 ciclos) en pasos consecutivos de 10 ms. </a:t>
            </a:r>
          </a:p>
          <a:p>
            <a:pPr marL="800100" lvl="1" indent="-342900" algn="just">
              <a:buFont typeface="Arial" panose="020B0604020202020204" pitchFamily="34" charset="0"/>
              <a:buChar char="•"/>
            </a:pPr>
            <a:r>
              <a:rPr lang="es-MX" sz="2400" dirty="0">
                <a:latin typeface="Comic Sans MS" panose="030F0702030302020204" pitchFamily="66" charset="0"/>
              </a:rPr>
              <a:t>Por simplicidad, se despeja la falla con la consiguiente interrupción de la línea. </a:t>
            </a:r>
          </a:p>
          <a:p>
            <a:pPr marL="800100" lvl="1" indent="-342900" algn="just">
              <a:buFont typeface="Arial" panose="020B0604020202020204" pitchFamily="34" charset="0"/>
              <a:buChar char="•"/>
            </a:pPr>
            <a:r>
              <a:rPr lang="es-MX" sz="2400" dirty="0">
                <a:latin typeface="Comic Sans MS" panose="030F0702030302020204" pitchFamily="66" charset="0"/>
              </a:rPr>
              <a:t>El regulador de tensión es un sistema de excitación IEEE tipo ST1. Este es un regulador de tensión de excitación estática donde los rectificadores proporcionan corriente continua para alimentar el campo del generador. El modelo representa un sistema con la potencia de excitación suministrada desde un transformador que se alimenta desde los terminales del generador o desde los servicios auxiliares y es regulado por rectificadores controlados. </a:t>
            </a:r>
          </a:p>
          <a:p>
            <a:pPr marL="800100" lvl="1" indent="-342900" algn="just">
              <a:buFont typeface="Arial" panose="020B0604020202020204" pitchFamily="34" charset="0"/>
              <a:buChar char="•"/>
            </a:pPr>
            <a:r>
              <a:rPr lang="es-MX" sz="2400" dirty="0">
                <a:latin typeface="Comic Sans MS" panose="030F0702030302020204" pitchFamily="66" charset="0"/>
              </a:rPr>
              <a:t>El gobernador de turbina es un modelo de control de velocidad IEEE Tipo 1. Este modelo representa el control de velocidad (mecánico-hidráulico) y la turbina de vapor térmica. </a:t>
            </a:r>
          </a:p>
          <a:p>
            <a:pPr marL="800100" lvl="1" indent="-342900" algn="just">
              <a:buFont typeface="Arial" panose="020B0604020202020204" pitchFamily="34" charset="0"/>
              <a:buChar char="•"/>
            </a:pPr>
            <a:r>
              <a:rPr lang="es-MX" sz="2400" dirty="0">
                <a:latin typeface="Comic Sans MS" panose="030F0702030302020204" pitchFamily="66" charset="0"/>
              </a:rPr>
              <a:t>Para esta máquina, no hay ningún estabilizador del sistema de potencia disponible</a:t>
            </a:r>
            <a:r>
              <a:rPr lang="es-AR" sz="2400" dirty="0">
                <a:latin typeface="Comic Sans MS" panose="030F0702030302020204" pitchFamily="66" charset="0"/>
              </a:rPr>
              <a:t>.</a:t>
            </a:r>
          </a:p>
          <a:p>
            <a:pPr marL="800100" lvl="1" indent="-342900" algn="just">
              <a:buFont typeface="Arial" panose="020B0604020202020204" pitchFamily="34" charset="0"/>
              <a:buChar char="•"/>
            </a:pPr>
            <a:r>
              <a:rPr lang="es-MX" sz="2400" dirty="0">
                <a:latin typeface="Comic Sans MS" panose="030F0702030302020204" pitchFamily="66" charset="0"/>
              </a:rPr>
              <a:t>Los modelos para el sistema de excitación y el regulador se muestran en las Fig. 12 y 13. El sistema de excitación se modeló según [3]. El gobernador fue modelado según [4].</a:t>
            </a:r>
            <a:r>
              <a:rPr lang="es-AR" sz="2400" dirty="0">
                <a:latin typeface="Comic Sans MS" panose="030F0702030302020204" pitchFamily="66" charset="0"/>
              </a:rPr>
              <a:t> </a:t>
            </a:r>
          </a:p>
        </p:txBody>
      </p:sp>
      <p:pic>
        <p:nvPicPr>
          <p:cNvPr id="5" name="Imagen 4">
            <a:extLst>
              <a:ext uri="{FF2B5EF4-FFF2-40B4-BE49-F238E27FC236}">
                <a16:creationId xmlns:a16="http://schemas.microsoft.com/office/drawing/2014/main" xmlns="" id="{8B59D811-1A55-4B7A-A9EE-2620A9BBB088}"/>
              </a:ext>
            </a:extLst>
          </p:cNvPr>
          <p:cNvPicPr>
            <a:picLocks noChangeAspect="1"/>
          </p:cNvPicPr>
          <p:nvPr/>
        </p:nvPicPr>
        <p:blipFill>
          <a:blip r:embed="rId2"/>
          <a:stretch>
            <a:fillRect/>
          </a:stretch>
        </p:blipFill>
        <p:spPr>
          <a:xfrm>
            <a:off x="330732" y="6430957"/>
            <a:ext cx="8250028" cy="2198643"/>
          </a:xfrm>
          <a:prstGeom prst="rect">
            <a:avLst/>
          </a:prstGeom>
        </p:spPr>
      </p:pic>
      <p:sp>
        <p:nvSpPr>
          <p:cNvPr id="7" name="CuadroTexto 6">
            <a:extLst>
              <a:ext uri="{FF2B5EF4-FFF2-40B4-BE49-F238E27FC236}">
                <a16:creationId xmlns:a16="http://schemas.microsoft.com/office/drawing/2014/main" xmlns="" id="{5EABE9ED-4749-4DCE-864E-516E20DED6F4}"/>
              </a:ext>
            </a:extLst>
          </p:cNvPr>
          <p:cNvSpPr txBox="1"/>
          <p:nvPr/>
        </p:nvSpPr>
        <p:spPr>
          <a:xfrm>
            <a:off x="659880" y="8638226"/>
            <a:ext cx="8936966" cy="400110"/>
          </a:xfrm>
          <a:prstGeom prst="rect">
            <a:avLst/>
          </a:prstGeom>
          <a:noFill/>
        </p:spPr>
        <p:txBody>
          <a:bodyPr wrap="square">
            <a:spAutoFit/>
          </a:bodyPr>
          <a:lstStyle/>
          <a:p>
            <a:r>
              <a:rPr lang="es-MX" sz="2000" b="1" dirty="0">
                <a:latin typeface="Comic Sans MS" panose="030F0702030302020204" pitchFamily="66" charset="0"/>
              </a:rPr>
              <a:t>Fig. 12. Sistema de excitación IEEE tipo ST1 </a:t>
            </a:r>
            <a:endParaRPr lang="es-AR" sz="2000" b="1" dirty="0">
              <a:latin typeface="Comic Sans MS" panose="030F0702030302020204" pitchFamily="66" charset="0"/>
            </a:endParaRPr>
          </a:p>
        </p:txBody>
      </p:sp>
      <p:pic>
        <p:nvPicPr>
          <p:cNvPr id="9" name="Imagen 8">
            <a:extLst>
              <a:ext uri="{FF2B5EF4-FFF2-40B4-BE49-F238E27FC236}">
                <a16:creationId xmlns:a16="http://schemas.microsoft.com/office/drawing/2014/main" xmlns="" id="{E9E3F2D3-9ECA-447A-9673-EE7299EDFA50}"/>
              </a:ext>
            </a:extLst>
          </p:cNvPr>
          <p:cNvPicPr>
            <a:picLocks noChangeAspect="1"/>
          </p:cNvPicPr>
          <p:nvPr/>
        </p:nvPicPr>
        <p:blipFill>
          <a:blip r:embed="rId3"/>
          <a:stretch>
            <a:fillRect/>
          </a:stretch>
        </p:blipFill>
        <p:spPr>
          <a:xfrm>
            <a:off x="9169800" y="6422331"/>
            <a:ext cx="8250028" cy="2615628"/>
          </a:xfrm>
          <a:prstGeom prst="rect">
            <a:avLst/>
          </a:prstGeom>
        </p:spPr>
      </p:pic>
      <p:sp>
        <p:nvSpPr>
          <p:cNvPr id="11" name="CuadroTexto 10">
            <a:extLst>
              <a:ext uri="{FF2B5EF4-FFF2-40B4-BE49-F238E27FC236}">
                <a16:creationId xmlns:a16="http://schemas.microsoft.com/office/drawing/2014/main" xmlns="" id="{B12AEF03-D97C-4CA5-9025-EF5AA8BFBED4}"/>
              </a:ext>
            </a:extLst>
          </p:cNvPr>
          <p:cNvSpPr txBox="1"/>
          <p:nvPr/>
        </p:nvSpPr>
        <p:spPr>
          <a:xfrm>
            <a:off x="10524976" y="9250764"/>
            <a:ext cx="8936966" cy="400110"/>
          </a:xfrm>
          <a:prstGeom prst="rect">
            <a:avLst/>
          </a:prstGeom>
          <a:noFill/>
        </p:spPr>
        <p:txBody>
          <a:bodyPr wrap="square">
            <a:spAutoFit/>
          </a:bodyPr>
          <a:lstStyle/>
          <a:p>
            <a:r>
              <a:rPr lang="es-AR" sz="2000" b="1" dirty="0">
                <a:latin typeface="Comic Sans MS" panose="030F0702030302020204" pitchFamily="66" charset="0"/>
              </a:rPr>
              <a:t>Fig. 13. Modelo de control de velocidad IEEE tipo 1</a:t>
            </a:r>
          </a:p>
        </p:txBody>
      </p:sp>
    </p:spTree>
    <p:extLst>
      <p:ext uri="{BB962C8B-B14F-4D97-AF65-F5344CB8AC3E}">
        <p14:creationId xmlns:p14="http://schemas.microsoft.com/office/powerpoint/2010/main" xmlns="" val="6130573"/>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65FAF391-43F9-4937-A5B5-8DB19367D2EE}"/>
              </a:ext>
            </a:extLst>
          </p:cNvPr>
          <p:cNvSpPr txBox="1"/>
          <p:nvPr/>
        </p:nvSpPr>
        <p:spPr>
          <a:xfrm>
            <a:off x="299840" y="420688"/>
            <a:ext cx="17281920" cy="2677656"/>
          </a:xfrm>
          <a:prstGeom prst="rect">
            <a:avLst/>
          </a:prstGeom>
          <a:noFill/>
        </p:spPr>
        <p:txBody>
          <a:bodyPr wrap="square">
            <a:spAutoFit/>
          </a:bodyPr>
          <a:lstStyle/>
          <a:p>
            <a:pPr algn="just"/>
            <a:r>
              <a:rPr lang="es-MX" sz="2400" b="1" dirty="0">
                <a:latin typeface="Comic Sans MS" panose="030F0702030302020204" pitchFamily="66" charset="0"/>
              </a:rPr>
              <a:t>B. Tiempo crítico de despeje</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Determinar el tiempo crítico de despeje es quizás la parte más elaborada de todo el proceso de ajuste. Para lograr esto, se necesitan varios casos de simulación del estudio de estabilidad transitoria para determinar cuándo el sistema pierde sincronismo o tiene el primer deslizamiento. El análisis de criterios de áreas iguales citado en el Capítulo 1 puede reducir el número de casos de simulación por computadora al proporcionar una estimación del tiempo de conmutación crítico de un caso estable o inestable. </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4116000835"/>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24D67930-D0E7-4E96-81AE-69454E5647C9}"/>
              </a:ext>
            </a:extLst>
          </p:cNvPr>
          <p:cNvSpPr txBox="1"/>
          <p:nvPr/>
        </p:nvSpPr>
        <p:spPr>
          <a:xfrm>
            <a:off x="227832" y="348680"/>
            <a:ext cx="17425936" cy="3046988"/>
          </a:xfrm>
          <a:prstGeom prst="rect">
            <a:avLst/>
          </a:prstGeom>
          <a:noFill/>
        </p:spPr>
        <p:txBody>
          <a:bodyPr wrap="square">
            <a:spAutoFit/>
          </a:bodyPr>
          <a:lstStyle/>
          <a:p>
            <a:pPr algn="just"/>
            <a:r>
              <a:rPr lang="es-MX" sz="2400" b="1" dirty="0">
                <a:latin typeface="Comic Sans MS" panose="030F0702030302020204" pitchFamily="66" charset="0"/>
              </a:rPr>
              <a:t>C. Deslizamiento máximo del generador </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El deslizamiento promedio se obtiene a partir del cambio angular del rotor del generador mediante un gráfico de tiempo. El deslizamiento máximo sólo es motivo de preocupación para determinar si está dentro de la capacidad del esquema de protección. El deslizamiento máximo es función de la inercia del generador, el par de aceleración y los tiempos de eliminación de fallas. Los pares de aceleración máximos se producen mediante fallas trifásicas cercanas. Generalmente considerado el peor de los casos, este escenario se estudia para determinar el tiempo crítico de compensación. Esto se ilustra en el siguiente ejemplo. </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208046756"/>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014A1B49-574E-491B-B4D5-AEE13852A4C7}"/>
              </a:ext>
            </a:extLst>
          </p:cNvPr>
          <p:cNvSpPr txBox="1"/>
          <p:nvPr/>
        </p:nvSpPr>
        <p:spPr>
          <a:xfrm>
            <a:off x="299840" y="348680"/>
            <a:ext cx="17281920" cy="7848302"/>
          </a:xfrm>
          <a:prstGeom prst="rect">
            <a:avLst/>
          </a:prstGeom>
          <a:noFill/>
        </p:spPr>
        <p:txBody>
          <a:bodyPr wrap="square">
            <a:spAutoFit/>
          </a:bodyPr>
          <a:lstStyle/>
          <a:p>
            <a:pPr algn="just"/>
            <a:r>
              <a:rPr lang="es-AR" sz="2400" b="1" dirty="0">
                <a:latin typeface="Comic Sans MS" panose="030F0702030302020204" pitchFamily="66" charset="0"/>
              </a:rPr>
              <a:t>RESULTADOS</a:t>
            </a:r>
          </a:p>
          <a:p>
            <a:pPr algn="just"/>
            <a:endParaRPr lang="es-AR" sz="2400" dirty="0">
              <a:latin typeface="Comic Sans MS" panose="030F0702030302020204" pitchFamily="66" charset="0"/>
            </a:endParaRPr>
          </a:p>
          <a:p>
            <a:pPr algn="just"/>
            <a:r>
              <a:rPr lang="es-MX" sz="2400" dirty="0">
                <a:latin typeface="Comic Sans MS" panose="030F0702030302020204" pitchFamily="66" charset="0"/>
              </a:rPr>
              <a:t>Recordar que el análisis de estabilidad transitoria se realizó para una falla trifásica en la Línea L_4-5 en el punto de conexión al Nodo 4 del sistema que se muestra en la Fig. 11. La solución se obtuvo utilizando un paquete de software disponible comercialmente. Se ejecutaron numerosos casos con tiempos de compensación a partir de las </a:t>
            </a:r>
            <a:r>
              <a:rPr lang="es-MX" sz="2400" dirty="0" err="1">
                <a:latin typeface="Comic Sans MS" panose="030F0702030302020204" pitchFamily="66" charset="0"/>
              </a:rPr>
              <a:t>tigual</a:t>
            </a:r>
            <a:r>
              <a:rPr lang="es-MX" sz="2400" dirty="0">
                <a:latin typeface="Comic Sans MS" panose="030F0702030302020204" pitchFamily="66" charset="0"/>
              </a:rPr>
              <a:t> a 90 ms con incrementos de 10 ms en un proceso iterativo hasta que se perdió la estabilidad. Se analizaron los resultados de tres casos representativos; los tiempos críticos de eliminación de fallas correspondientes se muestran en la Tabla I.</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Se pueden obtener varios gráficos de los casos de simulación de estabilidad transitoria para una gran variedad de aplicaciones. Para ajustar elementos de </a:t>
            </a:r>
            <a:r>
              <a:rPr lang="es-MX" sz="2400">
                <a:latin typeface="Comic Sans MS" panose="030F0702030302020204" pitchFamily="66" charset="0"/>
              </a:rPr>
              <a:t>disparo de pérdida de sincronismo, </a:t>
            </a:r>
            <a:r>
              <a:rPr lang="es-MX" sz="2400" dirty="0">
                <a:latin typeface="Comic Sans MS" panose="030F0702030302020204" pitchFamily="66" charset="0"/>
              </a:rPr>
              <a:t>la información más importante es el ángulo del rotor versus el tiempo y R + </a:t>
            </a:r>
            <a:r>
              <a:rPr lang="es-MX" sz="2400" dirty="0" err="1">
                <a:latin typeface="Comic Sans MS" panose="030F0702030302020204" pitchFamily="66" charset="0"/>
              </a:rPr>
              <a:t>jX</a:t>
            </a:r>
            <a:r>
              <a:rPr lang="es-MX" sz="2400" dirty="0">
                <a:latin typeface="Comic Sans MS" panose="030F0702030302020204" pitchFamily="66" charset="0"/>
              </a:rPr>
              <a:t> versus el tiempo. De los respectivos gráficos, el Caso 1 tiene un tiempo de despeje de 90 ms y el sistema permanece en sincronismo. En el Caso 2, el sistema todavía está en sincronismo con un tiempo de despeje de 180 ms. Para el Caso 3, el sistema pierde sincronismo con un tiempo de despeje de 190 ms. A partir de esta información, es evidente que el tiempo crítico para solucionar la falla es igual a 180 ms después del inicio de la falla.</a:t>
            </a:r>
          </a:p>
        </p:txBody>
      </p:sp>
      <p:pic>
        <p:nvPicPr>
          <p:cNvPr id="5" name="Imagen 4">
            <a:extLst>
              <a:ext uri="{FF2B5EF4-FFF2-40B4-BE49-F238E27FC236}">
                <a16:creationId xmlns:a16="http://schemas.microsoft.com/office/drawing/2014/main" xmlns="" id="{214F6383-42FB-4FD0-B9FA-148B5C5AB011}"/>
              </a:ext>
            </a:extLst>
          </p:cNvPr>
          <p:cNvPicPr>
            <a:picLocks noChangeAspect="1"/>
          </p:cNvPicPr>
          <p:nvPr/>
        </p:nvPicPr>
        <p:blipFill>
          <a:blip r:embed="rId2"/>
          <a:stretch>
            <a:fillRect/>
          </a:stretch>
        </p:blipFill>
        <p:spPr>
          <a:xfrm>
            <a:off x="5916464" y="3229000"/>
            <a:ext cx="6048671" cy="2448272"/>
          </a:xfrm>
          <a:prstGeom prst="rect">
            <a:avLst/>
          </a:prstGeom>
        </p:spPr>
      </p:pic>
    </p:spTree>
    <p:extLst>
      <p:ext uri="{BB962C8B-B14F-4D97-AF65-F5344CB8AC3E}">
        <p14:creationId xmlns:p14="http://schemas.microsoft.com/office/powerpoint/2010/main" xmlns="" val="1802289058"/>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014A1B49-574E-491B-B4D5-AEE13852A4C7}"/>
              </a:ext>
            </a:extLst>
          </p:cNvPr>
          <p:cNvSpPr txBox="1"/>
          <p:nvPr/>
        </p:nvSpPr>
        <p:spPr>
          <a:xfrm>
            <a:off x="299840" y="348680"/>
            <a:ext cx="17281920" cy="3416320"/>
          </a:xfrm>
          <a:prstGeom prst="rect">
            <a:avLst/>
          </a:prstGeom>
          <a:noFill/>
        </p:spPr>
        <p:txBody>
          <a:bodyPr wrap="square">
            <a:spAutoFit/>
          </a:bodyPr>
          <a:lstStyle/>
          <a:p>
            <a:pPr algn="just"/>
            <a:r>
              <a:rPr lang="es-MX" sz="2400" dirty="0">
                <a:latin typeface="Comic Sans MS" panose="030F0702030302020204" pitchFamily="66" charset="0"/>
              </a:rPr>
              <a:t>La Fig. 14 presenta el ángulo del rotor versus el tiempo para los tres casos considerados, cada uno con un tiempo de despeje diferente </a:t>
            </a:r>
            <a:r>
              <a:rPr lang="es-MX" sz="2400" dirty="0" err="1">
                <a:latin typeface="Comic Sans MS" panose="030F0702030302020204" pitchFamily="66" charset="0"/>
              </a:rPr>
              <a:t>tc</a:t>
            </a:r>
            <a:r>
              <a:rPr lang="es-MX" sz="2400" dirty="0">
                <a:latin typeface="Comic Sans MS" panose="030F0702030302020204" pitchFamily="66" charset="0"/>
              </a:rPr>
              <a:t>. Los resultados con los sistemas reguladores de tensión y de control de velocidad se presentan como líneas continuas. Las líneas de puntos corresponden a los resultados sin estos controles. Esta </a:t>
            </a:r>
            <a:r>
              <a:rPr lang="es-MX" sz="2400" dirty="0" smtClean="0">
                <a:latin typeface="Comic Sans MS" panose="030F0702030302020204" pitchFamily="66" charset="0"/>
              </a:rPr>
              <a:t>Fig. muestra </a:t>
            </a:r>
            <a:r>
              <a:rPr lang="es-MX" sz="2400" dirty="0">
                <a:latin typeface="Comic Sans MS" panose="030F0702030302020204" pitchFamily="66" charset="0"/>
              </a:rPr>
              <a:t>que las oscilaciones desaparecen más rápido cuando el regulador de tensión y los sistemas de control de velocidad están habilitados.</a:t>
            </a:r>
          </a:p>
          <a:p>
            <a:pPr algn="just"/>
            <a:r>
              <a:rPr lang="es-MX" sz="2400" dirty="0">
                <a:latin typeface="Comic Sans MS" panose="030F0702030302020204" pitchFamily="66" charset="0"/>
              </a:rPr>
              <a:t>Los resultados del Caso 2 muestran que el ángulo crítico es de 145°. Por lo tanto, el primer par de </a:t>
            </a:r>
            <a:r>
              <a:rPr lang="es-MX" sz="2400" dirty="0" err="1">
                <a:latin typeface="Comic Sans MS" panose="030F0702030302020204" pitchFamily="66" charset="0"/>
              </a:rPr>
              <a:t>blinders</a:t>
            </a:r>
            <a:r>
              <a:rPr lang="es-MX" sz="2400" dirty="0">
                <a:latin typeface="Comic Sans MS" panose="030F0702030302020204" pitchFamily="66" charset="0"/>
              </a:rPr>
              <a:t> está puesto. 10° más a 155° (cuando t es igual a 810 ms) y el segundo conjunto de </a:t>
            </a:r>
            <a:r>
              <a:rPr lang="es-MX" sz="2400" dirty="0" err="1">
                <a:latin typeface="Comic Sans MS" panose="030F0702030302020204" pitchFamily="66" charset="0"/>
              </a:rPr>
              <a:t>blinders</a:t>
            </a:r>
            <a:r>
              <a:rPr lang="es-MX" sz="2400" dirty="0">
                <a:latin typeface="Comic Sans MS" panose="030F0702030302020204" pitchFamily="66" charset="0"/>
              </a:rPr>
              <a:t> se ajusta en 205° (cuando t es igual a 1020 ms). Esto significa que el tiempo de desplazamiento más lento del valor de carga oscilante entre los dos </a:t>
            </a:r>
            <a:r>
              <a:rPr lang="es-MX" sz="2400" dirty="0" err="1">
                <a:latin typeface="Comic Sans MS" panose="030F0702030302020204" pitchFamily="66" charset="0"/>
              </a:rPr>
              <a:t>blinders</a:t>
            </a:r>
            <a:r>
              <a:rPr lang="es-MX" sz="2400" dirty="0">
                <a:latin typeface="Comic Sans MS" panose="030F0702030302020204" pitchFamily="66" charset="0"/>
              </a:rPr>
              <a:t> es de 210 ms.</a:t>
            </a:r>
            <a:endParaRPr lang="es-AR" sz="2400" dirty="0">
              <a:latin typeface="Comic Sans MS" panose="030F0702030302020204" pitchFamily="66" charset="0"/>
            </a:endParaRPr>
          </a:p>
        </p:txBody>
      </p:sp>
      <p:pic>
        <p:nvPicPr>
          <p:cNvPr id="4" name="Imagen 3">
            <a:extLst>
              <a:ext uri="{FF2B5EF4-FFF2-40B4-BE49-F238E27FC236}">
                <a16:creationId xmlns:a16="http://schemas.microsoft.com/office/drawing/2014/main" xmlns="" id="{8632E6BD-E60E-4086-BC65-9EDF5B3D72FE}"/>
              </a:ext>
            </a:extLst>
          </p:cNvPr>
          <p:cNvPicPr>
            <a:picLocks noChangeAspect="1"/>
          </p:cNvPicPr>
          <p:nvPr/>
        </p:nvPicPr>
        <p:blipFill>
          <a:blip r:embed="rId2"/>
          <a:stretch>
            <a:fillRect/>
          </a:stretch>
        </p:blipFill>
        <p:spPr>
          <a:xfrm>
            <a:off x="4332288" y="3876674"/>
            <a:ext cx="9217024" cy="5112965"/>
          </a:xfrm>
          <a:prstGeom prst="rect">
            <a:avLst/>
          </a:prstGeom>
        </p:spPr>
      </p:pic>
      <p:sp>
        <p:nvSpPr>
          <p:cNvPr id="7" name="CuadroTexto 6">
            <a:extLst>
              <a:ext uri="{FF2B5EF4-FFF2-40B4-BE49-F238E27FC236}">
                <a16:creationId xmlns:a16="http://schemas.microsoft.com/office/drawing/2014/main" xmlns="" id="{D9E7F233-2920-4E80-8D3D-FCF1004659E0}"/>
              </a:ext>
            </a:extLst>
          </p:cNvPr>
          <p:cNvSpPr txBox="1"/>
          <p:nvPr/>
        </p:nvSpPr>
        <p:spPr>
          <a:xfrm>
            <a:off x="4472317" y="9066444"/>
            <a:ext cx="8936966" cy="707886"/>
          </a:xfrm>
          <a:prstGeom prst="rect">
            <a:avLst/>
          </a:prstGeom>
          <a:noFill/>
        </p:spPr>
        <p:txBody>
          <a:bodyPr wrap="square">
            <a:spAutoFit/>
          </a:bodyPr>
          <a:lstStyle/>
          <a:p>
            <a:pPr algn="ctr"/>
            <a:r>
              <a:rPr lang="es-MX" sz="2000" b="1" dirty="0">
                <a:latin typeface="Comic Sans MS" panose="030F0702030302020204" pitchFamily="66" charset="0"/>
              </a:rPr>
              <a:t>Figura 14. Ángulo del rotor versus tiempo para los tres casos considerados </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134010313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0518FDAF-2EDE-4C93-96E9-CCAA6D0CC00D}"/>
              </a:ext>
            </a:extLst>
          </p:cNvPr>
          <p:cNvSpPr txBox="1"/>
          <p:nvPr/>
        </p:nvSpPr>
        <p:spPr>
          <a:xfrm>
            <a:off x="299840" y="348680"/>
            <a:ext cx="8640960" cy="8586966"/>
          </a:xfrm>
          <a:prstGeom prst="rect">
            <a:avLst/>
          </a:prstGeom>
          <a:noFill/>
        </p:spPr>
        <p:txBody>
          <a:bodyPr wrap="square">
            <a:spAutoFit/>
          </a:bodyPr>
          <a:lstStyle/>
          <a:p>
            <a:pPr algn="just"/>
            <a:r>
              <a:rPr lang="es-MX" sz="2400" dirty="0">
                <a:latin typeface="Comic Sans MS" panose="030F0702030302020204" pitchFamily="66" charset="0"/>
              </a:rPr>
              <a:t>Los diagramas R-X para los tres casos en la Fig. 15, Fig. 16 y Fig. 17 muestran la trayectoria seguida por la impedancia vista por el relé durante las perturbaciones. Cuando hay una oscilación en el generador que es estable, la impedancia de oscilación no cruza la línea de impedancia. Cuando el generador se desfasa, la oscilación transitoria cruza la línea de impedancia del sistema cada vez que se completa un deslizamiento y el relé debe disparar el generador. En los Casos 1 y 2, la impedancia aparente no cruza la línea de impedancia del sistema. Para el Caso 3, el punto de carga cruza la línea de impedancia del sistema, lo que indica que se pierde el sincronismo; por lo tanto, se deben permitir disparos por fuera de sincronismo. La Fig. 18 diagrama los tres casos y muestra una gran diferencia en las excursiones del punto de carga.</a:t>
            </a:r>
          </a:p>
          <a:p>
            <a:pPr algn="just"/>
            <a:r>
              <a:rPr lang="es-MX" sz="2400" dirty="0">
                <a:latin typeface="Comic Sans MS" panose="030F0702030302020204" pitchFamily="66" charset="0"/>
              </a:rPr>
              <a:t>El proceso descrito, aunque en ocasiones es tedioso y requiere mucho tiempo, ayuda a determinar con confianza el punto de inestabilidad del sistema y el tiempo de </a:t>
            </a:r>
            <a:r>
              <a:rPr lang="es-MX" sz="2400" dirty="0" err="1">
                <a:latin typeface="Comic Sans MS" panose="030F0702030302020204" pitchFamily="66" charset="0"/>
              </a:rPr>
              <a:t>trip</a:t>
            </a:r>
            <a:r>
              <a:rPr lang="es-MX" sz="2400" dirty="0">
                <a:latin typeface="Comic Sans MS" panose="030F0702030302020204" pitchFamily="66" charset="0"/>
              </a:rPr>
              <a:t> del punto de carga para cada escenario. Estos valores son necesarios para determinar los ajustes de los </a:t>
            </a:r>
            <a:r>
              <a:rPr lang="es-MX" sz="2400" dirty="0" err="1">
                <a:latin typeface="Comic Sans MS" panose="030F0702030302020204" pitchFamily="66" charset="0"/>
              </a:rPr>
              <a:t>blinders</a:t>
            </a:r>
            <a:r>
              <a:rPr lang="es-MX" sz="2400" dirty="0">
                <a:latin typeface="Comic Sans MS" panose="030F0702030302020204" pitchFamily="66" charset="0"/>
              </a:rPr>
              <a:t> y el tiempo del relé de desfase, según el procedimiento indicado en la Sección VI. Otra consideración es la determinación de la falla más estricta. </a:t>
            </a:r>
          </a:p>
        </p:txBody>
      </p:sp>
      <p:pic>
        <p:nvPicPr>
          <p:cNvPr id="3" name="Imagen 2">
            <a:extLst>
              <a:ext uri="{FF2B5EF4-FFF2-40B4-BE49-F238E27FC236}">
                <a16:creationId xmlns:a16="http://schemas.microsoft.com/office/drawing/2014/main" xmlns="" id="{8841BC97-5916-4F3E-86F8-3E91E1204922}"/>
              </a:ext>
            </a:extLst>
          </p:cNvPr>
          <p:cNvPicPr>
            <a:picLocks noChangeAspect="1"/>
          </p:cNvPicPr>
          <p:nvPr/>
        </p:nvPicPr>
        <p:blipFill>
          <a:blip r:embed="rId2"/>
          <a:stretch>
            <a:fillRect/>
          </a:stretch>
        </p:blipFill>
        <p:spPr>
          <a:xfrm>
            <a:off x="8841116" y="378283"/>
            <a:ext cx="4276147" cy="4074853"/>
          </a:xfrm>
          <a:prstGeom prst="rect">
            <a:avLst/>
          </a:prstGeom>
        </p:spPr>
      </p:pic>
      <p:pic>
        <p:nvPicPr>
          <p:cNvPr id="6" name="Imagen 5">
            <a:extLst>
              <a:ext uri="{FF2B5EF4-FFF2-40B4-BE49-F238E27FC236}">
                <a16:creationId xmlns:a16="http://schemas.microsoft.com/office/drawing/2014/main" xmlns="" id="{266ACE69-9E56-4992-88BC-F784A368AE5C}"/>
              </a:ext>
            </a:extLst>
          </p:cNvPr>
          <p:cNvPicPr>
            <a:picLocks noChangeAspect="1"/>
          </p:cNvPicPr>
          <p:nvPr/>
        </p:nvPicPr>
        <p:blipFill>
          <a:blip r:embed="rId3"/>
          <a:stretch>
            <a:fillRect/>
          </a:stretch>
        </p:blipFill>
        <p:spPr>
          <a:xfrm>
            <a:off x="13263753" y="378283"/>
            <a:ext cx="4276147" cy="4264496"/>
          </a:xfrm>
          <a:prstGeom prst="rect">
            <a:avLst/>
          </a:prstGeom>
        </p:spPr>
      </p:pic>
      <p:pic>
        <p:nvPicPr>
          <p:cNvPr id="8" name="Imagen 7">
            <a:extLst>
              <a:ext uri="{FF2B5EF4-FFF2-40B4-BE49-F238E27FC236}">
                <a16:creationId xmlns:a16="http://schemas.microsoft.com/office/drawing/2014/main" xmlns="" id="{3CBD2E88-3B2A-4D1C-A6B5-FF65725AA0A5}"/>
              </a:ext>
            </a:extLst>
          </p:cNvPr>
          <p:cNvPicPr>
            <a:picLocks noChangeAspect="1"/>
          </p:cNvPicPr>
          <p:nvPr/>
        </p:nvPicPr>
        <p:blipFill>
          <a:blip r:embed="rId4"/>
          <a:stretch>
            <a:fillRect/>
          </a:stretch>
        </p:blipFill>
        <p:spPr>
          <a:xfrm>
            <a:off x="8940800" y="5605264"/>
            <a:ext cx="4176463" cy="4123036"/>
          </a:xfrm>
          <a:prstGeom prst="rect">
            <a:avLst/>
          </a:prstGeom>
        </p:spPr>
      </p:pic>
      <p:sp>
        <p:nvSpPr>
          <p:cNvPr id="10" name="CuadroTexto 9">
            <a:extLst>
              <a:ext uri="{FF2B5EF4-FFF2-40B4-BE49-F238E27FC236}">
                <a16:creationId xmlns:a16="http://schemas.microsoft.com/office/drawing/2014/main" xmlns="" id="{94520DDD-A526-4485-A608-62B560FD1EDD}"/>
              </a:ext>
            </a:extLst>
          </p:cNvPr>
          <p:cNvSpPr txBox="1"/>
          <p:nvPr/>
        </p:nvSpPr>
        <p:spPr>
          <a:xfrm>
            <a:off x="8841116" y="4418634"/>
            <a:ext cx="3602426" cy="707886"/>
          </a:xfrm>
          <a:prstGeom prst="rect">
            <a:avLst/>
          </a:prstGeom>
          <a:noFill/>
        </p:spPr>
        <p:txBody>
          <a:bodyPr wrap="square">
            <a:spAutoFit/>
          </a:bodyPr>
          <a:lstStyle/>
          <a:p>
            <a:pPr algn="ctr"/>
            <a:r>
              <a:rPr lang="es-MX" sz="2000" b="1" dirty="0">
                <a:latin typeface="Comic Sans MS" panose="030F0702030302020204" pitchFamily="66" charset="0"/>
              </a:rPr>
              <a:t>Fig. 15. Diagrama R-X para el Caso 1</a:t>
            </a:r>
            <a:endParaRPr lang="es-AR" sz="2000" b="1" dirty="0">
              <a:latin typeface="Comic Sans MS" panose="030F0702030302020204" pitchFamily="66" charset="0"/>
            </a:endParaRPr>
          </a:p>
        </p:txBody>
      </p:sp>
      <p:sp>
        <p:nvSpPr>
          <p:cNvPr id="14" name="CuadroTexto 13">
            <a:extLst>
              <a:ext uri="{FF2B5EF4-FFF2-40B4-BE49-F238E27FC236}">
                <a16:creationId xmlns:a16="http://schemas.microsoft.com/office/drawing/2014/main" xmlns="" id="{83B05C05-4B58-41BA-B0DC-94DA0926A500}"/>
              </a:ext>
            </a:extLst>
          </p:cNvPr>
          <p:cNvSpPr txBox="1"/>
          <p:nvPr/>
        </p:nvSpPr>
        <p:spPr>
          <a:xfrm>
            <a:off x="8808263" y="5235932"/>
            <a:ext cx="3732937" cy="707886"/>
          </a:xfrm>
          <a:prstGeom prst="rect">
            <a:avLst/>
          </a:prstGeom>
          <a:noFill/>
        </p:spPr>
        <p:txBody>
          <a:bodyPr wrap="square">
            <a:spAutoFit/>
          </a:bodyPr>
          <a:lstStyle/>
          <a:p>
            <a:pPr algn="ctr"/>
            <a:r>
              <a:rPr lang="es-MX" sz="2000" b="1" dirty="0">
                <a:latin typeface="Comic Sans MS" panose="030F0702030302020204" pitchFamily="66" charset="0"/>
              </a:rPr>
              <a:t>Figura 16. Diagrama RX para el caso 2 </a:t>
            </a:r>
            <a:endParaRPr lang="es-AR" sz="2000" b="1" dirty="0">
              <a:latin typeface="Comic Sans MS" panose="030F0702030302020204" pitchFamily="66" charset="0"/>
            </a:endParaRPr>
          </a:p>
        </p:txBody>
      </p:sp>
      <p:sp>
        <p:nvSpPr>
          <p:cNvPr id="16" name="CuadroTexto 15">
            <a:extLst>
              <a:ext uri="{FF2B5EF4-FFF2-40B4-BE49-F238E27FC236}">
                <a16:creationId xmlns:a16="http://schemas.microsoft.com/office/drawing/2014/main" xmlns="" id="{F5AB3460-D6E8-484E-984D-5E1C2A341E96}"/>
              </a:ext>
            </a:extLst>
          </p:cNvPr>
          <p:cNvSpPr txBox="1"/>
          <p:nvPr/>
        </p:nvSpPr>
        <p:spPr>
          <a:xfrm>
            <a:off x="13117263" y="4416135"/>
            <a:ext cx="4331960" cy="707886"/>
          </a:xfrm>
          <a:prstGeom prst="rect">
            <a:avLst/>
          </a:prstGeom>
          <a:noFill/>
        </p:spPr>
        <p:txBody>
          <a:bodyPr wrap="square">
            <a:spAutoFit/>
          </a:bodyPr>
          <a:lstStyle/>
          <a:p>
            <a:pPr algn="ctr"/>
            <a:r>
              <a:rPr lang="es-MX" sz="2000" b="1" dirty="0">
                <a:latin typeface="Comic Sans MS" panose="030F0702030302020204" pitchFamily="66" charset="0"/>
              </a:rPr>
              <a:t>Fig. 17. Diagrama RX para el Caso 3</a:t>
            </a:r>
            <a:endParaRPr lang="es-AR" sz="2000" b="1" dirty="0">
              <a:latin typeface="Comic Sans MS" panose="030F0702030302020204" pitchFamily="66" charset="0"/>
            </a:endParaRPr>
          </a:p>
        </p:txBody>
      </p:sp>
      <p:pic>
        <p:nvPicPr>
          <p:cNvPr id="18" name="Imagen 17">
            <a:extLst>
              <a:ext uri="{FF2B5EF4-FFF2-40B4-BE49-F238E27FC236}">
                <a16:creationId xmlns:a16="http://schemas.microsoft.com/office/drawing/2014/main" xmlns="" id="{D5830F12-5454-4C6C-8CAF-2CDB0034FABB}"/>
              </a:ext>
            </a:extLst>
          </p:cNvPr>
          <p:cNvPicPr>
            <a:picLocks noChangeAspect="1"/>
          </p:cNvPicPr>
          <p:nvPr/>
        </p:nvPicPr>
        <p:blipFill>
          <a:blip r:embed="rId5"/>
          <a:stretch>
            <a:fillRect/>
          </a:stretch>
        </p:blipFill>
        <p:spPr>
          <a:xfrm>
            <a:off x="13249801" y="5605263"/>
            <a:ext cx="4304052" cy="4123035"/>
          </a:xfrm>
          <a:prstGeom prst="rect">
            <a:avLst/>
          </a:prstGeom>
        </p:spPr>
      </p:pic>
      <p:sp>
        <p:nvSpPr>
          <p:cNvPr id="20" name="CuadroTexto 19">
            <a:extLst>
              <a:ext uri="{FF2B5EF4-FFF2-40B4-BE49-F238E27FC236}">
                <a16:creationId xmlns:a16="http://schemas.microsoft.com/office/drawing/2014/main" xmlns="" id="{D6FFBB1D-488B-48AA-8A57-55437BFFFFE3}"/>
              </a:ext>
            </a:extLst>
          </p:cNvPr>
          <p:cNvSpPr txBox="1"/>
          <p:nvPr/>
        </p:nvSpPr>
        <p:spPr>
          <a:xfrm>
            <a:off x="13249801" y="5029200"/>
            <a:ext cx="4331959" cy="646331"/>
          </a:xfrm>
          <a:prstGeom prst="rect">
            <a:avLst/>
          </a:prstGeom>
          <a:noFill/>
        </p:spPr>
        <p:txBody>
          <a:bodyPr wrap="square">
            <a:spAutoFit/>
          </a:bodyPr>
          <a:lstStyle/>
          <a:p>
            <a:pPr algn="ctr"/>
            <a:r>
              <a:rPr lang="es-MX" b="1" dirty="0">
                <a:latin typeface="Comic Sans MS" panose="030F0702030302020204" pitchFamily="66" charset="0"/>
              </a:rPr>
              <a:t>Fig. 18. Diagrama RX para los casos 1, 2 y 3 simultáneamente </a:t>
            </a:r>
            <a:endParaRPr lang="es-AR" b="1" dirty="0">
              <a:latin typeface="Comic Sans MS" panose="030F0702030302020204" pitchFamily="66" charset="0"/>
            </a:endParaRPr>
          </a:p>
        </p:txBody>
      </p:sp>
    </p:spTree>
    <p:extLst>
      <p:ext uri="{BB962C8B-B14F-4D97-AF65-F5344CB8AC3E}">
        <p14:creationId xmlns:p14="http://schemas.microsoft.com/office/powerpoint/2010/main" xmlns="" val="485670893"/>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0518FDAF-2EDE-4C93-96E9-CCAA6D0CC00D}"/>
              </a:ext>
            </a:extLst>
          </p:cNvPr>
          <p:cNvSpPr txBox="1"/>
          <p:nvPr/>
        </p:nvSpPr>
        <p:spPr>
          <a:xfrm>
            <a:off x="299840" y="348680"/>
            <a:ext cx="17209912" cy="1569660"/>
          </a:xfrm>
          <a:prstGeom prst="rect">
            <a:avLst/>
          </a:prstGeom>
          <a:noFill/>
        </p:spPr>
        <p:txBody>
          <a:bodyPr wrap="square">
            <a:spAutoFit/>
          </a:bodyPr>
          <a:lstStyle/>
          <a:p>
            <a:pPr algn="just"/>
            <a:r>
              <a:rPr lang="es-MX" sz="2400" dirty="0">
                <a:latin typeface="Comic Sans MS" panose="030F0702030302020204" pitchFamily="66" charset="0"/>
              </a:rPr>
              <a:t>En la Sección VII, Subsección C, se mencionó que los pares máximos de aceleración se producen por fallas trifásicas cercanas que se ilustran comparando los resultados para una falla trifásica en la subestación y a lo largo de la línea. Las gráficas de ángulo versus tiempo para el Generador 1 son presentado con una escala horizontal más amplia para fallas trifásicas atornilladas en el Nodo 4 (Fig. 19) y al 20 % sobre la Línea L_4-5 desde el Nodo 4 (Fig. 20). </a:t>
            </a:r>
            <a:endParaRPr lang="es-AR" sz="2400" dirty="0">
              <a:latin typeface="Comic Sans MS" panose="030F0702030302020204" pitchFamily="66" charset="0"/>
            </a:endParaRPr>
          </a:p>
        </p:txBody>
      </p:sp>
      <p:pic>
        <p:nvPicPr>
          <p:cNvPr id="4" name="Imagen 3">
            <a:extLst>
              <a:ext uri="{FF2B5EF4-FFF2-40B4-BE49-F238E27FC236}">
                <a16:creationId xmlns:a16="http://schemas.microsoft.com/office/drawing/2014/main" xmlns="" id="{417B542F-9CAE-456E-831F-22EE9EE2EA6F}"/>
              </a:ext>
            </a:extLst>
          </p:cNvPr>
          <p:cNvPicPr>
            <a:picLocks noChangeAspect="1"/>
          </p:cNvPicPr>
          <p:nvPr/>
        </p:nvPicPr>
        <p:blipFill>
          <a:blip r:embed="rId2"/>
          <a:stretch>
            <a:fillRect/>
          </a:stretch>
        </p:blipFill>
        <p:spPr>
          <a:xfrm>
            <a:off x="1091928" y="2762250"/>
            <a:ext cx="6408712" cy="3995142"/>
          </a:xfrm>
          <a:prstGeom prst="rect">
            <a:avLst/>
          </a:prstGeom>
        </p:spPr>
      </p:pic>
      <p:sp>
        <p:nvSpPr>
          <p:cNvPr id="12" name="CuadroTexto 11">
            <a:extLst>
              <a:ext uri="{FF2B5EF4-FFF2-40B4-BE49-F238E27FC236}">
                <a16:creationId xmlns:a16="http://schemas.microsoft.com/office/drawing/2014/main" xmlns="" id="{3BEC1671-1722-4509-8DA9-8254DE727414}"/>
              </a:ext>
            </a:extLst>
          </p:cNvPr>
          <p:cNvSpPr txBox="1"/>
          <p:nvPr/>
        </p:nvSpPr>
        <p:spPr>
          <a:xfrm>
            <a:off x="809098" y="6757392"/>
            <a:ext cx="6696744" cy="1015663"/>
          </a:xfrm>
          <a:prstGeom prst="rect">
            <a:avLst/>
          </a:prstGeom>
          <a:noFill/>
        </p:spPr>
        <p:txBody>
          <a:bodyPr wrap="square">
            <a:spAutoFit/>
          </a:bodyPr>
          <a:lstStyle/>
          <a:p>
            <a:pPr algn="ctr"/>
            <a:r>
              <a:rPr lang="es-MX" sz="2000" b="1" dirty="0">
                <a:latin typeface="Comic Sans MS" panose="030F0702030302020204" pitchFamily="66" charset="0"/>
              </a:rPr>
              <a:t>Figura 19. Ángulo versus tiempo para el generador 1 para fallas trifásicas franca en la Línea L_4-5 del Nodo 4 </a:t>
            </a:r>
            <a:endParaRPr lang="es-AR" sz="2000" b="1" dirty="0">
              <a:latin typeface="Comic Sans MS" panose="030F0702030302020204" pitchFamily="66" charset="0"/>
            </a:endParaRPr>
          </a:p>
        </p:txBody>
      </p:sp>
      <p:sp>
        <p:nvSpPr>
          <p:cNvPr id="15" name="CuadroTexto 14">
            <a:extLst>
              <a:ext uri="{FF2B5EF4-FFF2-40B4-BE49-F238E27FC236}">
                <a16:creationId xmlns:a16="http://schemas.microsoft.com/office/drawing/2014/main" xmlns="" id="{4399F029-54DD-4357-A66E-71EAC39919EF}"/>
              </a:ext>
            </a:extLst>
          </p:cNvPr>
          <p:cNvSpPr txBox="1"/>
          <p:nvPr/>
        </p:nvSpPr>
        <p:spPr>
          <a:xfrm>
            <a:off x="8875954" y="6942057"/>
            <a:ext cx="8937812" cy="707886"/>
          </a:xfrm>
          <a:prstGeom prst="rect">
            <a:avLst/>
          </a:prstGeom>
          <a:noFill/>
        </p:spPr>
        <p:txBody>
          <a:bodyPr wrap="square">
            <a:spAutoFit/>
          </a:bodyPr>
          <a:lstStyle/>
          <a:p>
            <a:pPr algn="ctr"/>
            <a:r>
              <a:rPr lang="es-MX" sz="2000" b="1" dirty="0">
                <a:latin typeface="Comic Sans MS" panose="030F0702030302020204" pitchFamily="66" charset="0"/>
              </a:rPr>
              <a:t>Fig. 20. Ángulo versus tiempo para el generador 1 para una falla trifásica al 20 % sobre la línea L_4-5 en el nodo 4 </a:t>
            </a:r>
            <a:endParaRPr lang="es-AR" sz="2000" b="1" dirty="0">
              <a:latin typeface="Comic Sans MS" panose="030F0702030302020204" pitchFamily="66" charset="0"/>
            </a:endParaRPr>
          </a:p>
        </p:txBody>
      </p:sp>
      <p:pic>
        <p:nvPicPr>
          <p:cNvPr id="13" name="Imagen 12">
            <a:extLst>
              <a:ext uri="{FF2B5EF4-FFF2-40B4-BE49-F238E27FC236}">
                <a16:creationId xmlns:a16="http://schemas.microsoft.com/office/drawing/2014/main" xmlns="" id="{F91FD5DB-8309-412D-BF11-4BA903A078FE}"/>
              </a:ext>
            </a:extLst>
          </p:cNvPr>
          <p:cNvPicPr>
            <a:picLocks noChangeAspect="1"/>
          </p:cNvPicPr>
          <p:nvPr/>
        </p:nvPicPr>
        <p:blipFill>
          <a:blip r:embed="rId3"/>
          <a:stretch>
            <a:fillRect/>
          </a:stretch>
        </p:blipFill>
        <p:spPr>
          <a:xfrm>
            <a:off x="9660880" y="2762250"/>
            <a:ext cx="6840760" cy="3995142"/>
          </a:xfrm>
          <a:prstGeom prst="rect">
            <a:avLst/>
          </a:prstGeom>
        </p:spPr>
      </p:pic>
    </p:spTree>
    <p:extLst>
      <p:ext uri="{BB962C8B-B14F-4D97-AF65-F5344CB8AC3E}">
        <p14:creationId xmlns:p14="http://schemas.microsoft.com/office/powerpoint/2010/main" xmlns="" val="4067230809"/>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342ABCB5-AC1F-4834-B68A-F4D6F4723E12}"/>
              </a:ext>
            </a:extLst>
          </p:cNvPr>
          <p:cNvSpPr txBox="1"/>
          <p:nvPr/>
        </p:nvSpPr>
        <p:spPr>
          <a:xfrm>
            <a:off x="299840" y="348680"/>
            <a:ext cx="11017224" cy="9694962"/>
          </a:xfrm>
          <a:prstGeom prst="rect">
            <a:avLst/>
          </a:prstGeom>
          <a:noFill/>
        </p:spPr>
        <p:txBody>
          <a:bodyPr wrap="square">
            <a:spAutoFit/>
          </a:bodyPr>
          <a:lstStyle/>
          <a:p>
            <a:pPr algn="just"/>
            <a:r>
              <a:rPr lang="es-MX" sz="2400" b="1" dirty="0">
                <a:latin typeface="Comic Sans MS" panose="030F0702030302020204" pitchFamily="66" charset="0"/>
              </a:rPr>
              <a:t>SIMULACIÓN CON ARCHIVOS COMTRADE </a:t>
            </a: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 respuesta adecuada del relé de protección durante oscilaciones transitorias de energía es vital para garantizar que el sistema de energía funcione adecuadamente. Es importante restringir el funcionamiento de los relés de distancia de la línea de transmisión con elementos de bloqueo de oscilación de potencia y permitir el funcionamiento de los relés de pérdida de sincronismo del generador cuando se pierde el sincronismo. Para ello, los resultados de la simulación obtenidos de los programas de simulación transitorios disponibles comercialmente se convierten a archivos COMTRADE (formato común para el intercambio de datos transitorios). El estándar IEEE C37.111-1999 define este formato de archivo para formas de onda transitorias y datos de eventos recopilados de sistemas de energía o simulaciones que utilizan modelos de sistemas de energía. El equipo de prueba de relés reproduce señales de tensión y corriente a partir de estos archivos, y el rendimiento de los relés se verifica durante condiciones fuera de sincronismo. Analizar el rendimiento del relé de antemano con este tipo de técnica verifica que el relé responderá adecuadamente en condiciones de desfase. Los resultados de las muestras se obtienen con un programa de simulación transitoria y se convierten a archivos COMTRADE. La Fig. 21 muestra los archivos COMTRADE obtenidos para la corriente de la Fase A del sistema mostrado en la Fig. 11, cuando la falla se borra 180 milisegundos después de su inicio. La prueba de relés de pérdida de sincronismo para verificar el rendimiento durante condiciones desfasadas se logra fácilmente cargando estos archivos COMTRADE en un equipo de prueba y reproduciéndolos en las entradas de los relés.</a:t>
            </a:r>
            <a:endParaRPr lang="es-AR" sz="2400" dirty="0">
              <a:latin typeface="Comic Sans MS" panose="030F0702030302020204" pitchFamily="66" charset="0"/>
            </a:endParaRPr>
          </a:p>
        </p:txBody>
      </p:sp>
      <p:pic>
        <p:nvPicPr>
          <p:cNvPr id="4" name="Imagen 3">
            <a:extLst>
              <a:ext uri="{FF2B5EF4-FFF2-40B4-BE49-F238E27FC236}">
                <a16:creationId xmlns:a16="http://schemas.microsoft.com/office/drawing/2014/main" xmlns="" id="{8E4A598A-9A98-49A0-AA83-E48DE17DAC8E}"/>
              </a:ext>
            </a:extLst>
          </p:cNvPr>
          <p:cNvPicPr>
            <a:picLocks noChangeAspect="1"/>
          </p:cNvPicPr>
          <p:nvPr/>
        </p:nvPicPr>
        <p:blipFill>
          <a:blip r:embed="rId2"/>
          <a:stretch>
            <a:fillRect/>
          </a:stretch>
        </p:blipFill>
        <p:spPr>
          <a:xfrm>
            <a:off x="11317064" y="2292896"/>
            <a:ext cx="6264696" cy="4608512"/>
          </a:xfrm>
          <a:prstGeom prst="rect">
            <a:avLst/>
          </a:prstGeom>
        </p:spPr>
      </p:pic>
      <p:sp>
        <p:nvSpPr>
          <p:cNvPr id="5" name="CuadroTexto 4">
            <a:extLst>
              <a:ext uri="{FF2B5EF4-FFF2-40B4-BE49-F238E27FC236}">
                <a16:creationId xmlns:a16="http://schemas.microsoft.com/office/drawing/2014/main" xmlns="" id="{BB57EFAB-FD8B-4190-BAA3-92122266D820}"/>
              </a:ext>
            </a:extLst>
          </p:cNvPr>
          <p:cNvSpPr txBox="1"/>
          <p:nvPr/>
        </p:nvSpPr>
        <p:spPr>
          <a:xfrm>
            <a:off x="10896885" y="7119173"/>
            <a:ext cx="7105054" cy="646331"/>
          </a:xfrm>
          <a:prstGeom prst="rect">
            <a:avLst/>
          </a:prstGeom>
          <a:noFill/>
        </p:spPr>
        <p:txBody>
          <a:bodyPr wrap="square">
            <a:spAutoFit/>
          </a:bodyPr>
          <a:lstStyle/>
          <a:p>
            <a:pPr algn="ctr"/>
            <a:r>
              <a:rPr lang="es-AR" b="1" dirty="0">
                <a:latin typeface="Comic Sans MS" panose="030F0702030302020204" pitchFamily="66" charset="0"/>
              </a:rPr>
              <a:t>Fig. 21. Archivo COMTRADE Correspondiente al Caso de Estudio – Corriente de la Fase A</a:t>
            </a:r>
          </a:p>
        </p:txBody>
      </p:sp>
    </p:spTree>
    <p:extLst>
      <p:ext uri="{BB962C8B-B14F-4D97-AF65-F5344CB8AC3E}">
        <p14:creationId xmlns:p14="http://schemas.microsoft.com/office/powerpoint/2010/main" xmlns="" val="2016569888"/>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14965A2D-DBF0-498C-A630-45BCBBD9F795}"/>
              </a:ext>
            </a:extLst>
          </p:cNvPr>
          <p:cNvSpPr txBox="1"/>
          <p:nvPr/>
        </p:nvSpPr>
        <p:spPr>
          <a:xfrm>
            <a:off x="227832" y="420688"/>
            <a:ext cx="17425936" cy="2308324"/>
          </a:xfrm>
          <a:prstGeom prst="rect">
            <a:avLst/>
          </a:prstGeom>
          <a:noFill/>
        </p:spPr>
        <p:txBody>
          <a:bodyPr wrap="square">
            <a:spAutoFit/>
          </a:bodyPr>
          <a:lstStyle/>
          <a:p>
            <a:pPr algn="just"/>
            <a:r>
              <a:rPr lang="es-AR" sz="2400" b="1" dirty="0">
                <a:latin typeface="Comic Sans MS" panose="030F0702030302020204" pitchFamily="66" charset="0"/>
              </a:rPr>
              <a:t>MODOS DE DISPARO</a:t>
            </a:r>
          </a:p>
          <a:p>
            <a:pPr algn="just"/>
            <a:endParaRPr lang="es-AR" sz="2400" dirty="0">
              <a:latin typeface="Comic Sans MS" panose="030F0702030302020204" pitchFamily="66" charset="0"/>
            </a:endParaRPr>
          </a:p>
          <a:p>
            <a:pPr algn="just"/>
            <a:r>
              <a:rPr lang="es-MX" sz="2400" dirty="0">
                <a:latin typeface="Comic Sans MS" panose="030F0702030302020204" pitchFamily="66" charset="0"/>
              </a:rPr>
              <a:t>Los esquemas de protección fuera de sincronismo deben disparar solo el(los) interruptor(es) del generador si la unidad generadora es capaz de resistir el rechazo de carga y transportar sus propios auxiliares. Disparar sólo el(los) interruptor(es) del generador permite que el generador se </a:t>
            </a:r>
            <a:r>
              <a:rPr lang="es-MX" sz="2400" dirty="0" err="1">
                <a:latin typeface="Comic Sans MS" panose="030F0702030302020204" pitchFamily="66" charset="0"/>
              </a:rPr>
              <a:t>resincronice</a:t>
            </a:r>
            <a:r>
              <a:rPr lang="es-MX" sz="2400" dirty="0">
                <a:latin typeface="Comic Sans MS" panose="030F0702030302020204" pitchFamily="66" charset="0"/>
              </a:rPr>
              <a:t> una vez que el sistema se haya estabilizado. Si la unidad no tiene capacidad de rechazo de carga completa, se debe apagar</a:t>
            </a:r>
            <a:endParaRPr lang="es-AR" sz="2400" dirty="0">
              <a:latin typeface="Comic Sans MS" panose="030F0702030302020204" pitchFamily="66" charset="0"/>
            </a:endParaRPr>
          </a:p>
        </p:txBody>
      </p:sp>
    </p:spTree>
    <p:extLst>
      <p:ext uri="{BB962C8B-B14F-4D97-AF65-F5344CB8AC3E}">
        <p14:creationId xmlns:p14="http://schemas.microsoft.com/office/powerpoint/2010/main" xmlns="" val="1623978716"/>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354EC6F1-6F07-4159-B028-04E264A89609}"/>
              </a:ext>
            </a:extLst>
          </p:cNvPr>
          <p:cNvSpPr txBox="1"/>
          <p:nvPr/>
        </p:nvSpPr>
        <p:spPr>
          <a:xfrm>
            <a:off x="299840" y="276672"/>
            <a:ext cx="17281920" cy="10064294"/>
          </a:xfrm>
          <a:prstGeom prst="rect">
            <a:avLst/>
          </a:prstGeom>
          <a:noFill/>
        </p:spPr>
        <p:txBody>
          <a:bodyPr wrap="square">
            <a:spAutoFit/>
          </a:bodyPr>
          <a:lstStyle/>
          <a:p>
            <a:pPr algn="just"/>
            <a:r>
              <a:rPr lang="es-MX" sz="2400" b="1" dirty="0">
                <a:latin typeface="Comic Sans MS" panose="030F0702030302020204" pitchFamily="66" charset="0"/>
              </a:rPr>
              <a:t>CONCLUSIONES </a:t>
            </a:r>
          </a:p>
          <a:p>
            <a:pPr algn="just"/>
            <a:r>
              <a:rPr lang="es-MX" sz="2400" dirty="0">
                <a:latin typeface="Comic Sans MS" panose="030F0702030302020204" pitchFamily="66" charset="0"/>
              </a:rPr>
              <a:t>Este capítulo proporciona pautas generales sobre la aplicación de relés de pérdida de sincronismo para generadores. Esta protección debe instalarse en un generador si el centro eléctrico de la oscilación pasa a través de la región desde los terminales de alta tensión del transformador elevador hasta el generador. Esta condición tiende a ocurrir en un sistema relativamente ajustado o si existe una condición de baja excitación en un generador. Tener en cuenta que esta zona está protegida por relés diferenciales que no responden a las oscilaciones de potencia. La protección de la unidad fuera de sincronismo también se debe utilizar si el centro eléctrico está fuera de fase con el sistema y los relés del sistema están bloqueados o no son capaces de detectar la condición de desfase. Las condiciones fuera de sincronismo simplemente se detectan mediante un relé de tipo distancia </a:t>
            </a:r>
            <a:r>
              <a:rPr lang="es-MX" sz="2400" dirty="0" err="1">
                <a:latin typeface="Comic Sans MS" panose="030F0702030302020204" pitchFamily="66" charset="0"/>
              </a:rPr>
              <a:t>mho</a:t>
            </a:r>
            <a:r>
              <a:rPr lang="es-MX" sz="2400" dirty="0">
                <a:latin typeface="Comic Sans MS" panose="030F0702030302020204" pitchFamily="66" charset="0"/>
              </a:rPr>
              <a:t> orientado para mirar dentro del generador y su transformador elevador. Las principales desventajas de este método de protección son la posibilidad de disparar en caso de oscilaciones recuperables y ajustar la interrupción del interruptor del generador en un ángulo de oscilación desfavorable. Esquemas más sofisticados, como los de </a:t>
            </a:r>
            <a:r>
              <a:rPr lang="es-MX" sz="2400" dirty="0" err="1">
                <a:latin typeface="Comic Sans MS" panose="030F0702030302020204" pitchFamily="66" charset="0"/>
              </a:rPr>
              <a:t>blinders</a:t>
            </a:r>
            <a:r>
              <a:rPr lang="es-MX" sz="2400" dirty="0">
                <a:latin typeface="Comic Sans MS" panose="030F0702030302020204" pitchFamily="66" charset="0"/>
              </a:rPr>
              <a:t> y lentes, minimizan la probabilidad de disparar ante oscilaciones recuperables y permiten el disparo controlado del interruptor del generador en un mejor ángulo de oscilación. </a:t>
            </a:r>
          </a:p>
          <a:p>
            <a:pPr algn="just"/>
            <a:r>
              <a:rPr lang="es-MX" sz="2400" dirty="0">
                <a:latin typeface="Comic Sans MS" panose="030F0702030302020204" pitchFamily="66" charset="0"/>
              </a:rPr>
              <a:t>Los relés de pérdida de campo convencionales ofrecen una capacidad limitada de protección contra oscilaciones profundas en la impedancia del generador, especialmente si hay algún retardo de tiempo intencional. Los estudios de estabilidad transitoria son deseables para determinar el comportamiento de un sistema eléctrico sujeto a oscilaciones después de perturbaciones del sistema eléctrico y requieren un modelado apropiado del sistema. Entre otras razones, se deben realizar estudios de estabilidad transitoria para ajustar adecuadamente los relés de pérdida de sincronismo, porque los estudios proporcionan el ángulo crítico y el tiempo de recorrido del lugar de oscilación entre los </a:t>
            </a:r>
            <a:r>
              <a:rPr lang="es-MX" sz="2400" dirty="0" err="1">
                <a:latin typeface="Comic Sans MS" panose="030F0702030302020204" pitchFamily="66" charset="0"/>
              </a:rPr>
              <a:t>blinders</a:t>
            </a:r>
            <a:r>
              <a:rPr lang="es-MX" sz="2400" dirty="0">
                <a:latin typeface="Comic Sans MS" panose="030F0702030302020204" pitchFamily="66" charset="0"/>
              </a:rPr>
              <a:t>. Estos estudios son esenciales para ajustar esquemas de doble </a:t>
            </a:r>
            <a:r>
              <a:rPr lang="es-MX" sz="2400" dirty="0" err="1">
                <a:latin typeface="Comic Sans MS" panose="030F0702030302020204" pitchFamily="66" charset="0"/>
              </a:rPr>
              <a:t>blinder</a:t>
            </a:r>
            <a:r>
              <a:rPr lang="es-MX" sz="2400" dirty="0">
                <a:latin typeface="Comic Sans MS" panose="030F0702030302020204" pitchFamily="66" charset="0"/>
              </a:rPr>
              <a:t>. Los resultados de los estudios de estabilidad transitoria se pueden convertir a datos de forma de onda de tensión y corriente en formato COMTRADE para verificar el rendimiento de los relés de pérdida de sincronismo utilizando un equipo de prueba de relés. En particular, el modelado debe incluir la operación de reguladores de tensión, gobernadores y estabilizadores de sistemas de potencia, según corresponda. Del caso de estudio se desprende claramente que el efecto de estos elementos mejora el rendimiento del sistema ante oscilaciones transitorias de potencia.</a:t>
            </a:r>
            <a:endParaRPr lang="es-AR" sz="2400" dirty="0">
              <a:latin typeface="Comic Sans MS" panose="030F0702030302020204" pitchFamily="66" charset="0"/>
            </a:endParaRPr>
          </a:p>
          <a:p>
            <a:pPr algn="just"/>
            <a:endParaRPr lang="es-AR" sz="2400" dirty="0">
              <a:latin typeface="Comic Sans MS" panose="030F0702030302020204" pitchFamily="66" charset="0"/>
            </a:endParaRPr>
          </a:p>
        </p:txBody>
      </p:sp>
    </p:spTree>
    <p:extLst>
      <p:ext uri="{BB962C8B-B14F-4D97-AF65-F5344CB8AC3E}">
        <p14:creationId xmlns:p14="http://schemas.microsoft.com/office/powerpoint/2010/main" xmlns="" val="242975053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CFF2B623-12C7-4832-9214-66E2C23229C3}"/>
              </a:ext>
            </a:extLst>
          </p:cNvPr>
          <p:cNvSpPr txBox="1"/>
          <p:nvPr/>
        </p:nvSpPr>
        <p:spPr>
          <a:xfrm>
            <a:off x="227832" y="348680"/>
            <a:ext cx="17281920" cy="4893647"/>
          </a:xfrm>
          <a:prstGeom prst="rect">
            <a:avLst/>
          </a:prstGeom>
          <a:noFill/>
        </p:spPr>
        <p:txBody>
          <a:bodyPr wrap="square">
            <a:spAutoFit/>
          </a:bodyPr>
          <a:lstStyle/>
          <a:p>
            <a:r>
              <a:rPr lang="es-AR" sz="2400" b="1" dirty="0">
                <a:latin typeface="Comic Sans MS" panose="030F0702030302020204" pitchFamily="66" charset="0"/>
              </a:rPr>
              <a:t>REFERENCIAS</a:t>
            </a:r>
          </a:p>
          <a:p>
            <a:endParaRPr lang="es-AR" sz="2400" dirty="0">
              <a:latin typeface="Comic Sans MS" panose="030F0702030302020204" pitchFamily="66" charset="0"/>
            </a:endParaRPr>
          </a:p>
          <a:p>
            <a:r>
              <a:rPr lang="es-AR" sz="2400" dirty="0">
                <a:latin typeface="Comic Sans MS" panose="030F0702030302020204" pitchFamily="66" charset="0"/>
              </a:rPr>
              <a:t>[1] J. </a:t>
            </a:r>
            <a:r>
              <a:rPr lang="es-AR" sz="2400" dirty="0" err="1">
                <a:latin typeface="Comic Sans MS" panose="030F0702030302020204" pitchFamily="66" charset="0"/>
              </a:rPr>
              <a:t>Berdy</a:t>
            </a:r>
            <a:r>
              <a:rPr lang="es-AR" sz="2400" dirty="0">
                <a:latin typeface="Comic Sans MS" panose="030F0702030302020204" pitchFamily="66" charset="0"/>
              </a:rPr>
              <a:t>, “</a:t>
            </a:r>
            <a:r>
              <a:rPr lang="es-AR" sz="2400" dirty="0" err="1">
                <a:latin typeface="Comic Sans MS" panose="030F0702030302020204" pitchFamily="66" charset="0"/>
              </a:rPr>
              <a:t>Out</a:t>
            </a:r>
            <a:r>
              <a:rPr lang="es-AR" sz="2400" dirty="0">
                <a:latin typeface="Comic Sans MS" panose="030F0702030302020204" pitchFamily="66" charset="0"/>
              </a:rPr>
              <a:t>-</a:t>
            </a:r>
            <a:r>
              <a:rPr lang="es-AR" sz="2400" dirty="0" err="1">
                <a:latin typeface="Comic Sans MS" panose="030F0702030302020204" pitchFamily="66" charset="0"/>
              </a:rPr>
              <a:t>of</a:t>
            </a:r>
            <a:r>
              <a:rPr lang="es-AR" sz="2400" dirty="0">
                <a:latin typeface="Comic Sans MS" panose="030F0702030302020204" pitchFamily="66" charset="0"/>
              </a:rPr>
              <a:t>-Step </a:t>
            </a:r>
            <a:r>
              <a:rPr lang="es-AR" sz="2400" dirty="0" err="1">
                <a:latin typeface="Comic Sans MS" panose="030F0702030302020204" pitchFamily="66" charset="0"/>
              </a:rPr>
              <a:t>Protection</a:t>
            </a:r>
            <a:r>
              <a:rPr lang="es-AR" sz="2400" dirty="0">
                <a:latin typeface="Comic Sans MS" panose="030F0702030302020204" pitchFamily="66" charset="0"/>
              </a:rPr>
              <a:t>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Generators</a:t>
            </a:r>
            <a:r>
              <a:rPr lang="es-AR" sz="2400" dirty="0">
                <a:latin typeface="Comic Sans MS" panose="030F0702030302020204" pitchFamily="66" charset="0"/>
              </a:rPr>
              <a:t>,” </a:t>
            </a:r>
            <a:r>
              <a:rPr lang="es-AR" sz="2400" dirty="0" err="1">
                <a:latin typeface="Comic Sans MS" panose="030F0702030302020204" pitchFamily="66" charset="0"/>
              </a:rPr>
              <a:t>presented</a:t>
            </a:r>
            <a:r>
              <a:rPr lang="es-AR" sz="2400" dirty="0">
                <a:latin typeface="Comic Sans MS" panose="030F0702030302020204" pitchFamily="66" charset="0"/>
              </a:rPr>
              <a:t> at Georgia </a:t>
            </a:r>
            <a:r>
              <a:rPr lang="es-AR" sz="2400" dirty="0" err="1">
                <a:latin typeface="Comic Sans MS" panose="030F0702030302020204" pitchFamily="66" charset="0"/>
              </a:rPr>
              <a:t>Institute</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a:t>
            </a:r>
            <a:r>
              <a:rPr lang="es-AR" sz="2400" dirty="0" err="1">
                <a:latin typeface="Comic Sans MS" panose="030F0702030302020204" pitchFamily="66" charset="0"/>
              </a:rPr>
              <a:t>Technology</a:t>
            </a:r>
            <a:r>
              <a:rPr lang="es-AR" sz="2400" dirty="0">
                <a:latin typeface="Comic Sans MS" panose="030F0702030302020204" pitchFamily="66" charset="0"/>
              </a:rPr>
              <a:t> </a:t>
            </a:r>
            <a:r>
              <a:rPr lang="es-AR" sz="2400" dirty="0" err="1">
                <a:latin typeface="Comic Sans MS" panose="030F0702030302020204" pitchFamily="66" charset="0"/>
              </a:rPr>
              <a:t>Protective</a:t>
            </a:r>
            <a:r>
              <a:rPr lang="es-AR" sz="2400" dirty="0">
                <a:latin typeface="Comic Sans MS" panose="030F0702030302020204" pitchFamily="66" charset="0"/>
              </a:rPr>
              <a:t> </a:t>
            </a:r>
            <a:r>
              <a:rPr lang="es-AR" sz="2400" dirty="0" err="1">
                <a:latin typeface="Comic Sans MS" panose="030F0702030302020204" pitchFamily="66" charset="0"/>
              </a:rPr>
              <a:t>Relay</a:t>
            </a:r>
            <a:r>
              <a:rPr lang="es-AR" sz="2400" dirty="0">
                <a:latin typeface="Comic Sans MS" panose="030F0702030302020204" pitchFamily="66" charset="0"/>
              </a:rPr>
              <a:t> </a:t>
            </a:r>
            <a:r>
              <a:rPr lang="es-AR" sz="2400" dirty="0" err="1">
                <a:latin typeface="Comic Sans MS" panose="030F0702030302020204" pitchFamily="66" charset="0"/>
              </a:rPr>
              <a:t>Conference</a:t>
            </a:r>
            <a:r>
              <a:rPr lang="es-AR" sz="2400" dirty="0">
                <a:latin typeface="Comic Sans MS" panose="030F0702030302020204" pitchFamily="66" charset="0"/>
              </a:rPr>
              <a:t>, May 6–7, 1976. </a:t>
            </a:r>
          </a:p>
          <a:p>
            <a:endParaRPr lang="es-AR" sz="2400" dirty="0">
              <a:latin typeface="Comic Sans MS" panose="030F0702030302020204" pitchFamily="66" charset="0"/>
            </a:endParaRPr>
          </a:p>
          <a:p>
            <a:r>
              <a:rPr lang="es-AR" sz="2400" dirty="0">
                <a:latin typeface="Comic Sans MS" panose="030F0702030302020204" pitchFamily="66" charset="0"/>
              </a:rPr>
              <a:t>[2] W. D. Stevenson, </a:t>
            </a:r>
            <a:r>
              <a:rPr lang="es-AR" sz="2400" dirty="0" err="1">
                <a:latin typeface="Comic Sans MS" panose="030F0702030302020204" pitchFamily="66" charset="0"/>
              </a:rPr>
              <a:t>Elements</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System</a:t>
            </a:r>
            <a:r>
              <a:rPr lang="es-AR" sz="2400" dirty="0">
                <a:latin typeface="Comic Sans MS" panose="030F0702030302020204" pitchFamily="66" charset="0"/>
              </a:rPr>
              <a:t> </a:t>
            </a:r>
            <a:r>
              <a:rPr lang="es-AR" sz="2400" dirty="0" err="1">
                <a:latin typeface="Comic Sans MS" panose="030F0702030302020204" pitchFamily="66" charset="0"/>
              </a:rPr>
              <a:t>Analysis</a:t>
            </a:r>
            <a:r>
              <a:rPr lang="es-AR" sz="2400" dirty="0">
                <a:latin typeface="Comic Sans MS" panose="030F0702030302020204" pitchFamily="66" charset="0"/>
              </a:rPr>
              <a:t>, 4th ed. New York: McGraw Hill, 1982. </a:t>
            </a:r>
          </a:p>
          <a:p>
            <a:endParaRPr lang="es-AR" sz="2400" dirty="0">
              <a:latin typeface="Comic Sans MS" panose="030F0702030302020204" pitchFamily="66" charset="0"/>
            </a:endParaRPr>
          </a:p>
          <a:p>
            <a:r>
              <a:rPr lang="es-AR" sz="2400" dirty="0">
                <a:latin typeface="Comic Sans MS" panose="030F0702030302020204" pitchFamily="66" charset="0"/>
              </a:rPr>
              <a:t>[3] IEEE </a:t>
            </a:r>
            <a:r>
              <a:rPr lang="es-AR" sz="2400" dirty="0" err="1">
                <a:latin typeface="Comic Sans MS" panose="030F0702030302020204" pitchFamily="66" charset="0"/>
              </a:rPr>
              <a:t>Recommended</a:t>
            </a:r>
            <a:r>
              <a:rPr lang="es-AR" sz="2400" dirty="0">
                <a:latin typeface="Comic Sans MS" panose="030F0702030302020204" pitchFamily="66" charset="0"/>
              </a:rPr>
              <a:t> </a:t>
            </a:r>
            <a:r>
              <a:rPr lang="es-AR" sz="2400" dirty="0" err="1">
                <a:latin typeface="Comic Sans MS" panose="030F0702030302020204" pitchFamily="66" charset="0"/>
              </a:rPr>
              <a:t>Practice</a:t>
            </a:r>
            <a:r>
              <a:rPr lang="es-AR" sz="2400" dirty="0">
                <a:latin typeface="Comic Sans MS" panose="030F0702030302020204" pitchFamily="66" charset="0"/>
              </a:rPr>
              <a:t>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Excitation</a:t>
            </a:r>
            <a:r>
              <a:rPr lang="es-AR" sz="2400" dirty="0">
                <a:latin typeface="Comic Sans MS" panose="030F0702030302020204" pitchFamily="66" charset="0"/>
              </a:rPr>
              <a:t> </a:t>
            </a:r>
            <a:r>
              <a:rPr lang="es-AR" sz="2400" dirty="0" err="1">
                <a:latin typeface="Comic Sans MS" panose="030F0702030302020204" pitchFamily="66" charset="0"/>
              </a:rPr>
              <a:t>Systems</a:t>
            </a:r>
            <a:r>
              <a:rPr lang="es-AR" sz="2400" dirty="0">
                <a:latin typeface="Comic Sans MS" panose="030F0702030302020204" pitchFamily="66" charset="0"/>
              </a:rPr>
              <a:t> </a:t>
            </a:r>
            <a:r>
              <a:rPr lang="es-AR" sz="2400" dirty="0" err="1">
                <a:latin typeface="Comic Sans MS" panose="030F0702030302020204" pitchFamily="66" charset="0"/>
              </a:rPr>
              <a:t>Models</a:t>
            </a:r>
            <a:r>
              <a:rPr lang="es-AR" sz="2400" dirty="0">
                <a:latin typeface="Comic Sans MS" panose="030F0702030302020204" pitchFamily="66" charset="0"/>
              </a:rPr>
              <a:t>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System</a:t>
            </a:r>
            <a:r>
              <a:rPr lang="es-AR" sz="2400" dirty="0">
                <a:latin typeface="Comic Sans MS" panose="030F0702030302020204" pitchFamily="66" charset="0"/>
              </a:rPr>
              <a:t> </a:t>
            </a:r>
            <a:r>
              <a:rPr lang="es-AR" sz="2400" dirty="0" err="1">
                <a:latin typeface="Comic Sans MS" panose="030F0702030302020204" pitchFamily="66" charset="0"/>
              </a:rPr>
              <a:t>Stability</a:t>
            </a:r>
            <a:r>
              <a:rPr lang="es-AR" sz="2400" dirty="0">
                <a:latin typeface="Comic Sans MS" panose="030F0702030302020204" pitchFamily="66" charset="0"/>
              </a:rPr>
              <a:t> </a:t>
            </a:r>
            <a:r>
              <a:rPr lang="es-AR" sz="2400" dirty="0" err="1">
                <a:latin typeface="Comic Sans MS" panose="030F0702030302020204" pitchFamily="66" charset="0"/>
              </a:rPr>
              <a:t>Studies</a:t>
            </a:r>
            <a:r>
              <a:rPr lang="es-AR" sz="2400" dirty="0">
                <a:latin typeface="Comic Sans MS" panose="030F0702030302020204" pitchFamily="66" charset="0"/>
              </a:rPr>
              <a:t>, IEEE Standard 421.5-2005. </a:t>
            </a:r>
          </a:p>
          <a:p>
            <a:endParaRPr lang="es-AR" sz="2400" dirty="0">
              <a:latin typeface="Comic Sans MS" panose="030F0702030302020204" pitchFamily="66" charset="0"/>
            </a:endParaRPr>
          </a:p>
          <a:p>
            <a:r>
              <a:rPr lang="es-AR" sz="2400" dirty="0">
                <a:latin typeface="Comic Sans MS" panose="030F0702030302020204" pitchFamily="66" charset="0"/>
              </a:rPr>
              <a:t>[4] O. </a:t>
            </a:r>
            <a:r>
              <a:rPr lang="es-AR" sz="2400" dirty="0" err="1">
                <a:latin typeface="Comic Sans MS" panose="030F0702030302020204" pitchFamily="66" charset="0"/>
              </a:rPr>
              <a:t>Aanstad</a:t>
            </a:r>
            <a:r>
              <a:rPr lang="es-AR" sz="2400" dirty="0">
                <a:latin typeface="Comic Sans MS" panose="030F0702030302020204" pitchFamily="66" charset="0"/>
              </a:rPr>
              <a:t>, G. J. </a:t>
            </a:r>
            <a:r>
              <a:rPr lang="es-AR" sz="2400" dirty="0" err="1">
                <a:latin typeface="Comic Sans MS" panose="030F0702030302020204" pitchFamily="66" charset="0"/>
              </a:rPr>
              <a:t>Bartok</a:t>
            </a:r>
            <a:r>
              <a:rPr lang="es-AR" sz="2400" dirty="0">
                <a:latin typeface="Comic Sans MS" panose="030F0702030302020204" pitchFamily="66" charset="0"/>
              </a:rPr>
              <a:t>, D. H. Berry, R. T. </a:t>
            </a:r>
            <a:r>
              <a:rPr lang="es-AR" sz="2400" dirty="0" err="1">
                <a:latin typeface="Comic Sans MS" panose="030F0702030302020204" pitchFamily="66" charset="0"/>
              </a:rPr>
              <a:t>Byerly</a:t>
            </a:r>
            <a:r>
              <a:rPr lang="es-AR" sz="2400" dirty="0">
                <a:latin typeface="Comic Sans MS" panose="030F0702030302020204" pitchFamily="66" charset="0"/>
              </a:rPr>
              <a:t>, F. P. </a:t>
            </a:r>
            <a:r>
              <a:rPr lang="es-AR" sz="2400" dirty="0" err="1">
                <a:latin typeface="Comic Sans MS" panose="030F0702030302020204" pitchFamily="66" charset="0"/>
              </a:rPr>
              <a:t>DeMello</a:t>
            </a:r>
            <a:r>
              <a:rPr lang="es-AR" sz="2400" dirty="0">
                <a:latin typeface="Comic Sans MS" panose="030F0702030302020204" pitchFamily="66" charset="0"/>
              </a:rPr>
              <a:t>, R. D. Dunlop, D. N. Ewart, B. M. Fox, L. H. Johnson, R. J. Mills, D. W. </a:t>
            </a:r>
            <a:r>
              <a:rPr lang="es-AR" sz="2400" dirty="0" err="1">
                <a:latin typeface="Comic Sans MS" panose="030F0702030302020204" pitchFamily="66" charset="0"/>
              </a:rPr>
              <a:t>Tschappat</a:t>
            </a:r>
            <a:r>
              <a:rPr lang="es-AR" sz="2400" dirty="0">
                <a:latin typeface="Comic Sans MS" panose="030F0702030302020204" pitchFamily="66" charset="0"/>
              </a:rPr>
              <a:t>, and C. C. Young, “Dynamic </a:t>
            </a:r>
            <a:r>
              <a:rPr lang="es-AR" sz="2400" dirty="0" err="1">
                <a:latin typeface="Comic Sans MS" panose="030F0702030302020204" pitchFamily="66" charset="0"/>
              </a:rPr>
              <a:t>Models</a:t>
            </a:r>
            <a:r>
              <a:rPr lang="es-AR" sz="2400" dirty="0">
                <a:latin typeface="Comic Sans MS" panose="030F0702030302020204" pitchFamily="66" charset="0"/>
              </a:rPr>
              <a:t>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Steam</a:t>
            </a:r>
            <a:r>
              <a:rPr lang="es-AR" sz="2400" dirty="0">
                <a:latin typeface="Comic Sans MS" panose="030F0702030302020204" pitchFamily="66" charset="0"/>
              </a:rPr>
              <a:t> and </a:t>
            </a:r>
            <a:r>
              <a:rPr lang="es-AR" sz="2400" dirty="0" err="1">
                <a:latin typeface="Comic Sans MS" panose="030F0702030302020204" pitchFamily="66" charset="0"/>
              </a:rPr>
              <a:t>Hydro</a:t>
            </a:r>
            <a:r>
              <a:rPr lang="es-AR" sz="2400" dirty="0">
                <a:latin typeface="Comic Sans MS" panose="030F0702030302020204" pitchFamily="66" charset="0"/>
              </a:rPr>
              <a:t> Turbines in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System</a:t>
            </a:r>
            <a:r>
              <a:rPr lang="es-AR" sz="2400" dirty="0">
                <a:latin typeface="Comic Sans MS" panose="030F0702030302020204" pitchFamily="66" charset="0"/>
              </a:rPr>
              <a:t> </a:t>
            </a:r>
            <a:r>
              <a:rPr lang="es-AR" sz="2400" dirty="0" err="1">
                <a:latin typeface="Comic Sans MS" panose="030F0702030302020204" pitchFamily="66" charset="0"/>
              </a:rPr>
              <a:t>Studies</a:t>
            </a:r>
            <a:r>
              <a:rPr lang="es-AR" sz="2400" dirty="0">
                <a:latin typeface="Comic Sans MS" panose="030F0702030302020204" pitchFamily="66" charset="0"/>
              </a:rPr>
              <a:t>,” IEEE </a:t>
            </a:r>
            <a:r>
              <a:rPr lang="es-AR" sz="2400" dirty="0" err="1">
                <a:latin typeface="Comic Sans MS" panose="030F0702030302020204" pitchFamily="66" charset="0"/>
              </a:rPr>
              <a:t>Transactions</a:t>
            </a:r>
            <a:r>
              <a:rPr lang="es-AR" sz="2400" dirty="0">
                <a:latin typeface="Comic Sans MS" panose="030F0702030302020204" pitchFamily="66" charset="0"/>
              </a:rPr>
              <a:t> </a:t>
            </a:r>
            <a:r>
              <a:rPr lang="es-AR" sz="2400" dirty="0" err="1">
                <a:latin typeface="Comic Sans MS" panose="030F0702030302020204" pitchFamily="66" charset="0"/>
              </a:rPr>
              <a:t>on</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Apparatus</a:t>
            </a:r>
            <a:r>
              <a:rPr lang="es-AR" sz="2400" dirty="0">
                <a:latin typeface="Comic Sans MS" panose="030F0702030302020204" pitchFamily="66" charset="0"/>
              </a:rPr>
              <a:t> and </a:t>
            </a:r>
            <a:r>
              <a:rPr lang="es-AR" sz="2400" dirty="0" err="1">
                <a:latin typeface="Comic Sans MS" panose="030F0702030302020204" pitchFamily="66" charset="0"/>
              </a:rPr>
              <a:t>Systems</a:t>
            </a:r>
            <a:r>
              <a:rPr lang="es-AR" sz="2400" dirty="0">
                <a:latin typeface="Comic Sans MS" panose="030F0702030302020204" pitchFamily="66" charset="0"/>
              </a:rPr>
              <a:t>, PAS-92, </a:t>
            </a:r>
            <a:r>
              <a:rPr lang="es-AR" sz="2400" dirty="0" err="1">
                <a:latin typeface="Comic Sans MS" panose="030F0702030302020204" pitchFamily="66" charset="0"/>
              </a:rPr>
              <a:t>issue</a:t>
            </a:r>
            <a:r>
              <a:rPr lang="es-AR" sz="2400" dirty="0">
                <a:latin typeface="Comic Sans MS" panose="030F0702030302020204" pitchFamily="66" charset="0"/>
              </a:rPr>
              <a:t> 6, pp. 1904–1915, Nov. 1973.</a:t>
            </a:r>
          </a:p>
        </p:txBody>
      </p:sp>
    </p:spTree>
    <p:extLst>
      <p:ext uri="{BB962C8B-B14F-4D97-AF65-F5344CB8AC3E}">
        <p14:creationId xmlns:p14="http://schemas.microsoft.com/office/powerpoint/2010/main" xmlns="" val="4147111488"/>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778000" y="439660"/>
            <a:ext cx="14401799"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7</a:t>
            </a:r>
            <a:endParaRPr sz="3200" b="1" dirty="0">
              <a:latin typeface="Comic Sans MS"/>
              <a:cs typeface="Comic Sans MS"/>
            </a:endParaRPr>
          </a:p>
          <a:p>
            <a:pPr algn="ctr">
              <a:spcBef>
                <a:spcPts val="5"/>
              </a:spcBef>
            </a:pPr>
            <a:r>
              <a:rPr sz="3200" b="1" spc="-5" dirty="0">
                <a:latin typeface="Comic Sans MS"/>
                <a:cs typeface="Comic Sans MS"/>
              </a:rPr>
              <a:t>PÉRDIDA</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SEÑAL</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TRANSFORMADORES</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POTENCIAL</a:t>
            </a:r>
            <a:endParaRPr sz="3200" b="1" dirty="0">
              <a:latin typeface="Comic Sans MS"/>
              <a:cs typeface="Comic Sans MS"/>
            </a:endParaRPr>
          </a:p>
        </p:txBody>
      </p:sp>
      <p:sp>
        <p:nvSpPr>
          <p:cNvPr id="3" name="object 3"/>
          <p:cNvSpPr txBox="1"/>
          <p:nvPr/>
        </p:nvSpPr>
        <p:spPr>
          <a:xfrm>
            <a:off x="254000" y="2362200"/>
            <a:ext cx="17373600" cy="3362459"/>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panose="030F0702030302020204" pitchFamily="66" charset="0"/>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La pérdida de la señal del transformador de tensión (VT) puede ocurrir debido a varias causas, la más común es falla del fusible. Otras causas pueden ser una falla en el cableado de un VT, un circuito abierto en el conjunto extraíble, un contacto abierto debido a la corrosión o un fusible quemado debido a cortocircuitos producido por un destornillador durante el mantenimiento en línea. Dicha pérdida de señal del VT puede causar un mal funcionamiento o falla del relé de protección, o un descontrol del regulador de tensión del generador, lo que puede provocar una sobreexcitación del generador. Esta sección identifica esquemas para detectar la señal de pérdida de tensión. Se requiere algún método de detección para poder bloquear el disparo del relé afectado y transferir el regulador de tensión a operación manual.</a:t>
            </a:r>
            <a:endParaRPr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2113132404"/>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03390" y="381000"/>
            <a:ext cx="17248010" cy="4839786"/>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marR="5080" algn="just">
              <a:spcBef>
                <a:spcPts val="100"/>
              </a:spcBef>
            </a:pPr>
            <a:r>
              <a:rPr lang="es-MX" sz="2400" dirty="0">
                <a:latin typeface="Comic Sans MS" panose="030F0702030302020204" pitchFamily="66" charset="0"/>
              </a:rPr>
              <a:t>En generadores más grandes, comúnmente se usan dos o más conjuntos de transformadores de tensión (VT) en la zona de protección del generador. Los VT generalmente están conectados en estrella a tierra, normalmente tienen fusibles secundarios o interruptores, y posiblemente tengan fusibles primarios. Estos VT proporcionan potencial a varios relés de protección y al regulador de tensión. Si se funde un fusible en los circuitos del VT, las tensiones secundarias aplicados a los relés y al regulador de tensión se reducirán en magnitud y se desplazarán en ángulo de fase. Este cambio en la señal de tensión puede causar un mal funcionamiento de los relés de protección y que el regulador sobreexcite el generador. Normalmente, las funciones de protección de relés como 21, 27, 32, 40, 50/27, 51V, 59D, 67N, 78 y 81 se ven afectadas y normalmente se bloquean cuando se detecta la pérdida de potencial. Si los VT afectados suministran un regulador, el control debe transferirse a operación manual o a otro regulador o VT, lo que sea apropiado para evitar el descontrol. Si el dispositivo de </a:t>
            </a:r>
            <a:r>
              <a:rPr lang="es-MX" sz="2400" dirty="0" err="1">
                <a:latin typeface="Comic Sans MS" panose="030F0702030302020204" pitchFamily="66" charset="0"/>
              </a:rPr>
              <a:t>sobrecorriente</a:t>
            </a:r>
            <a:r>
              <a:rPr lang="es-MX" sz="2400" dirty="0">
                <a:latin typeface="Comic Sans MS" panose="030F0702030302020204" pitchFamily="66" charset="0"/>
              </a:rPr>
              <a:t> (51 V) es la única protección de falla primaria para la unidad, no debe bloquearse por pérdida de la señal de tensión porque el generador continuaría funcionando sin su protección de falla primaria.</a:t>
            </a:r>
            <a:endParaRPr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3481949935"/>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81000"/>
            <a:ext cx="17221200" cy="4634602"/>
          </a:xfrm>
          <a:prstGeom prst="rect">
            <a:avLst/>
          </a:prstGeom>
        </p:spPr>
        <p:txBody>
          <a:bodyPr vert="horz" wrap="square" lIns="0" tIns="12700" rIns="0" bIns="0" rtlCol="0">
            <a:spAutoFit/>
          </a:bodyPr>
          <a:lstStyle/>
          <a:p>
            <a:pPr marL="12700" marR="5080" algn="just">
              <a:spcBef>
                <a:spcPts val="100"/>
              </a:spcBef>
              <a:tabLst>
                <a:tab pos="931544" algn="l"/>
              </a:tabLst>
            </a:pPr>
            <a:r>
              <a:rPr sz="2400" b="1" spc="-5" dirty="0" err="1">
                <a:latin typeface="Comic Sans MS"/>
                <a:cs typeface="Comic Sans MS"/>
              </a:rPr>
              <a:t>Detección</a:t>
            </a:r>
            <a:r>
              <a:rPr sz="2400" b="1" spc="630" dirty="0">
                <a:latin typeface="Comic Sans MS"/>
                <a:cs typeface="Comic Sans MS"/>
              </a:rPr>
              <a:t> </a:t>
            </a:r>
            <a:r>
              <a:rPr sz="2400" b="1" spc="-5" dirty="0">
                <a:latin typeface="Comic Sans MS"/>
                <a:cs typeface="Comic Sans MS"/>
              </a:rPr>
              <a:t>de</a:t>
            </a:r>
            <a:r>
              <a:rPr lang="en-US" sz="2400" b="1" spc="-5" dirty="0">
                <a:latin typeface="Comic Sans MS"/>
                <a:cs typeface="Comic Sans MS"/>
              </a:rPr>
              <a:t> </a:t>
            </a:r>
            <a:r>
              <a:rPr sz="2400" b="1" spc="-5" dirty="0" err="1">
                <a:latin typeface="Comic Sans MS"/>
                <a:cs typeface="Comic Sans MS"/>
              </a:rPr>
              <a:t>falla</a:t>
            </a:r>
            <a:r>
              <a:rPr sz="2400" b="1" spc="225" dirty="0">
                <a:latin typeface="Comic Sans MS"/>
                <a:cs typeface="Comic Sans MS"/>
              </a:rPr>
              <a:t> </a:t>
            </a:r>
            <a:r>
              <a:rPr sz="2400" b="1" spc="-5" dirty="0">
                <a:latin typeface="Comic Sans MS"/>
                <a:cs typeface="Comic Sans MS"/>
              </a:rPr>
              <a:t>por</a:t>
            </a:r>
            <a:r>
              <a:rPr sz="2400" b="1" spc="225" dirty="0">
                <a:latin typeface="Comic Sans MS"/>
                <a:cs typeface="Comic Sans MS"/>
              </a:rPr>
              <a:t> </a:t>
            </a:r>
            <a:r>
              <a:rPr sz="2400" b="1" spc="-5" dirty="0">
                <a:latin typeface="Comic Sans MS"/>
                <a:cs typeface="Comic Sans MS"/>
              </a:rPr>
              <a:t>comparación</a:t>
            </a:r>
            <a:r>
              <a:rPr sz="2400" b="1" spc="225" dirty="0">
                <a:latin typeface="Comic Sans MS"/>
                <a:cs typeface="Comic Sans MS"/>
              </a:rPr>
              <a:t> </a:t>
            </a:r>
            <a:r>
              <a:rPr sz="2400" b="1" spc="-5" dirty="0">
                <a:latin typeface="Comic Sans MS"/>
                <a:cs typeface="Comic Sans MS"/>
              </a:rPr>
              <a:t>de</a:t>
            </a:r>
            <a:r>
              <a:rPr sz="2400" b="1" spc="225" dirty="0">
                <a:latin typeface="Comic Sans MS"/>
                <a:cs typeface="Comic Sans MS"/>
              </a:rPr>
              <a:t> </a:t>
            </a:r>
            <a:r>
              <a:rPr sz="2400" b="1" spc="-5" dirty="0" err="1">
                <a:latin typeface="Comic Sans MS"/>
                <a:cs typeface="Comic Sans MS"/>
              </a:rPr>
              <a:t>tensión</a:t>
            </a:r>
            <a:r>
              <a:rPr lang="es-AR" sz="2400" b="1" spc="-5" dirty="0">
                <a:latin typeface="Comic Sans MS"/>
                <a:cs typeface="Comic Sans MS"/>
              </a:rPr>
              <a:t> </a:t>
            </a:r>
            <a:r>
              <a:rPr sz="2400" b="1" spc="-5" dirty="0">
                <a:latin typeface="Comic Sans MS"/>
                <a:cs typeface="Comic Sans MS"/>
              </a:rPr>
              <a:t>(Balance de</a:t>
            </a:r>
            <a:r>
              <a:rPr sz="2400" b="1" dirty="0">
                <a:latin typeface="Comic Sans MS"/>
                <a:cs typeface="Comic Sans MS"/>
              </a:rPr>
              <a:t> </a:t>
            </a:r>
            <a:r>
              <a:rPr sz="2400" b="1" spc="-5" dirty="0" err="1">
                <a:latin typeface="Comic Sans MS"/>
                <a:cs typeface="Comic Sans MS"/>
              </a:rPr>
              <a:t>tensión</a:t>
            </a:r>
            <a:r>
              <a:rPr sz="2400" b="1" spc="-5" dirty="0">
                <a:latin typeface="Comic Sans MS"/>
                <a:cs typeface="Comic Sans MS"/>
              </a:rPr>
              <a:t>)</a:t>
            </a:r>
            <a:endParaRPr lang="en-US" sz="2400" b="1" spc="-5" dirty="0">
              <a:latin typeface="Comic Sans MS"/>
              <a:cs typeface="Comic Sans MS"/>
            </a:endParaRPr>
          </a:p>
          <a:p>
            <a:pPr marL="12700" marR="5080" algn="just">
              <a:spcBef>
                <a:spcPts val="100"/>
              </a:spcBef>
              <a:tabLst>
                <a:tab pos="931544" algn="l"/>
              </a:tabLst>
            </a:pPr>
            <a:endParaRPr lang="es-AR" sz="2400" b="1" spc="-5" dirty="0">
              <a:latin typeface="Comic Sans MS"/>
              <a:cs typeface="Comic Sans MS"/>
            </a:endParaRPr>
          </a:p>
          <a:p>
            <a:pPr marL="12700" marR="5080" algn="just">
              <a:spcBef>
                <a:spcPts val="100"/>
              </a:spcBef>
              <a:tabLst>
                <a:tab pos="931544" algn="l"/>
              </a:tabLst>
            </a:pPr>
            <a:r>
              <a:rPr lang="es-MX" sz="2400" dirty="0">
                <a:latin typeface="Comic Sans MS" panose="030F0702030302020204" pitchFamily="66" charset="0"/>
              </a:rPr>
              <a:t>Tradicionalmente, la protección contra pérdida de señal del VT se proporciona mediante un relé de equilibrio de tensión que compara voltajes secundarios trifásicos en dos conjuntos de VT. Este esquema se muestra en la Fig. 1.</a:t>
            </a:r>
          </a:p>
          <a:p>
            <a:pPr marL="12700" marR="5080" algn="just">
              <a:spcBef>
                <a:spcPts val="100"/>
              </a:spcBef>
              <a:tabLst>
                <a:tab pos="931544" algn="l"/>
              </a:tabLst>
            </a:pPr>
            <a:r>
              <a:rPr lang="es-MX" sz="2400" dirty="0">
                <a:latin typeface="Comic Sans MS" panose="030F0702030302020204" pitchFamily="66" charset="0"/>
              </a:rPr>
              <a:t>Cuando se funde un fusible en cualquiera de los circuitos VT, la relación de tensión se desequilibra y el relé funciona. Además de iniciar la acción de bloqueo y transferencia comentada anteriormente, también se activa una alarma. Históricamente, el relé se ha ajustado con un desequilibrio de tensión de alrededor del 15 %. Sin embargo, cuando se usa junto con reguladores de tensión no digitales más antiguos, un problema potencial relacionado con este ajuste es que la corrosión o el mal contacto de los bornes del VT pueden provocar una caída de tensión en el circuito. Esta caída puede ser lo suficientemente significativa como para provocar un descontrol del regulador (sobreexcitación), pero demasiado pequeña para que la detecte el relé. Para estas aplicaciones, se debe considerar una ajuste más bajo o un esquema de detección alternativo.</a:t>
            </a:r>
          </a:p>
          <a:p>
            <a:pPr marL="12700" marR="5080" algn="just">
              <a:spcBef>
                <a:spcPts val="100"/>
              </a:spcBef>
              <a:tabLst>
                <a:tab pos="931544" algn="l"/>
              </a:tabLst>
            </a:pPr>
            <a:endParaRPr sz="900" dirty="0">
              <a:latin typeface="Comic Sans MS"/>
              <a:cs typeface="Comic Sans MS"/>
            </a:endParaRPr>
          </a:p>
        </p:txBody>
      </p:sp>
      <p:pic>
        <p:nvPicPr>
          <p:cNvPr id="11" name="object 11"/>
          <p:cNvPicPr/>
          <p:nvPr/>
        </p:nvPicPr>
        <p:blipFill>
          <a:blip r:embed="rId2" cstate="print"/>
          <a:stretch>
            <a:fillRect/>
          </a:stretch>
        </p:blipFill>
        <p:spPr>
          <a:xfrm>
            <a:off x="5124376" y="4836655"/>
            <a:ext cx="6792747" cy="4786346"/>
          </a:xfrm>
          <a:prstGeom prst="rect">
            <a:avLst/>
          </a:prstGeom>
        </p:spPr>
      </p:pic>
      <p:sp>
        <p:nvSpPr>
          <p:cNvPr id="12" name="object 12"/>
          <p:cNvSpPr txBox="1"/>
          <p:nvPr/>
        </p:nvSpPr>
        <p:spPr>
          <a:xfrm>
            <a:off x="3415349" y="9517420"/>
            <a:ext cx="10210799"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 1.</a:t>
            </a:r>
            <a:r>
              <a:rPr sz="2000" b="1" spc="480" dirty="0">
                <a:latin typeface="Comic Sans MS"/>
                <a:cs typeface="Comic Sans MS"/>
              </a:rPr>
              <a:t> </a:t>
            </a:r>
            <a:r>
              <a:rPr sz="2000" b="1" spc="-10" dirty="0">
                <a:latin typeface="Comic Sans MS"/>
                <a:cs typeface="Comic Sans MS"/>
              </a:rPr>
              <a:t>Aplicación</a:t>
            </a:r>
            <a:r>
              <a:rPr sz="2000" b="1" spc="5" dirty="0">
                <a:latin typeface="Comic Sans MS"/>
                <a:cs typeface="Comic Sans MS"/>
              </a:rPr>
              <a:t> </a:t>
            </a:r>
            <a:r>
              <a:rPr sz="2000" b="1" spc="-10" dirty="0">
                <a:latin typeface="Comic Sans MS"/>
                <a:cs typeface="Comic Sans MS"/>
              </a:rPr>
              <a:t>del</a:t>
            </a:r>
            <a:r>
              <a:rPr sz="2000" b="1" dirty="0">
                <a:latin typeface="Comic Sans MS"/>
                <a:cs typeface="Comic Sans MS"/>
              </a:rPr>
              <a:t> </a:t>
            </a:r>
            <a:r>
              <a:rPr sz="2000" b="1" spc="-10" dirty="0">
                <a:latin typeface="Comic Sans MS"/>
                <a:cs typeface="Comic Sans MS"/>
              </a:rPr>
              <a:t>relé</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balance</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tensión</a:t>
            </a:r>
            <a:endParaRPr sz="2000" b="1" dirty="0">
              <a:latin typeface="Comic Sans MS"/>
              <a:cs typeface="Comic Sans MS"/>
            </a:endParaRPr>
          </a:p>
        </p:txBody>
      </p:sp>
    </p:spTree>
    <p:extLst>
      <p:ext uri="{BB962C8B-B14F-4D97-AF65-F5344CB8AC3E}">
        <p14:creationId xmlns:p14="http://schemas.microsoft.com/office/powerpoint/2010/main" xmlns="" val="3215191212"/>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2100" y="381000"/>
            <a:ext cx="17297400" cy="5209118"/>
          </a:xfrm>
          <a:prstGeom prst="rect">
            <a:avLst/>
          </a:prstGeom>
        </p:spPr>
        <p:txBody>
          <a:bodyPr vert="horz" wrap="square" lIns="0" tIns="12700" rIns="0" bIns="0" rtlCol="0">
            <a:spAutoFit/>
          </a:bodyPr>
          <a:lstStyle/>
          <a:p>
            <a:pPr marL="12700" marR="5080" algn="just">
              <a:spcBef>
                <a:spcPts val="100"/>
              </a:spcBef>
              <a:tabLst>
                <a:tab pos="872490" algn="l"/>
                <a:tab pos="1193165" algn="l"/>
                <a:tab pos="1722120" algn="l"/>
                <a:tab pos="2113915" algn="l"/>
                <a:tab pos="2885440" algn="l"/>
              </a:tabLst>
            </a:pPr>
            <a:r>
              <a:rPr sz="2400" b="1" spc="-5" dirty="0">
                <a:latin typeface="Comic Sans MS"/>
                <a:cs typeface="Comic Sans MS"/>
              </a:rPr>
              <a:t>DETECCIÓN	DE	FALLA	POR	ANÁLISIS	DE</a:t>
            </a:r>
            <a:r>
              <a:rPr lang="es-AR" sz="2400" b="1" spc="-5" dirty="0">
                <a:latin typeface="Comic Sans MS"/>
                <a:cs typeface="Comic Sans MS"/>
              </a:rPr>
              <a:t> </a:t>
            </a:r>
            <a:r>
              <a:rPr sz="2400" b="1" spc="-5" dirty="0">
                <a:latin typeface="Comic Sans MS"/>
                <a:cs typeface="Comic Sans MS"/>
              </a:rPr>
              <a:t>COMPONENTES SIMÉTRICAS</a:t>
            </a:r>
            <a:endParaRPr lang="en-US" sz="2400" b="1" spc="-5" dirty="0">
              <a:latin typeface="Comic Sans MS"/>
              <a:cs typeface="Comic Sans MS"/>
            </a:endParaRPr>
          </a:p>
          <a:p>
            <a:pPr marL="12700" marR="5080" algn="just">
              <a:spcBef>
                <a:spcPts val="100"/>
              </a:spcBef>
              <a:tabLst>
                <a:tab pos="872490" algn="l"/>
                <a:tab pos="1193165" algn="l"/>
                <a:tab pos="1722120" algn="l"/>
                <a:tab pos="2113915" algn="l"/>
                <a:tab pos="2885440" algn="l"/>
              </a:tabLst>
            </a:pPr>
            <a:endParaRPr lang="es-AR" sz="2400" b="1" spc="-5" dirty="0">
              <a:latin typeface="Comic Sans MS" panose="030F0702030302020204" pitchFamily="66" charset="0"/>
              <a:cs typeface="Comic Sans MS"/>
            </a:endParaRPr>
          </a:p>
          <a:p>
            <a:pPr marL="12700" marR="5080" algn="just">
              <a:spcBef>
                <a:spcPts val="100"/>
              </a:spcBef>
            </a:pPr>
            <a:r>
              <a:rPr lang="es-MX" sz="2400" dirty="0">
                <a:latin typeface="Comic Sans MS" panose="030F0702030302020204" pitchFamily="66" charset="0"/>
              </a:rPr>
              <a:t>Los métodos modernos de detección de fallas del VT utilizan la relación entre las tensiones de secuencia y las corrientes durante una pérdida de potencial. Cuando se pierden una o dos señales del VT, las tensiones trifásicas se desequilibran. Debido a este desequilibrio, se produce una tensión de secuencia negativa. La presencia de tensión de secuencia negativa y la correspondiente ausencia de corriente de secuencia negativa indican una falla del VT. Cuando se pierden las tres señales de VT, el método anterior no se puede utilizar con éxito. En cambio, se puede hacer una comparación entre las tensiones trifásicas y las corrientes trifásicas. Si todas las tensiones trifásicos son anormales (menos del 5 % nominal), las corrientes trifásicas son normales (menos del 125 % nominal) y hay corriente de secuencia positiva, se declara una falla del VT. Generalmente se proporciona un circuito de sellado lógico para garantizar que no se declare una falla del VT durante una falla trifásica cuando la corriente cae por debajo del 125 % de la nominal debido a la disminución de la corriente del generador durante la falla. Estos métodos se implementan fácilmente en sistemas de protección de generadores basados en microprocesadores digitales y se pueden aplicar cuando solo hay un conjunto de VT en el bus del generador.</a:t>
            </a:r>
            <a:endParaRPr sz="900" dirty="0">
              <a:latin typeface="Comic Sans MS" panose="030F0702030302020204" pitchFamily="66" charset="0"/>
              <a:cs typeface="Comic Sans MS"/>
            </a:endParaRP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92100" y="457200"/>
            <a:ext cx="17297400" cy="9936053"/>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pitchFamily="66" charset="0"/>
                <a:cs typeface="Comic Sans MS"/>
              </a:rPr>
              <a:t>ASPECTOS</a:t>
            </a:r>
            <a:r>
              <a:rPr sz="2400" b="1" spc="300" dirty="0">
                <a:latin typeface="Comic Sans MS" pitchFamily="66" charset="0"/>
                <a:cs typeface="Comic Sans MS"/>
              </a:rPr>
              <a:t> </a:t>
            </a:r>
            <a:r>
              <a:rPr sz="2400" b="1" spc="-5" dirty="0">
                <a:latin typeface="Comic Sans MS" pitchFamily="66" charset="0"/>
                <a:cs typeface="Comic Sans MS"/>
              </a:rPr>
              <a:t>DE</a:t>
            </a:r>
            <a:r>
              <a:rPr sz="2400" b="1" spc="300" dirty="0">
                <a:latin typeface="Comic Sans MS" pitchFamily="66" charset="0"/>
                <a:cs typeface="Comic Sans MS"/>
              </a:rPr>
              <a:t> </a:t>
            </a:r>
            <a:r>
              <a:rPr sz="2400" b="1" spc="-5" dirty="0">
                <a:latin typeface="Comic Sans MS" pitchFamily="66" charset="0"/>
                <a:cs typeface="Comic Sans MS"/>
              </a:rPr>
              <a:t>INTERÉS</a:t>
            </a:r>
            <a:r>
              <a:rPr sz="2400" b="1" spc="290" dirty="0">
                <a:latin typeface="Comic Sans MS" pitchFamily="66" charset="0"/>
                <a:cs typeface="Comic Sans MS"/>
              </a:rPr>
              <a:t> </a:t>
            </a:r>
            <a:r>
              <a:rPr sz="2400" b="1" spc="-5" dirty="0">
                <a:latin typeface="Comic Sans MS" pitchFamily="66" charset="0"/>
                <a:cs typeface="Comic Sans MS"/>
              </a:rPr>
              <a:t>EN</a:t>
            </a:r>
            <a:r>
              <a:rPr sz="2400" b="1" spc="290" dirty="0">
                <a:latin typeface="Comic Sans MS" pitchFamily="66" charset="0"/>
                <a:cs typeface="Comic Sans MS"/>
              </a:rPr>
              <a:t> </a:t>
            </a:r>
            <a:r>
              <a:rPr sz="2400" b="1" spc="-5" dirty="0">
                <a:latin typeface="Comic Sans MS" pitchFamily="66" charset="0"/>
                <a:cs typeface="Comic Sans MS"/>
              </a:rPr>
              <a:t>LA</a:t>
            </a:r>
            <a:r>
              <a:rPr sz="2400" b="1" spc="295" dirty="0">
                <a:latin typeface="Comic Sans MS" pitchFamily="66" charset="0"/>
                <a:cs typeface="Comic Sans MS"/>
              </a:rPr>
              <a:t> </a:t>
            </a:r>
            <a:r>
              <a:rPr sz="2400" b="1" spc="-5" dirty="0">
                <a:latin typeface="Comic Sans MS" pitchFamily="66" charset="0"/>
                <a:cs typeface="Comic Sans MS"/>
              </a:rPr>
              <a:t>APLICACIÓN</a:t>
            </a:r>
            <a:r>
              <a:rPr sz="2400" b="1" spc="290" dirty="0">
                <a:latin typeface="Comic Sans MS" pitchFamily="66" charset="0"/>
                <a:cs typeface="Comic Sans MS"/>
              </a:rPr>
              <a:t> </a:t>
            </a:r>
            <a:r>
              <a:rPr sz="2400" b="1" spc="-5" dirty="0">
                <a:latin typeface="Comic Sans MS" pitchFamily="66" charset="0"/>
                <a:cs typeface="Comic Sans MS"/>
              </a:rPr>
              <a:t>DE</a:t>
            </a:r>
            <a:r>
              <a:rPr lang="es-AR" sz="2400" b="1" spc="-5" dirty="0">
                <a:latin typeface="Comic Sans MS" pitchFamily="66" charset="0"/>
                <a:cs typeface="Comic Sans MS"/>
              </a:rPr>
              <a:t> </a:t>
            </a:r>
            <a:r>
              <a:rPr sz="2400" b="1" spc="-5">
                <a:latin typeface="Comic Sans MS" pitchFamily="66" charset="0"/>
                <a:cs typeface="Comic Sans MS"/>
              </a:rPr>
              <a:t>TPs</a:t>
            </a:r>
            <a:r>
              <a:rPr sz="2400" b="1" spc="-5" smtClean="0">
                <a:latin typeface="Comic Sans MS" pitchFamily="66" charset="0"/>
                <a:cs typeface="Comic Sans MS"/>
              </a:rPr>
              <a:t>.</a:t>
            </a:r>
            <a:endParaRPr lang="es-ES" sz="2400" b="1" spc="-5" dirty="0" smtClean="0">
              <a:latin typeface="Comic Sans MS" pitchFamily="66" charset="0"/>
              <a:cs typeface="Comic Sans MS"/>
            </a:endParaRPr>
          </a:p>
          <a:p>
            <a:pPr marL="12700" marR="5080" algn="just">
              <a:spcBef>
                <a:spcPts val="100"/>
              </a:spcBef>
            </a:pPr>
            <a:endParaRPr lang="en-US" sz="2400" b="1" spc="-5" dirty="0">
              <a:latin typeface="Comic Sans MS" pitchFamily="66" charset="0"/>
              <a:cs typeface="Comic Sans MS"/>
            </a:endParaRPr>
          </a:p>
          <a:p>
            <a:pPr algn="just"/>
            <a:r>
              <a:rPr lang="es-AR" sz="2400" dirty="0" smtClean="0">
                <a:latin typeface="Comic Sans MS" pitchFamily="66" charset="0"/>
              </a:rPr>
              <a:t>Dos posibles preocupaciones con respecto a la aplicación adecuada </a:t>
            </a:r>
            <a:r>
              <a:rPr lang="es-AR" sz="2400" dirty="0" smtClean="0">
                <a:latin typeface="Comic Sans MS" pitchFamily="66" charset="0"/>
              </a:rPr>
              <a:t>de los </a:t>
            </a:r>
            <a:r>
              <a:rPr lang="es-AR" sz="2400" dirty="0" smtClean="0">
                <a:latin typeface="Comic Sans MS" pitchFamily="66" charset="0"/>
              </a:rPr>
              <a:t>VT incluyen la </a:t>
            </a:r>
            <a:r>
              <a:rPr lang="es-AR" sz="2400" dirty="0" err="1" smtClean="0">
                <a:latin typeface="Comic Sans MS" pitchFamily="66" charset="0"/>
              </a:rPr>
              <a:t>ferrorresonancia</a:t>
            </a:r>
            <a:r>
              <a:rPr lang="es-AR" sz="2400" dirty="0" smtClean="0">
                <a:latin typeface="Comic Sans MS" pitchFamily="66" charset="0"/>
              </a:rPr>
              <a:t> y el uso de resistencias limitadoras </a:t>
            </a:r>
            <a:r>
              <a:rPr lang="es-AR" sz="2400" dirty="0" smtClean="0">
                <a:latin typeface="Comic Sans MS" pitchFamily="66" charset="0"/>
              </a:rPr>
              <a:t>de corriente.</a:t>
            </a:r>
          </a:p>
          <a:p>
            <a:pPr algn="just"/>
            <a:endParaRPr lang="es-MX" sz="2400" dirty="0">
              <a:latin typeface="Comic Sans MS"/>
              <a:cs typeface="Comic Sans MS"/>
            </a:endParaRPr>
          </a:p>
          <a:p>
            <a:pPr algn="just"/>
            <a:r>
              <a:rPr lang="es-AR" sz="2400" b="1" dirty="0" smtClean="0">
                <a:latin typeface="Comic Sans MS" pitchFamily="66" charset="0"/>
              </a:rPr>
              <a:t>A. </a:t>
            </a:r>
            <a:r>
              <a:rPr lang="es-AR" sz="2400" b="1" dirty="0" err="1" smtClean="0">
                <a:latin typeface="Comic Sans MS" pitchFamily="66" charset="0"/>
              </a:rPr>
              <a:t>Ferrorresonancia</a:t>
            </a:r>
            <a:r>
              <a:rPr lang="es-AR" sz="2400" b="1" dirty="0" smtClean="0">
                <a:latin typeface="Comic Sans MS" pitchFamily="66" charset="0"/>
              </a:rPr>
              <a:t> y puesta a tierra del </a:t>
            </a:r>
            <a:r>
              <a:rPr lang="es-AR" sz="2400" b="1" dirty="0" smtClean="0">
                <a:latin typeface="Comic Sans MS" pitchFamily="66" charset="0"/>
              </a:rPr>
              <a:t>VT</a:t>
            </a:r>
            <a:endParaRPr lang="es-AR" sz="2400" b="1" dirty="0" smtClean="0">
              <a:latin typeface="Comic Sans MS" pitchFamily="66" charset="0"/>
            </a:endParaRPr>
          </a:p>
          <a:p>
            <a:pPr algn="just"/>
            <a:r>
              <a:rPr lang="es-AR" sz="2400" dirty="0" smtClean="0">
                <a:latin typeface="Comic Sans MS" pitchFamily="66" charset="0"/>
              </a:rPr>
              <a:t>Pueden ocurrir fenómenos de </a:t>
            </a:r>
            <a:r>
              <a:rPr lang="es-AR" sz="2400" dirty="0" err="1" smtClean="0">
                <a:latin typeface="Comic Sans MS" pitchFamily="66" charset="0"/>
              </a:rPr>
              <a:t>ferroresonancia</a:t>
            </a:r>
            <a:r>
              <a:rPr lang="es-AR" sz="2400" dirty="0" smtClean="0">
                <a:latin typeface="Comic Sans MS" pitchFamily="66" charset="0"/>
              </a:rPr>
              <a:t> cuando los </a:t>
            </a:r>
            <a:r>
              <a:rPr lang="es-AR" sz="2400" dirty="0" smtClean="0">
                <a:latin typeface="Comic Sans MS" pitchFamily="66" charset="0"/>
              </a:rPr>
              <a:t>VT estrella-estrella con </a:t>
            </a:r>
            <a:r>
              <a:rPr lang="es-AR" sz="2400" dirty="0" smtClean="0">
                <a:latin typeface="Comic Sans MS" pitchFamily="66" charset="0"/>
              </a:rPr>
              <a:t>primarios conectados a tierra se conectan a un sistema sin conexión a </a:t>
            </a:r>
            <a:r>
              <a:rPr lang="es-AR" sz="2400" dirty="0" smtClean="0">
                <a:latin typeface="Comic Sans MS" pitchFamily="66" charset="0"/>
              </a:rPr>
              <a:t>tierra (</a:t>
            </a:r>
            <a:r>
              <a:rPr lang="es-AR" sz="2400" dirty="0" smtClean="0">
                <a:latin typeface="Comic Sans MS" pitchFamily="66" charset="0"/>
              </a:rPr>
              <a:t>consulte la </a:t>
            </a:r>
            <a:r>
              <a:rPr lang="es-AR" sz="2400" b="1" dirty="0" smtClean="0">
                <a:latin typeface="Comic Sans MS" pitchFamily="66" charset="0"/>
              </a:rPr>
              <a:t>Fig. 2</a:t>
            </a:r>
            <a:r>
              <a:rPr lang="es-AR" sz="2400" dirty="0" smtClean="0">
                <a:latin typeface="Comic Sans MS" pitchFamily="66" charset="0"/>
              </a:rPr>
              <a:t>).</a:t>
            </a:r>
          </a:p>
          <a:p>
            <a:pPr algn="just"/>
            <a:endParaRPr lang="es-ES" sz="2400" dirty="0" smtClean="0">
              <a:latin typeface="Comic Sans MS" pitchFamily="66" charset="0"/>
            </a:endParaRPr>
          </a:p>
          <a:p>
            <a:pPr algn="just"/>
            <a:endParaRPr lang="es-ES" sz="2400" dirty="0" smtClean="0">
              <a:latin typeface="Comic Sans MS" pitchFamily="66" charset="0"/>
            </a:endParaRPr>
          </a:p>
          <a:p>
            <a:pPr algn="just"/>
            <a:endParaRPr lang="es-ES" sz="2400" dirty="0" smtClean="0">
              <a:latin typeface="Comic Sans MS" pitchFamily="66" charset="0"/>
            </a:endParaRPr>
          </a:p>
          <a:p>
            <a:pPr algn="just"/>
            <a:endParaRPr lang="es-ES" sz="2400" dirty="0" smtClean="0">
              <a:latin typeface="Comic Sans MS" pitchFamily="66" charset="0"/>
            </a:endParaRPr>
          </a:p>
          <a:p>
            <a:pPr algn="just"/>
            <a:endParaRPr lang="es-ES" sz="2400" dirty="0" smtClean="0">
              <a:latin typeface="Comic Sans MS" pitchFamily="66" charset="0"/>
            </a:endParaRPr>
          </a:p>
          <a:p>
            <a:pPr algn="just"/>
            <a:endParaRPr lang="es-ES" sz="2400" dirty="0" smtClean="0">
              <a:latin typeface="Comic Sans MS" pitchFamily="66" charset="0"/>
            </a:endParaRPr>
          </a:p>
          <a:p>
            <a:pPr algn="just"/>
            <a:endParaRPr lang="es-ES" sz="2400" dirty="0" smtClean="0">
              <a:latin typeface="Comic Sans MS" pitchFamily="66" charset="0"/>
            </a:endParaRPr>
          </a:p>
          <a:p>
            <a:pPr algn="just"/>
            <a:endParaRPr lang="es-ES" sz="2400" dirty="0" smtClean="0">
              <a:latin typeface="Comic Sans MS" pitchFamily="66" charset="0"/>
            </a:endParaRPr>
          </a:p>
          <a:p>
            <a:pPr algn="just"/>
            <a:endParaRPr lang="es-ES" sz="2400" dirty="0" smtClean="0">
              <a:latin typeface="Comic Sans MS" pitchFamily="66" charset="0"/>
            </a:endParaRPr>
          </a:p>
          <a:p>
            <a:pPr algn="ctr"/>
            <a:r>
              <a:rPr lang="es-AR" sz="2000" b="1" dirty="0" smtClean="0">
                <a:latin typeface="Comic Sans MS" pitchFamily="66" charset="0"/>
              </a:rPr>
              <a:t>Fig. 2. Configuración de la zona del generador que puede producir </a:t>
            </a:r>
            <a:r>
              <a:rPr lang="es-AR" sz="2000" b="1" dirty="0" err="1" smtClean="0">
                <a:latin typeface="Comic Sans MS" pitchFamily="66" charset="0"/>
              </a:rPr>
              <a:t>ferroresonancia</a:t>
            </a:r>
            <a:r>
              <a:rPr lang="es-AR" sz="2000" b="1" dirty="0" smtClean="0">
                <a:latin typeface="Comic Sans MS" pitchFamily="66" charset="0"/>
              </a:rPr>
              <a:t> del VT</a:t>
            </a:r>
            <a:endParaRPr lang="es-ES" sz="2000" b="1" dirty="0" smtClean="0">
              <a:latin typeface="Comic Sans MS" pitchFamily="66" charset="0"/>
            </a:endParaRPr>
          </a:p>
          <a:p>
            <a:pPr algn="just"/>
            <a:r>
              <a:rPr lang="es-AR" sz="2400" dirty="0" smtClean="0">
                <a:latin typeface="Comic Sans MS" pitchFamily="66" charset="0"/>
              </a:rPr>
              <a:t>Esta </a:t>
            </a:r>
            <a:r>
              <a:rPr lang="es-AR" sz="2400" dirty="0" smtClean="0">
                <a:latin typeface="Comic Sans MS" pitchFamily="66" charset="0"/>
              </a:rPr>
              <a:t>condición puede ocurrir en la zona del generador si el </a:t>
            </a:r>
            <a:r>
              <a:rPr lang="es-AR" sz="2400" dirty="0" smtClean="0">
                <a:latin typeface="Comic Sans MS" pitchFamily="66" charset="0"/>
              </a:rPr>
              <a:t>neutro del </a:t>
            </a:r>
            <a:r>
              <a:rPr lang="es-AR" sz="2400" dirty="0" smtClean="0">
                <a:latin typeface="Comic Sans MS" pitchFamily="66" charset="0"/>
              </a:rPr>
              <a:t>generador se desconecta o si el generador se </a:t>
            </a:r>
            <a:r>
              <a:rPr lang="es-AR" sz="2400" dirty="0" smtClean="0">
                <a:latin typeface="Comic Sans MS" pitchFamily="66" charset="0"/>
              </a:rPr>
              <a:t>desconecta eléctricamente </a:t>
            </a:r>
            <a:r>
              <a:rPr lang="es-AR" sz="2400" dirty="0" smtClean="0">
                <a:latin typeface="Comic Sans MS" pitchFamily="66" charset="0"/>
              </a:rPr>
              <a:t>del bus del generador y los </a:t>
            </a:r>
            <a:r>
              <a:rPr lang="es-AR" sz="2400" dirty="0" smtClean="0">
                <a:latin typeface="Comic Sans MS" pitchFamily="66" charset="0"/>
              </a:rPr>
              <a:t>VT </a:t>
            </a:r>
            <a:r>
              <a:rPr lang="es-AR" sz="2400" dirty="0" smtClean="0">
                <a:latin typeface="Comic Sans MS" pitchFamily="66" charset="0"/>
              </a:rPr>
              <a:t>permanecen </a:t>
            </a:r>
            <a:r>
              <a:rPr lang="es-AR" sz="2400" dirty="0" smtClean="0">
                <a:latin typeface="Comic Sans MS" pitchFamily="66" charset="0"/>
              </a:rPr>
              <a:t>conectados al </a:t>
            </a:r>
            <a:r>
              <a:rPr lang="es-AR" sz="2400" dirty="0" smtClean="0">
                <a:latin typeface="Comic Sans MS" pitchFamily="66" charset="0"/>
              </a:rPr>
              <a:t>devanado en triángulo del transformador de la unidad. </a:t>
            </a:r>
            <a:r>
              <a:rPr lang="es-AR" sz="2400" dirty="0" smtClean="0">
                <a:latin typeface="Comic Sans MS" pitchFamily="66" charset="0"/>
              </a:rPr>
              <a:t>La probabilidad </a:t>
            </a:r>
            <a:r>
              <a:rPr lang="es-AR" sz="2400" dirty="0" smtClean="0">
                <a:latin typeface="Comic Sans MS" pitchFamily="66" charset="0"/>
              </a:rPr>
              <a:t>de </a:t>
            </a:r>
            <a:r>
              <a:rPr lang="es-AR" sz="2400" dirty="0" err="1" smtClean="0">
                <a:latin typeface="Comic Sans MS" pitchFamily="66" charset="0"/>
              </a:rPr>
              <a:t>ferroresonancia</a:t>
            </a:r>
            <a:r>
              <a:rPr lang="es-AR" sz="2400" dirty="0" smtClean="0">
                <a:latin typeface="Comic Sans MS" pitchFamily="66" charset="0"/>
              </a:rPr>
              <a:t> aumenta si se aplica un </a:t>
            </a:r>
            <a:r>
              <a:rPr lang="es-AR" sz="2400" dirty="0" smtClean="0">
                <a:latin typeface="Comic Sans MS" pitchFamily="66" charset="0"/>
              </a:rPr>
              <a:t>voltaje superior </a:t>
            </a:r>
            <a:r>
              <a:rPr lang="es-AR" sz="2400" dirty="0" smtClean="0">
                <a:latin typeface="Comic Sans MS" pitchFamily="66" charset="0"/>
              </a:rPr>
              <a:t>al normal a través de los devanados del </a:t>
            </a:r>
            <a:r>
              <a:rPr lang="es-AR" sz="2400" dirty="0" smtClean="0">
                <a:latin typeface="Comic Sans MS" pitchFamily="66" charset="0"/>
              </a:rPr>
              <a:t>VT </a:t>
            </a:r>
            <a:r>
              <a:rPr lang="es-AR" sz="2400" dirty="0" smtClean="0">
                <a:latin typeface="Comic Sans MS" pitchFamily="66" charset="0"/>
              </a:rPr>
              <a:t>durante </a:t>
            </a:r>
            <a:r>
              <a:rPr lang="es-AR" sz="2400" dirty="0" smtClean="0">
                <a:latin typeface="Comic Sans MS" pitchFamily="66" charset="0"/>
              </a:rPr>
              <a:t>la retroalimentación </a:t>
            </a:r>
            <a:r>
              <a:rPr lang="es-AR" sz="2400" dirty="0" smtClean="0">
                <a:latin typeface="Comic Sans MS" pitchFamily="66" charset="0"/>
              </a:rPr>
              <a:t>debido a una falla a tierra o una sobretensión </a:t>
            </a:r>
            <a:r>
              <a:rPr lang="es-AR" sz="2400" dirty="0" smtClean="0">
                <a:latin typeface="Comic Sans MS" pitchFamily="66" charset="0"/>
              </a:rPr>
              <a:t>de conmutación </a:t>
            </a:r>
            <a:r>
              <a:rPr lang="es-AR" sz="2400" dirty="0" smtClean="0">
                <a:latin typeface="Comic Sans MS" pitchFamily="66" charset="0"/>
              </a:rPr>
              <a:t>en el sistema sin conexión a tierra. </a:t>
            </a:r>
            <a:r>
              <a:rPr lang="es-AR" sz="2400" dirty="0" smtClean="0">
                <a:latin typeface="Comic Sans MS" pitchFamily="66" charset="0"/>
              </a:rPr>
              <a:t>La tensión </a:t>
            </a:r>
            <a:r>
              <a:rPr lang="es-AR" sz="2400" dirty="0" smtClean="0">
                <a:latin typeface="Comic Sans MS" pitchFamily="66" charset="0"/>
              </a:rPr>
              <a:t>más </a:t>
            </a:r>
            <a:r>
              <a:rPr lang="es-AR" sz="2400" dirty="0" smtClean="0">
                <a:latin typeface="Comic Sans MS" pitchFamily="66" charset="0"/>
              </a:rPr>
              <a:t>alto requiere </a:t>
            </a:r>
            <a:r>
              <a:rPr lang="es-AR" sz="2400" dirty="0" smtClean="0">
                <a:latin typeface="Comic Sans MS" pitchFamily="66" charset="0"/>
              </a:rPr>
              <a:t>que los </a:t>
            </a:r>
            <a:r>
              <a:rPr lang="es-AR" sz="2400" dirty="0" smtClean="0">
                <a:latin typeface="Comic Sans MS" pitchFamily="66" charset="0"/>
              </a:rPr>
              <a:t>VT </a:t>
            </a:r>
            <a:r>
              <a:rPr lang="es-AR" sz="2400" dirty="0" smtClean="0">
                <a:latin typeface="Comic Sans MS" pitchFamily="66" charset="0"/>
              </a:rPr>
              <a:t>operen en la región saturada, lo que promueve </a:t>
            </a:r>
            <a:r>
              <a:rPr lang="es-AR" sz="2400" dirty="0" smtClean="0">
                <a:latin typeface="Comic Sans MS" pitchFamily="66" charset="0"/>
              </a:rPr>
              <a:t>el fenómeno </a:t>
            </a:r>
            <a:r>
              <a:rPr lang="es-AR" sz="2400" dirty="0" smtClean="0">
                <a:latin typeface="Comic Sans MS" pitchFamily="66" charset="0"/>
              </a:rPr>
              <a:t>de "salto de corriente" de </a:t>
            </a:r>
            <a:r>
              <a:rPr lang="es-AR" sz="2400" dirty="0" err="1" smtClean="0">
                <a:latin typeface="Comic Sans MS" pitchFamily="66" charset="0"/>
              </a:rPr>
              <a:t>ferroresonancia</a:t>
            </a:r>
            <a:r>
              <a:rPr lang="es-AR" sz="2400" dirty="0" smtClean="0">
                <a:latin typeface="Comic Sans MS" pitchFamily="66" charset="0"/>
              </a:rPr>
              <a:t>. Estas </a:t>
            </a:r>
            <a:r>
              <a:rPr lang="es-AR" sz="2400" dirty="0" smtClean="0">
                <a:latin typeface="Comic Sans MS" pitchFamily="66" charset="0"/>
              </a:rPr>
              <a:t>altas corrientes </a:t>
            </a:r>
            <a:r>
              <a:rPr lang="es-AR" sz="2400" dirty="0" smtClean="0">
                <a:latin typeface="Comic Sans MS" pitchFamily="66" charset="0"/>
              </a:rPr>
              <a:t>pueden causar fallas térmicas de los </a:t>
            </a:r>
            <a:r>
              <a:rPr lang="es-AR" sz="2400" dirty="0" smtClean="0">
                <a:latin typeface="Comic Sans MS" pitchFamily="66" charset="0"/>
              </a:rPr>
              <a:t>VT </a:t>
            </a:r>
            <a:r>
              <a:rPr lang="es-AR" sz="2400" dirty="0" smtClean="0">
                <a:latin typeface="Comic Sans MS" pitchFamily="66" charset="0"/>
              </a:rPr>
              <a:t>en un corto </a:t>
            </a:r>
            <a:r>
              <a:rPr lang="es-AR" sz="2400" dirty="0" smtClean="0">
                <a:latin typeface="Comic Sans MS" pitchFamily="66" charset="0"/>
              </a:rPr>
              <a:t>período de </a:t>
            </a:r>
            <a:r>
              <a:rPr lang="es-AR" sz="2400" dirty="0" smtClean="0">
                <a:latin typeface="Comic Sans MS" pitchFamily="66" charset="0"/>
              </a:rPr>
              <a:t>tiempo</a:t>
            </a:r>
            <a:r>
              <a:rPr lang="es-AR" sz="2400" dirty="0" smtClean="0">
                <a:latin typeface="Comic Sans MS" pitchFamily="66" charset="0"/>
              </a:rPr>
              <a:t>.</a:t>
            </a:r>
          </a:p>
          <a:p>
            <a:pPr algn="just"/>
            <a:endParaRPr lang="es-AR" sz="2400" dirty="0" smtClean="0">
              <a:latin typeface="Comic Sans MS" pitchFamily="66" charset="0"/>
            </a:endParaRPr>
          </a:p>
          <a:p>
            <a:pPr algn="just"/>
            <a:endParaRPr lang="es-AR" sz="2400" dirty="0" smtClean="0"/>
          </a:p>
        </p:txBody>
      </p:sp>
      <p:sp>
        <p:nvSpPr>
          <p:cNvPr id="9" name="object 9"/>
          <p:cNvSpPr txBox="1"/>
          <p:nvPr/>
        </p:nvSpPr>
        <p:spPr>
          <a:xfrm>
            <a:off x="1092200" y="3426266"/>
            <a:ext cx="2825750" cy="335861"/>
          </a:xfrm>
          <a:prstGeom prst="rect">
            <a:avLst/>
          </a:prstGeom>
        </p:spPr>
        <p:txBody>
          <a:bodyPr vert="horz" wrap="square" lIns="0" tIns="12700" rIns="0" bIns="0" rtlCol="0">
            <a:spAutoFit/>
          </a:bodyPr>
          <a:lstStyle/>
          <a:p>
            <a:pPr marL="12700" marR="5080" algn="just">
              <a:lnSpc>
                <a:spcPct val="116100"/>
              </a:lnSpc>
              <a:spcBef>
                <a:spcPts val="100"/>
              </a:spcBef>
            </a:pPr>
            <a:endParaRPr lang="es-MX" sz="9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pic>
        <p:nvPicPr>
          <p:cNvPr id="1026" name="Picture 2"/>
          <p:cNvPicPr>
            <a:picLocks noChangeAspect="1" noChangeArrowheads="1"/>
          </p:cNvPicPr>
          <p:nvPr/>
        </p:nvPicPr>
        <p:blipFill>
          <a:blip r:embed="rId2"/>
          <a:srcRect/>
          <a:stretch>
            <a:fillRect/>
          </a:stretch>
        </p:blipFill>
        <p:spPr bwMode="auto">
          <a:xfrm>
            <a:off x="5083148" y="3457564"/>
            <a:ext cx="7000924" cy="3214710"/>
          </a:xfrm>
          <a:prstGeom prst="rect">
            <a:avLst/>
          </a:prstGeom>
          <a:noFill/>
          <a:ln w="9525">
            <a:noFill/>
            <a:miter lim="800000"/>
            <a:headEnd/>
            <a:tailEnd/>
          </a:ln>
          <a:effectLst/>
        </p:spPr>
      </p:pic>
    </p:spTree>
    <p:extLst>
      <p:ext uri="{BB962C8B-B14F-4D97-AF65-F5344CB8AC3E}">
        <p14:creationId xmlns:p14="http://schemas.microsoft.com/office/powerpoint/2010/main" xmlns="" val="101048591"/>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96802" y="457168"/>
            <a:ext cx="17216558" cy="6740307"/>
          </a:xfrm>
          <a:prstGeom prst="rect">
            <a:avLst/>
          </a:prstGeom>
        </p:spPr>
        <p:txBody>
          <a:bodyPr wrap="square">
            <a:spAutoFit/>
          </a:bodyPr>
          <a:lstStyle/>
          <a:p>
            <a:pPr algn="just"/>
            <a:r>
              <a:rPr lang="es-AR" sz="2400" dirty="0" smtClean="0">
                <a:latin typeface="Comic Sans MS" pitchFamily="66" charset="0"/>
              </a:rPr>
              <a:t>Al utilizar VT con </a:t>
            </a:r>
            <a:r>
              <a:rPr lang="es-AR" sz="2400" dirty="0" smtClean="0">
                <a:latin typeface="Comic Sans MS" pitchFamily="66" charset="0"/>
              </a:rPr>
              <a:t>valor nominal </a:t>
            </a:r>
            <a:r>
              <a:rPr lang="es-AR" sz="2400" dirty="0" smtClean="0">
                <a:latin typeface="Comic Sans MS" pitchFamily="66" charset="0"/>
              </a:rPr>
              <a:t>línea a línea conectados línea a tierra, se reduce el potencial de </a:t>
            </a:r>
            <a:r>
              <a:rPr lang="es-AR" sz="2400" dirty="0" err="1" smtClean="0">
                <a:latin typeface="Comic Sans MS" pitchFamily="66" charset="0"/>
              </a:rPr>
              <a:t>ferroresonancia</a:t>
            </a:r>
            <a:r>
              <a:rPr lang="es-AR" sz="2400" dirty="0" smtClean="0">
                <a:latin typeface="Comic Sans MS" pitchFamily="66" charset="0"/>
              </a:rPr>
              <a:t>. Para suprimir aún más la </a:t>
            </a:r>
            <a:r>
              <a:rPr lang="es-AR" sz="2400" dirty="0" err="1" smtClean="0">
                <a:latin typeface="Comic Sans MS" pitchFamily="66" charset="0"/>
              </a:rPr>
              <a:t>ferrorresonancia</a:t>
            </a:r>
            <a:r>
              <a:rPr lang="es-AR" sz="2400" dirty="0" smtClean="0">
                <a:latin typeface="Comic Sans MS" pitchFamily="66" charset="0"/>
              </a:rPr>
              <a:t>, puede ser necesario aplicar una carga resistiva en cada fase del devanado secundario suficiente para amortiguar las oscilaciones. Esta solución se puede aplicar de forma temporal si es anormal desconectar el generador del bus del generador, pero se hace para una condición especial y temporal como arranque, mantenimiento o prueba cuando el bus del generador volverá a </a:t>
            </a:r>
            <a:r>
              <a:rPr lang="es-AR" sz="2400" dirty="0" smtClean="0">
                <a:latin typeface="Comic Sans MS" pitchFamily="66" charset="0"/>
              </a:rPr>
              <a:t>energizarse, resultando </a:t>
            </a:r>
            <a:r>
              <a:rPr lang="es-AR" sz="2400" dirty="0" smtClean="0">
                <a:latin typeface="Comic Sans MS" pitchFamily="66" charset="0"/>
              </a:rPr>
              <a:t>en un sistema sin conexión a tierra. Durante el funcionamiento normal, estas cargas resistivas deben eliminarse.</a:t>
            </a:r>
          </a:p>
          <a:p>
            <a:pPr algn="just"/>
            <a:r>
              <a:rPr lang="es-AR" sz="2400" dirty="0" smtClean="0">
                <a:latin typeface="Comic Sans MS" pitchFamily="66" charset="0"/>
              </a:rPr>
              <a:t>Si el bus del generador se opera rutinariamente en modo </a:t>
            </a:r>
            <a:r>
              <a:rPr lang="es-AR" sz="2400" dirty="0" err="1" smtClean="0">
                <a:latin typeface="Comic Sans MS" pitchFamily="66" charset="0"/>
              </a:rPr>
              <a:t>retroenergizado</a:t>
            </a:r>
            <a:r>
              <a:rPr lang="es-AR" sz="2400" dirty="0" smtClean="0">
                <a:latin typeface="Comic Sans MS" pitchFamily="66" charset="0"/>
              </a:rPr>
              <a:t> con el generador desconectado del </a:t>
            </a:r>
            <a:r>
              <a:rPr lang="es-AR" sz="2400" dirty="0" smtClean="0">
                <a:latin typeface="Comic Sans MS" pitchFamily="66" charset="0"/>
              </a:rPr>
              <a:t>bus </a:t>
            </a:r>
            <a:r>
              <a:rPr lang="es-AR" sz="2400" dirty="0" smtClean="0">
                <a:latin typeface="Comic Sans MS" pitchFamily="66" charset="0"/>
              </a:rPr>
              <a:t>(como es el caso con un </a:t>
            </a:r>
            <a:r>
              <a:rPr lang="es-AR" sz="2400" dirty="0" smtClean="0">
                <a:latin typeface="Comic Sans MS" pitchFamily="66" charset="0"/>
              </a:rPr>
              <a:t>interruptor </a:t>
            </a:r>
            <a:r>
              <a:rPr lang="es-AR" sz="2400" dirty="0" smtClean="0">
                <a:latin typeface="Comic Sans MS" pitchFamily="66" charset="0"/>
              </a:rPr>
              <a:t>del generador del </a:t>
            </a:r>
            <a:r>
              <a:rPr lang="es-AR" sz="2400" dirty="0" smtClean="0">
                <a:latin typeface="Comic Sans MS" pitchFamily="66" charset="0"/>
              </a:rPr>
              <a:t>lado de baja), </a:t>
            </a:r>
            <a:r>
              <a:rPr lang="es-AR" sz="2400" dirty="0" smtClean="0">
                <a:latin typeface="Comic Sans MS" pitchFamily="66" charset="0"/>
              </a:rPr>
              <a:t>protección contra </a:t>
            </a:r>
            <a:r>
              <a:rPr lang="es-AR" sz="2400" dirty="0" smtClean="0">
                <a:latin typeface="Comic Sans MS" pitchFamily="66" charset="0"/>
              </a:rPr>
              <a:t>falla </a:t>
            </a:r>
            <a:r>
              <a:rPr lang="es-AR" sz="2400" dirty="0" smtClean="0">
                <a:latin typeface="Comic Sans MS" pitchFamily="66" charset="0"/>
              </a:rPr>
              <a:t>a tierra permanente y </a:t>
            </a:r>
            <a:r>
              <a:rPr lang="es-AR" sz="2400" dirty="0" smtClean="0">
                <a:latin typeface="Comic Sans MS" pitchFamily="66" charset="0"/>
              </a:rPr>
              <a:t>sobretensión</a:t>
            </a:r>
            <a:r>
              <a:rPr lang="es-AR" sz="2400" dirty="0" smtClean="0">
                <a:latin typeface="Comic Sans MS" pitchFamily="66" charset="0"/>
              </a:rPr>
              <a:t>.</a:t>
            </a:r>
            <a:endParaRPr lang="es-AR" sz="2400" dirty="0" smtClean="0">
              <a:latin typeface="Comic Sans MS" pitchFamily="66" charset="0"/>
              <a:cs typeface="Comic Sans MS"/>
            </a:endParaRPr>
          </a:p>
          <a:p>
            <a:pPr algn="just"/>
            <a:r>
              <a:rPr lang="es-AR" sz="2400" dirty="0" smtClean="0">
                <a:latin typeface="Comic Sans MS" pitchFamily="66" charset="0"/>
              </a:rPr>
              <a:t>También </a:t>
            </a:r>
            <a:r>
              <a:rPr lang="es-AR" sz="2400" dirty="0" smtClean="0">
                <a:latin typeface="Comic Sans MS" pitchFamily="66" charset="0"/>
              </a:rPr>
              <a:t>se puede </a:t>
            </a:r>
            <a:r>
              <a:rPr lang="es-AR" sz="2400" dirty="0" smtClean="0">
                <a:latin typeface="Comic Sans MS" pitchFamily="66" charset="0"/>
              </a:rPr>
              <a:t>aplicar si </a:t>
            </a:r>
            <a:r>
              <a:rPr lang="es-AR" sz="2400" dirty="0" smtClean="0">
                <a:latin typeface="Comic Sans MS" pitchFamily="66" charset="0"/>
              </a:rPr>
              <a:t>los </a:t>
            </a:r>
            <a:r>
              <a:rPr lang="es-AR" sz="2400" dirty="0" smtClean="0">
                <a:latin typeface="Comic Sans MS" pitchFamily="66" charset="0"/>
              </a:rPr>
              <a:t>VT </a:t>
            </a:r>
            <a:r>
              <a:rPr lang="es-AR" sz="2400" dirty="0" smtClean="0">
                <a:latin typeface="Comic Sans MS" pitchFamily="66" charset="0"/>
              </a:rPr>
              <a:t>conectados en estrella y conectados a </a:t>
            </a:r>
            <a:r>
              <a:rPr lang="es-AR" sz="2400" dirty="0" smtClean="0">
                <a:latin typeface="Comic Sans MS" pitchFamily="66" charset="0"/>
              </a:rPr>
              <a:t>tierra tienen </a:t>
            </a:r>
            <a:r>
              <a:rPr lang="es-AR" sz="2400" dirty="0" smtClean="0">
                <a:latin typeface="Comic Sans MS" pitchFamily="66" charset="0"/>
              </a:rPr>
              <a:t>un devanado secundario sin usar, se pueden conectar en </a:t>
            </a:r>
            <a:r>
              <a:rPr lang="es-AR" sz="2400" dirty="0" smtClean="0">
                <a:latin typeface="Comic Sans MS" pitchFamily="66" charset="0"/>
              </a:rPr>
              <a:t>una configuración </a:t>
            </a:r>
            <a:r>
              <a:rPr lang="es-AR" sz="2400" dirty="0" smtClean="0">
                <a:latin typeface="Comic Sans MS" pitchFamily="66" charset="0"/>
              </a:rPr>
              <a:t>delta abierta. Aplicando una resistencia de amortiguación a </a:t>
            </a:r>
            <a:r>
              <a:rPr lang="es-AR" sz="2400" dirty="0" smtClean="0">
                <a:latin typeface="Comic Sans MS" pitchFamily="66" charset="0"/>
              </a:rPr>
              <a:t>través del </a:t>
            </a:r>
            <a:r>
              <a:rPr lang="es-AR" sz="2400" dirty="0" smtClean="0">
                <a:latin typeface="Comic Sans MS" pitchFamily="66" charset="0"/>
              </a:rPr>
              <a:t>delta </a:t>
            </a:r>
            <a:r>
              <a:rPr lang="es-AR" sz="2400" dirty="0" smtClean="0">
                <a:latin typeface="Comic Sans MS" pitchFamily="66" charset="0"/>
              </a:rPr>
              <a:t>abierto menos </a:t>
            </a:r>
            <a:r>
              <a:rPr lang="es-AR" sz="2400" dirty="0" smtClean="0">
                <a:latin typeface="Comic Sans MS" pitchFamily="66" charset="0"/>
              </a:rPr>
              <a:t>del 15 </a:t>
            </a:r>
            <a:r>
              <a:rPr lang="es-AR" sz="2400" dirty="0" smtClean="0">
                <a:latin typeface="Comic Sans MS" pitchFamily="66" charset="0"/>
              </a:rPr>
              <a:t>% </a:t>
            </a:r>
            <a:r>
              <a:rPr lang="es-AR" sz="2400" dirty="0" smtClean="0">
                <a:latin typeface="Comic Sans MS" pitchFamily="66" charset="0"/>
              </a:rPr>
              <a:t>de la reactancia de magnetización del </a:t>
            </a:r>
            <a:r>
              <a:rPr lang="es-AR" sz="2400" dirty="0" smtClean="0">
                <a:latin typeface="Comic Sans MS" pitchFamily="66" charset="0"/>
              </a:rPr>
              <a:t>VT por </a:t>
            </a:r>
            <a:r>
              <a:rPr lang="es-AR" sz="2400" dirty="0" smtClean="0">
                <a:latin typeface="Comic Sans MS" pitchFamily="66" charset="0"/>
              </a:rPr>
              <a:t>fase (</a:t>
            </a:r>
            <a:r>
              <a:rPr lang="es-AR" sz="2400" dirty="0" err="1" smtClean="0">
                <a:latin typeface="Comic Sans MS" pitchFamily="66" charset="0"/>
              </a:rPr>
              <a:t>Xm</a:t>
            </a:r>
            <a:r>
              <a:rPr lang="es-AR" sz="2400" dirty="0" smtClean="0">
                <a:latin typeface="Comic Sans MS" pitchFamily="66" charset="0"/>
              </a:rPr>
              <a:t>) </a:t>
            </a:r>
            <a:r>
              <a:rPr lang="es-AR" sz="2400" dirty="0" smtClean="0">
                <a:latin typeface="Comic Sans MS" pitchFamily="66" charset="0"/>
              </a:rPr>
              <a:t>pero no tan bajo como para que los VT excedan su </a:t>
            </a:r>
            <a:r>
              <a:rPr lang="es-AR" sz="2400" dirty="0" smtClean="0">
                <a:latin typeface="Comic Sans MS" pitchFamily="66" charset="0"/>
              </a:rPr>
              <a:t>valor nominal térmico, </a:t>
            </a:r>
            <a:r>
              <a:rPr lang="es-AR" sz="2400" dirty="0" smtClean="0">
                <a:latin typeface="Comic Sans MS" pitchFamily="66" charset="0"/>
              </a:rPr>
              <a:t>el sistema de bus sin conexión a tierra es estable contra </a:t>
            </a:r>
            <a:r>
              <a:rPr lang="es-AR" sz="2400" dirty="0" smtClean="0">
                <a:latin typeface="Comic Sans MS" pitchFamily="66" charset="0"/>
              </a:rPr>
              <a:t>la </a:t>
            </a:r>
            <a:r>
              <a:rPr lang="es-AR" sz="2400" dirty="0" err="1" smtClean="0">
                <a:latin typeface="Comic Sans MS" pitchFamily="66" charset="0"/>
              </a:rPr>
              <a:t>ferrorresonancia</a:t>
            </a:r>
            <a:r>
              <a:rPr lang="es-AR" sz="2400" dirty="0" smtClean="0">
                <a:latin typeface="Comic Sans MS" pitchFamily="66" charset="0"/>
              </a:rPr>
              <a:t>. </a:t>
            </a:r>
            <a:r>
              <a:rPr lang="es-AR" sz="2400" dirty="0" smtClean="0">
                <a:latin typeface="Comic Sans MS" pitchFamily="66" charset="0"/>
              </a:rPr>
              <a:t>La tensión neta </a:t>
            </a:r>
            <a:r>
              <a:rPr lang="es-AR" sz="2400" dirty="0" smtClean="0">
                <a:latin typeface="Comic Sans MS" pitchFamily="66" charset="0"/>
              </a:rPr>
              <a:t>en los devanados secundarios del </a:t>
            </a:r>
            <a:r>
              <a:rPr lang="es-AR" sz="2400" dirty="0" smtClean="0">
                <a:latin typeface="Comic Sans MS" pitchFamily="66" charset="0"/>
              </a:rPr>
              <a:t>VT </a:t>
            </a:r>
            <a:r>
              <a:rPr lang="es-AR" sz="2400" dirty="0" smtClean="0">
                <a:latin typeface="Comic Sans MS" pitchFamily="66" charset="0"/>
              </a:rPr>
              <a:t>inactivo </a:t>
            </a:r>
            <a:r>
              <a:rPr lang="es-AR" sz="2400" dirty="0" smtClean="0">
                <a:latin typeface="Comic Sans MS" pitchFamily="66" charset="0"/>
              </a:rPr>
              <a:t>o auxiliar, </a:t>
            </a:r>
            <a:r>
              <a:rPr lang="es-AR" sz="2400" dirty="0" smtClean="0">
                <a:latin typeface="Comic Sans MS" pitchFamily="66" charset="0"/>
              </a:rPr>
              <a:t>es insignificante hasta que se desarrolla una falla a tierra en la sección </a:t>
            </a:r>
            <a:r>
              <a:rPr lang="es-AR" sz="2400" dirty="0" smtClean="0">
                <a:latin typeface="Comic Sans MS" pitchFamily="66" charset="0"/>
              </a:rPr>
              <a:t>del bus </a:t>
            </a:r>
            <a:r>
              <a:rPr lang="es-AR" sz="2400" dirty="0" smtClean="0">
                <a:latin typeface="Comic Sans MS" pitchFamily="66" charset="0"/>
              </a:rPr>
              <a:t>sin conexión a tierra que se retroalimenta desde el sistema a través </a:t>
            </a:r>
            <a:r>
              <a:rPr lang="es-AR" sz="2400" dirty="0" smtClean="0">
                <a:latin typeface="Comic Sans MS" pitchFamily="66" charset="0"/>
              </a:rPr>
              <a:t>del devanado </a:t>
            </a:r>
            <a:r>
              <a:rPr lang="es-AR" sz="2400" dirty="0" smtClean="0">
                <a:latin typeface="Comic Sans MS" pitchFamily="66" charset="0"/>
              </a:rPr>
              <a:t>delta del transformador </a:t>
            </a:r>
            <a:r>
              <a:rPr lang="es-AR" sz="2400" dirty="0" smtClean="0">
                <a:latin typeface="Comic Sans MS" pitchFamily="66" charset="0"/>
              </a:rPr>
              <a:t>GSU elevador </a:t>
            </a:r>
            <a:r>
              <a:rPr lang="es-AR" sz="2400" dirty="0" smtClean="0">
                <a:latin typeface="Comic Sans MS" pitchFamily="66" charset="0"/>
              </a:rPr>
              <a:t>de la unidad. Si ocurre una falla </a:t>
            </a:r>
            <a:r>
              <a:rPr lang="es-AR" sz="2400" dirty="0" smtClean="0">
                <a:latin typeface="Comic Sans MS" pitchFamily="66" charset="0"/>
              </a:rPr>
              <a:t>a tierra</a:t>
            </a:r>
            <a:r>
              <a:rPr lang="es-AR" sz="2400" dirty="0" smtClean="0">
                <a:latin typeface="Comic Sans MS" pitchFamily="66" charset="0"/>
              </a:rPr>
              <a:t>, se desarrolla </a:t>
            </a:r>
            <a:r>
              <a:rPr lang="es-AR" sz="2400" dirty="0" smtClean="0">
                <a:latin typeface="Comic Sans MS" pitchFamily="66" charset="0"/>
              </a:rPr>
              <a:t>alta tensión </a:t>
            </a:r>
            <a:r>
              <a:rPr lang="es-AR" sz="2400" dirty="0" smtClean="0">
                <a:latin typeface="Comic Sans MS" pitchFamily="66" charset="0"/>
              </a:rPr>
              <a:t>a través de la resistencia. Debido a que </a:t>
            </a:r>
            <a:r>
              <a:rPr lang="es-AR" sz="2400" dirty="0" smtClean="0">
                <a:latin typeface="Comic Sans MS" pitchFamily="66" charset="0"/>
              </a:rPr>
              <a:t>esta tensión puede </a:t>
            </a:r>
            <a:r>
              <a:rPr lang="es-AR" sz="2400" dirty="0" smtClean="0">
                <a:latin typeface="Comic Sans MS" pitchFamily="66" charset="0"/>
              </a:rPr>
              <a:t>permanecer durante un tiempo prolongado, la </a:t>
            </a:r>
            <a:r>
              <a:rPr lang="es-AR" sz="2400" dirty="0" smtClean="0">
                <a:latin typeface="Comic Sans MS" pitchFamily="66" charset="0"/>
              </a:rPr>
              <a:t>valor nominal </a:t>
            </a:r>
            <a:r>
              <a:rPr lang="es-AR" sz="2400" dirty="0" smtClean="0">
                <a:latin typeface="Comic Sans MS" pitchFamily="66" charset="0"/>
              </a:rPr>
              <a:t>de </a:t>
            </a:r>
            <a:r>
              <a:rPr lang="es-AR" sz="2400" dirty="0" smtClean="0">
                <a:latin typeface="Comic Sans MS" pitchFamily="66" charset="0"/>
              </a:rPr>
              <a:t>disipación de </a:t>
            </a:r>
            <a:r>
              <a:rPr lang="es-AR" sz="2400" dirty="0" smtClean="0">
                <a:latin typeface="Comic Sans MS" pitchFamily="66" charset="0"/>
              </a:rPr>
              <a:t>potencia de la resistencia debe coincidir con la capacidad térmica de los VT.</a:t>
            </a:r>
            <a:endParaRPr lang="es-AR" sz="2400" dirty="0">
              <a:latin typeface="Comic Sans MS" pitchFamily="66" charset="0"/>
            </a:endParaRP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292100" y="457200"/>
            <a:ext cx="17297400" cy="2598147"/>
          </a:xfrm>
          <a:prstGeom prst="rect">
            <a:avLst/>
          </a:prstGeom>
        </p:spPr>
        <p:txBody>
          <a:bodyPr vert="horz" wrap="square" lIns="0" tIns="12700" rIns="0" bIns="0" rtlCol="0">
            <a:spAutoFit/>
          </a:bodyPr>
          <a:lstStyle/>
          <a:p>
            <a:pPr algn="just"/>
            <a:r>
              <a:rPr lang="es-AR" sz="2400" b="1" dirty="0" smtClean="0"/>
              <a:t>B. Uso de resistencias limitadoras de </a:t>
            </a:r>
            <a:r>
              <a:rPr lang="es-AR" sz="2400" b="1" dirty="0" smtClean="0"/>
              <a:t>corriente</a:t>
            </a:r>
          </a:p>
          <a:p>
            <a:pPr algn="just"/>
            <a:endParaRPr lang="es-AR" sz="2400" dirty="0" smtClean="0"/>
          </a:p>
          <a:p>
            <a:pPr algn="just"/>
            <a:r>
              <a:rPr lang="es-AR" sz="2400" dirty="0" smtClean="0"/>
              <a:t>A veces se utilizan resistencias limitadoras de corriente en circuitos </a:t>
            </a:r>
            <a:r>
              <a:rPr lang="es-AR" sz="2400" dirty="0" smtClean="0"/>
              <a:t>VT alimentados </a:t>
            </a:r>
            <a:r>
              <a:rPr lang="es-AR" sz="2400" dirty="0" smtClean="0"/>
              <a:t>desde barras de fase aisladas para garantizar que los </a:t>
            </a:r>
            <a:r>
              <a:rPr lang="es-AR" sz="2400" dirty="0" smtClean="0"/>
              <a:t>niveles de </a:t>
            </a:r>
            <a:r>
              <a:rPr lang="es-AR" sz="2400" dirty="0" smtClean="0"/>
              <a:t>corriente de falla no excedan las clasificaciones límite de corriente de </a:t>
            </a:r>
            <a:r>
              <a:rPr lang="es-AR" sz="2400" dirty="0" smtClean="0"/>
              <a:t>los fusibles</a:t>
            </a:r>
            <a:r>
              <a:rPr lang="es-AR" sz="2400" dirty="0" smtClean="0"/>
              <a:t>. Surgen varias cuestiones con respecto a la aplicación adecuada </a:t>
            </a:r>
            <a:r>
              <a:rPr lang="es-AR" sz="2400" dirty="0" smtClean="0"/>
              <a:t>de las </a:t>
            </a:r>
            <a:r>
              <a:rPr lang="es-AR" sz="2400" dirty="0" smtClean="0"/>
              <a:t>resistencias limitadoras de corriente. Se produce una exposición </a:t>
            </a:r>
            <a:r>
              <a:rPr lang="es-AR" sz="2400" dirty="0" smtClean="0"/>
              <a:t>grave cuando </a:t>
            </a:r>
            <a:r>
              <a:rPr lang="es-AR" sz="2400" dirty="0" smtClean="0"/>
              <a:t>solo se utiliza una resistencia por fase con dos o más </a:t>
            </a:r>
            <a:r>
              <a:rPr lang="es-AR" sz="2400" dirty="0" smtClean="0"/>
              <a:t>VT </a:t>
            </a:r>
            <a:r>
              <a:rPr lang="es-AR" sz="2400" dirty="0" smtClean="0"/>
              <a:t>aplicados</a:t>
            </a:r>
            <a:r>
              <a:rPr lang="es-AR" sz="2400" dirty="0" smtClean="0"/>
              <a:t>. </a:t>
            </a:r>
            <a:endParaRPr lang="es-AR" sz="2400" dirty="0" smtClean="0"/>
          </a:p>
          <a:p>
            <a:pPr algn="just"/>
            <a:r>
              <a:rPr lang="es-AR" sz="2400" dirty="0" smtClean="0"/>
              <a:t>La </a:t>
            </a:r>
            <a:r>
              <a:rPr lang="es-AR" sz="2400" b="1" dirty="0" smtClean="0"/>
              <a:t>Fig. 3</a:t>
            </a:r>
            <a:r>
              <a:rPr lang="es-AR" sz="2400" dirty="0" smtClean="0"/>
              <a:t> </a:t>
            </a:r>
            <a:r>
              <a:rPr lang="es-AR" sz="2400" dirty="0" smtClean="0"/>
              <a:t>ilustra esta disposición.</a:t>
            </a:r>
            <a:endParaRPr sz="900" dirty="0">
              <a:latin typeface="Comic Sans MS"/>
              <a:cs typeface="Comic Sans MS"/>
            </a:endParaRPr>
          </a:p>
        </p:txBody>
      </p:sp>
      <p:pic>
        <p:nvPicPr>
          <p:cNvPr id="14" name="object 14"/>
          <p:cNvPicPr/>
          <p:nvPr/>
        </p:nvPicPr>
        <p:blipFill>
          <a:blip r:embed="rId2" cstate="print"/>
          <a:stretch>
            <a:fillRect/>
          </a:stretch>
        </p:blipFill>
        <p:spPr>
          <a:xfrm>
            <a:off x="4725958" y="3100374"/>
            <a:ext cx="7189783" cy="5072097"/>
          </a:xfrm>
          <a:prstGeom prst="rect">
            <a:avLst/>
          </a:prstGeom>
        </p:spPr>
      </p:pic>
      <p:sp>
        <p:nvSpPr>
          <p:cNvPr id="15" name="object 15"/>
          <p:cNvSpPr txBox="1"/>
          <p:nvPr/>
        </p:nvSpPr>
        <p:spPr>
          <a:xfrm>
            <a:off x="4154454" y="8458224"/>
            <a:ext cx="8839200" cy="347275"/>
          </a:xfrm>
          <a:prstGeom prst="rect">
            <a:avLst/>
          </a:prstGeom>
        </p:spPr>
        <p:txBody>
          <a:bodyPr vert="horz" wrap="square" lIns="0" tIns="12700" rIns="0" bIns="0" rtlCol="0">
            <a:spAutoFit/>
          </a:bodyPr>
          <a:lstStyle/>
          <a:p>
            <a:pPr marL="642620" marR="5080" indent="-630555" algn="ctr">
              <a:lnSpc>
                <a:spcPct val="116599"/>
              </a:lnSpc>
              <a:spcBef>
                <a:spcPts val="100"/>
              </a:spcBef>
            </a:pPr>
            <a:r>
              <a:rPr sz="2000" b="1" spc="-5" dirty="0">
                <a:latin typeface="Comic Sans MS"/>
                <a:cs typeface="Comic Sans MS"/>
              </a:rPr>
              <a:t>Figura</a:t>
            </a:r>
            <a:r>
              <a:rPr sz="2000" b="1" spc="5" dirty="0">
                <a:latin typeface="Comic Sans MS"/>
                <a:cs typeface="Comic Sans MS"/>
              </a:rPr>
              <a:t> </a:t>
            </a:r>
            <a:r>
              <a:rPr sz="2000" b="1" spc="-5" dirty="0">
                <a:latin typeface="Comic Sans MS"/>
                <a:cs typeface="Comic Sans MS"/>
              </a:rPr>
              <a:t>2.</a:t>
            </a:r>
            <a:r>
              <a:rPr sz="2000" b="1" spc="30" dirty="0">
                <a:latin typeface="Comic Sans MS"/>
                <a:cs typeface="Comic Sans MS"/>
              </a:rPr>
              <a:t> </a:t>
            </a:r>
            <a:r>
              <a:rPr sz="2000" b="1" spc="-5" dirty="0">
                <a:latin typeface="Comic Sans MS"/>
                <a:cs typeface="Comic Sans MS"/>
              </a:rPr>
              <a:t>Un</a:t>
            </a:r>
            <a:r>
              <a:rPr sz="2000" b="1" spc="5" dirty="0">
                <a:latin typeface="Comic Sans MS"/>
                <a:cs typeface="Comic Sans MS"/>
              </a:rPr>
              <a:t> </a:t>
            </a:r>
            <a:r>
              <a:rPr sz="2000" b="1" spc="-5" dirty="0">
                <a:latin typeface="Comic Sans MS"/>
                <a:cs typeface="Comic Sans MS"/>
              </a:rPr>
              <a:t>resistor</a:t>
            </a:r>
            <a:r>
              <a:rPr sz="2000" b="1" spc="10" dirty="0">
                <a:latin typeface="Comic Sans MS"/>
                <a:cs typeface="Comic Sans MS"/>
              </a:rPr>
              <a:t> </a:t>
            </a:r>
            <a:r>
              <a:rPr sz="2000" b="1" spc="-5" dirty="0">
                <a:latin typeface="Comic Sans MS"/>
                <a:cs typeface="Comic Sans MS"/>
              </a:rPr>
              <a:t>limitador</a:t>
            </a:r>
            <a:r>
              <a:rPr sz="2000" b="1" spc="5" dirty="0">
                <a:latin typeface="Comic Sans MS"/>
                <a:cs typeface="Comic Sans MS"/>
              </a:rPr>
              <a:t> </a:t>
            </a:r>
            <a:r>
              <a:rPr sz="2000" b="1" spc="-5" dirty="0">
                <a:latin typeface="Comic Sans MS"/>
                <a:cs typeface="Comic Sans MS"/>
              </a:rPr>
              <a:t>de</a:t>
            </a:r>
            <a:r>
              <a:rPr sz="2000" b="1" spc="10" dirty="0">
                <a:latin typeface="Comic Sans MS"/>
                <a:cs typeface="Comic Sans MS"/>
              </a:rPr>
              <a:t> </a:t>
            </a:r>
            <a:r>
              <a:rPr sz="2000" b="1" spc="-5" dirty="0" err="1">
                <a:latin typeface="Comic Sans MS"/>
                <a:cs typeface="Comic Sans MS"/>
              </a:rPr>
              <a:t>corriente</a:t>
            </a:r>
            <a:r>
              <a:rPr sz="2000" b="1" spc="10" dirty="0">
                <a:latin typeface="Comic Sans MS"/>
                <a:cs typeface="Comic Sans MS"/>
              </a:rPr>
              <a:t> </a:t>
            </a:r>
            <a:r>
              <a:rPr sz="2000" b="1" spc="-5" dirty="0">
                <a:latin typeface="Comic Sans MS"/>
                <a:cs typeface="Comic Sans MS"/>
              </a:rPr>
              <a:t>por</a:t>
            </a:r>
            <a:r>
              <a:rPr lang="es-AR" sz="2000" b="1" spc="-5" dirty="0">
                <a:latin typeface="Comic Sans MS"/>
                <a:cs typeface="Comic Sans MS"/>
              </a:rPr>
              <a:t> </a:t>
            </a:r>
            <a:r>
              <a:rPr sz="2000" b="1" spc="-10" dirty="0" err="1">
                <a:latin typeface="Comic Sans MS"/>
                <a:cs typeface="Comic Sans MS"/>
              </a:rPr>
              <a:t>fase</a:t>
            </a:r>
            <a:endParaRPr sz="2000" b="1" dirty="0">
              <a:latin typeface="Comic Sans MS"/>
              <a:cs typeface="Comic Sans MS"/>
            </a:endParaRPr>
          </a:p>
        </p:txBody>
      </p:sp>
    </p:spTree>
    <p:extLst>
      <p:ext uri="{BB962C8B-B14F-4D97-AF65-F5344CB8AC3E}">
        <p14:creationId xmlns:p14="http://schemas.microsoft.com/office/powerpoint/2010/main" xmlns="" val="963150600"/>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58800" y="468450"/>
            <a:ext cx="16992600" cy="4444807"/>
          </a:xfrm>
          <a:prstGeom prst="rect">
            <a:avLst/>
          </a:prstGeom>
        </p:spPr>
        <p:txBody>
          <a:bodyPr vert="horz" wrap="square" lIns="0" tIns="12700" rIns="0" bIns="0" rtlCol="0">
            <a:spAutoFit/>
          </a:bodyPr>
          <a:lstStyle/>
          <a:p>
            <a:pPr algn="just"/>
            <a:r>
              <a:rPr lang="es-AR" sz="2400" dirty="0" smtClean="0">
                <a:latin typeface="Comic Sans MS" pitchFamily="66" charset="0"/>
              </a:rPr>
              <a:t>Cuando la resistencia se abre o falla parcialmente, inserta </a:t>
            </a:r>
            <a:r>
              <a:rPr lang="es-AR" sz="2400" dirty="0" smtClean="0">
                <a:latin typeface="Comic Sans MS" pitchFamily="66" charset="0"/>
              </a:rPr>
              <a:t>una alta </a:t>
            </a:r>
            <a:r>
              <a:rPr lang="es-AR" sz="2400" dirty="0" smtClean="0">
                <a:latin typeface="Comic Sans MS" pitchFamily="66" charset="0"/>
              </a:rPr>
              <a:t>resistencia en el circuito. Con la resistencia abierta, ambos </a:t>
            </a:r>
            <a:r>
              <a:rPr lang="es-AR" sz="2400" dirty="0" smtClean="0">
                <a:latin typeface="Comic Sans MS" pitchFamily="66" charset="0"/>
              </a:rPr>
              <a:t>TT quedan </a:t>
            </a:r>
            <a:r>
              <a:rPr lang="es-AR" sz="2400" dirty="0" smtClean="0">
                <a:latin typeface="Comic Sans MS" pitchFamily="66" charset="0"/>
              </a:rPr>
              <a:t>con señales idénticas </a:t>
            </a:r>
            <a:r>
              <a:rPr lang="es-AR" sz="2400" dirty="0" smtClean="0">
                <a:latin typeface="Comic Sans MS" pitchFamily="66" charset="0"/>
              </a:rPr>
              <a:t>de tensión </a:t>
            </a:r>
            <a:r>
              <a:rPr lang="es-AR" sz="2400" dirty="0" smtClean="0">
                <a:latin typeface="Comic Sans MS" pitchFamily="66" charset="0"/>
              </a:rPr>
              <a:t>cero o reducido. </a:t>
            </a:r>
            <a:r>
              <a:rPr lang="es-AR" sz="2400" dirty="0" smtClean="0">
                <a:latin typeface="Comic Sans MS" pitchFamily="66" charset="0"/>
              </a:rPr>
              <a:t>Esta condición </a:t>
            </a:r>
            <a:r>
              <a:rPr lang="es-AR" sz="2400" dirty="0" smtClean="0">
                <a:latin typeface="Comic Sans MS" pitchFamily="66" charset="0"/>
              </a:rPr>
              <a:t>deja inoperativo el relé de equilibrio </a:t>
            </a:r>
            <a:r>
              <a:rPr lang="es-AR" sz="2400" dirty="0" smtClean="0">
                <a:latin typeface="Comic Sans MS" pitchFamily="66" charset="0"/>
              </a:rPr>
              <a:t>de tensión y compromete </a:t>
            </a:r>
            <a:r>
              <a:rPr lang="es-AR" sz="2400" dirty="0" smtClean="0">
                <a:latin typeface="Comic Sans MS" pitchFamily="66" charset="0"/>
              </a:rPr>
              <a:t>la señal a la protección o regulador </a:t>
            </a:r>
            <a:r>
              <a:rPr lang="es-AR" sz="2400" dirty="0" smtClean="0">
                <a:latin typeface="Comic Sans MS" pitchFamily="66" charset="0"/>
              </a:rPr>
              <a:t>de tensión conectado</a:t>
            </a:r>
            <a:r>
              <a:rPr lang="es-AR" sz="2400" dirty="0" smtClean="0">
                <a:latin typeface="Comic Sans MS" pitchFamily="66" charset="0"/>
              </a:rPr>
              <a:t>.</a:t>
            </a:r>
          </a:p>
          <a:p>
            <a:pPr algn="just"/>
            <a:r>
              <a:rPr lang="es-AR" sz="2400" dirty="0" smtClean="0">
                <a:latin typeface="Comic Sans MS" pitchFamily="66" charset="0"/>
              </a:rPr>
              <a:t>Los esquemas de voltímetro de un solo interruptor se ven afectados </a:t>
            </a:r>
            <a:r>
              <a:rPr lang="es-AR" sz="2400" dirty="0" smtClean="0">
                <a:latin typeface="Comic Sans MS" pitchFamily="66" charset="0"/>
              </a:rPr>
              <a:t>si se </a:t>
            </a:r>
            <a:r>
              <a:rPr lang="es-AR" sz="2400" dirty="0" smtClean="0">
                <a:latin typeface="Comic Sans MS" pitchFamily="66" charset="0"/>
              </a:rPr>
              <a:t>conectan a la fase afectada. Un operador puede responder a la </a:t>
            </a:r>
            <a:r>
              <a:rPr lang="es-AR" sz="2400" dirty="0" smtClean="0">
                <a:latin typeface="Comic Sans MS" pitchFamily="66" charset="0"/>
              </a:rPr>
              <a:t>reducción de tensión </a:t>
            </a:r>
            <a:r>
              <a:rPr lang="es-AR" sz="2400" dirty="0" smtClean="0">
                <a:latin typeface="Comic Sans MS" pitchFamily="66" charset="0"/>
              </a:rPr>
              <a:t>durante el arranque de una unidad </a:t>
            </a:r>
            <a:r>
              <a:rPr lang="es-AR" sz="2400" dirty="0" smtClean="0">
                <a:latin typeface="Comic Sans MS" pitchFamily="66" charset="0"/>
              </a:rPr>
              <a:t>aumentando inapropiadamente </a:t>
            </a:r>
            <a:r>
              <a:rPr lang="es-AR" sz="2400" dirty="0" smtClean="0">
                <a:latin typeface="Comic Sans MS" pitchFamily="66" charset="0"/>
              </a:rPr>
              <a:t>el campo hasta el punto de falla. En situaciones en </a:t>
            </a:r>
            <a:r>
              <a:rPr lang="es-AR" sz="2400" dirty="0" smtClean="0">
                <a:latin typeface="Comic Sans MS" pitchFamily="66" charset="0"/>
              </a:rPr>
              <a:t>las que </a:t>
            </a:r>
            <a:r>
              <a:rPr lang="es-AR" sz="2400" dirty="0" smtClean="0">
                <a:latin typeface="Comic Sans MS" pitchFamily="66" charset="0"/>
              </a:rPr>
              <a:t>esto ha ocurrido, se han producido daños en el equipo</a:t>
            </a:r>
            <a:r>
              <a:rPr lang="es-AR" sz="2400" dirty="0" smtClean="0">
                <a:latin typeface="Comic Sans MS" pitchFamily="66" charset="0"/>
              </a:rPr>
              <a:t>.</a:t>
            </a:r>
          </a:p>
          <a:p>
            <a:pPr algn="just"/>
            <a:r>
              <a:rPr lang="es-AR" sz="2400" dirty="0" smtClean="0">
                <a:latin typeface="Comic Sans MS" pitchFamily="66" charset="0"/>
              </a:rPr>
              <a:t>Proporcionar una resistencia limitadora de corriente para cada </a:t>
            </a:r>
            <a:r>
              <a:rPr lang="es-AR" sz="2400" dirty="0" smtClean="0">
                <a:latin typeface="Comic Sans MS" pitchFamily="66" charset="0"/>
              </a:rPr>
              <a:t>VT soluciona </a:t>
            </a:r>
            <a:r>
              <a:rPr lang="es-AR" sz="2400" dirty="0" smtClean="0">
                <a:latin typeface="Comic Sans MS" pitchFamily="66" charset="0"/>
              </a:rPr>
              <a:t>este problema, eliminando así la falla de modo común </a:t>
            </a:r>
            <a:r>
              <a:rPr lang="es-AR" sz="2400" dirty="0" smtClean="0">
                <a:latin typeface="Comic Sans MS" pitchFamily="66" charset="0"/>
              </a:rPr>
              <a:t>de ambos </a:t>
            </a:r>
            <a:r>
              <a:rPr lang="es-AR" sz="2400" dirty="0" smtClean="0">
                <a:latin typeface="Comic Sans MS" pitchFamily="66" charset="0"/>
              </a:rPr>
              <a:t>circuitos VT. La figura 4 muestra la disposición del </a:t>
            </a:r>
            <a:r>
              <a:rPr lang="es-AR" sz="2400" dirty="0" smtClean="0">
                <a:latin typeface="Comic Sans MS" pitchFamily="66" charset="0"/>
              </a:rPr>
              <a:t>circuito sugerida </a:t>
            </a:r>
            <a:r>
              <a:rPr lang="es-AR" sz="2400" dirty="0" smtClean="0">
                <a:latin typeface="Comic Sans MS" pitchFamily="66" charset="0"/>
              </a:rPr>
              <a:t>para esta solución</a:t>
            </a:r>
            <a:r>
              <a:rPr lang="es-AR" sz="2400" dirty="0" smtClean="0">
                <a:latin typeface="Comic Sans MS" pitchFamily="66" charset="0"/>
              </a:rPr>
              <a:t>.</a:t>
            </a:r>
          </a:p>
          <a:p>
            <a:pPr algn="just"/>
            <a:r>
              <a:rPr lang="es-AR" sz="2400" dirty="0" smtClean="0">
                <a:latin typeface="Comic Sans MS" pitchFamily="66" charset="0"/>
              </a:rPr>
              <a:t>Cuando los fabricantes proporcionan esta disposición, se </a:t>
            </a:r>
            <a:r>
              <a:rPr lang="es-AR" sz="2400" dirty="0" smtClean="0">
                <a:latin typeface="Comic Sans MS" pitchFamily="66" charset="0"/>
              </a:rPr>
              <a:t>minimiza el </a:t>
            </a:r>
            <a:r>
              <a:rPr lang="es-AR" sz="2400" dirty="0" smtClean="0">
                <a:latin typeface="Comic Sans MS" pitchFamily="66" charset="0"/>
              </a:rPr>
              <a:t>potencial de las condiciones mencionadas anteriormente y el relé </a:t>
            </a:r>
            <a:r>
              <a:rPr lang="es-AR" sz="2400" dirty="0" smtClean="0">
                <a:latin typeface="Comic Sans MS" pitchFamily="66" charset="0"/>
              </a:rPr>
              <a:t>de equilibrio de tensión </a:t>
            </a:r>
            <a:r>
              <a:rPr lang="es-AR" sz="2400" dirty="0" smtClean="0">
                <a:latin typeface="Comic Sans MS" pitchFamily="66" charset="0"/>
              </a:rPr>
              <a:t>funciona adecuadamente. El uso de la detección </a:t>
            </a:r>
            <a:r>
              <a:rPr lang="es-AR" sz="2400" dirty="0" smtClean="0">
                <a:latin typeface="Comic Sans MS" pitchFamily="66" charset="0"/>
              </a:rPr>
              <a:t>de pérdida </a:t>
            </a:r>
            <a:r>
              <a:rPr lang="es-AR" sz="2400" dirty="0" smtClean="0">
                <a:latin typeface="Comic Sans MS" pitchFamily="66" charset="0"/>
              </a:rPr>
              <a:t>de potencial del VT mediante </a:t>
            </a:r>
            <a:r>
              <a:rPr lang="es-AR" sz="2400" dirty="0" smtClean="0">
                <a:latin typeface="Comic Sans MS" pitchFamily="66" charset="0"/>
              </a:rPr>
              <a:t>componentes simétricas detecta con </a:t>
            </a:r>
            <a:r>
              <a:rPr lang="es-AR" sz="2400" dirty="0" smtClean="0">
                <a:latin typeface="Comic Sans MS" pitchFamily="66" charset="0"/>
              </a:rPr>
              <a:t>éxito una resistencia abierta cuando se utiliza la disposición </a:t>
            </a:r>
            <a:r>
              <a:rPr lang="es-AR" sz="2400" dirty="0" smtClean="0">
                <a:latin typeface="Comic Sans MS" pitchFamily="66" charset="0"/>
              </a:rPr>
              <a:t>de resistencia </a:t>
            </a:r>
            <a:r>
              <a:rPr lang="es-AR" sz="2400" dirty="0" smtClean="0">
                <a:latin typeface="Comic Sans MS" pitchFamily="66" charset="0"/>
              </a:rPr>
              <a:t>común.</a:t>
            </a:r>
            <a:endParaRPr sz="2400" dirty="0">
              <a:latin typeface="Comic Sans MS" pitchFamily="66" charset="0"/>
              <a:cs typeface="Comic Sans MS"/>
            </a:endParaRPr>
          </a:p>
        </p:txBody>
      </p:sp>
      <p:pic>
        <p:nvPicPr>
          <p:cNvPr id="4" name="object 4"/>
          <p:cNvPicPr/>
          <p:nvPr/>
        </p:nvPicPr>
        <p:blipFill>
          <a:blip r:embed="rId2" cstate="print"/>
          <a:stretch>
            <a:fillRect/>
          </a:stretch>
        </p:blipFill>
        <p:spPr>
          <a:xfrm>
            <a:off x="5083148" y="4457696"/>
            <a:ext cx="6780571" cy="4772052"/>
          </a:xfrm>
          <a:prstGeom prst="rect">
            <a:avLst/>
          </a:prstGeom>
        </p:spPr>
      </p:pic>
      <p:sp>
        <p:nvSpPr>
          <p:cNvPr id="5" name="object 5"/>
          <p:cNvSpPr txBox="1"/>
          <p:nvPr/>
        </p:nvSpPr>
        <p:spPr>
          <a:xfrm>
            <a:off x="5083148" y="9172604"/>
            <a:ext cx="6926263" cy="369845"/>
          </a:xfrm>
          <a:prstGeom prst="rect">
            <a:avLst/>
          </a:prstGeom>
        </p:spPr>
        <p:txBody>
          <a:bodyPr vert="horz" wrap="square" lIns="0" tIns="12700" rIns="0" bIns="0" rtlCol="0">
            <a:spAutoFit/>
          </a:bodyPr>
          <a:lstStyle/>
          <a:p>
            <a:pPr marL="551815" marR="5080" indent="-539750" algn="ctr">
              <a:lnSpc>
                <a:spcPct val="116100"/>
              </a:lnSpc>
              <a:spcBef>
                <a:spcPts val="100"/>
              </a:spcBef>
            </a:pPr>
            <a:r>
              <a:rPr sz="2000" b="1" spc="-5">
                <a:latin typeface="Comic Sans MS"/>
                <a:cs typeface="Comic Sans MS"/>
              </a:rPr>
              <a:t>Figura</a:t>
            </a:r>
            <a:r>
              <a:rPr sz="2000" b="1" spc="5">
                <a:latin typeface="Comic Sans MS"/>
                <a:cs typeface="Comic Sans MS"/>
              </a:rPr>
              <a:t> </a:t>
            </a:r>
            <a:r>
              <a:rPr lang="es-ES" sz="2000" b="1" spc="-5" dirty="0" smtClean="0">
                <a:latin typeface="Comic Sans MS"/>
                <a:cs typeface="Comic Sans MS"/>
              </a:rPr>
              <a:t>4</a:t>
            </a:r>
            <a:r>
              <a:rPr sz="2000" b="1" spc="20" smtClean="0">
                <a:latin typeface="Comic Sans MS"/>
                <a:cs typeface="Comic Sans MS"/>
              </a:rPr>
              <a:t> </a:t>
            </a:r>
            <a:r>
              <a:rPr sz="2000" b="1" spc="-5" dirty="0">
                <a:latin typeface="Comic Sans MS"/>
                <a:cs typeface="Comic Sans MS"/>
              </a:rPr>
              <a:t>Un</a:t>
            </a:r>
            <a:r>
              <a:rPr sz="2000" b="1" spc="5" dirty="0">
                <a:latin typeface="Comic Sans MS"/>
                <a:cs typeface="Comic Sans MS"/>
              </a:rPr>
              <a:t> </a:t>
            </a:r>
            <a:r>
              <a:rPr sz="2000" b="1" spc="-5" dirty="0">
                <a:latin typeface="Comic Sans MS"/>
                <a:cs typeface="Comic Sans MS"/>
              </a:rPr>
              <a:t>resistor</a:t>
            </a:r>
            <a:r>
              <a:rPr sz="2000" b="1" spc="10" dirty="0">
                <a:latin typeface="Comic Sans MS"/>
                <a:cs typeface="Comic Sans MS"/>
              </a:rPr>
              <a:t> </a:t>
            </a:r>
            <a:r>
              <a:rPr sz="2000" b="1" spc="-5" dirty="0">
                <a:latin typeface="Comic Sans MS"/>
                <a:cs typeface="Comic Sans MS"/>
              </a:rPr>
              <a:t>limitador</a:t>
            </a:r>
            <a:r>
              <a:rPr sz="2000" b="1" spc="10"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err="1">
                <a:latin typeface="Comic Sans MS"/>
                <a:cs typeface="Comic Sans MS"/>
              </a:rPr>
              <a:t>corriente</a:t>
            </a:r>
            <a:r>
              <a:rPr sz="2000" b="1" spc="10" dirty="0">
                <a:latin typeface="Comic Sans MS"/>
                <a:cs typeface="Comic Sans MS"/>
              </a:rPr>
              <a:t> </a:t>
            </a:r>
            <a:r>
              <a:rPr sz="2000" b="1" spc="-5" dirty="0">
                <a:latin typeface="Comic Sans MS"/>
                <a:cs typeface="Comic Sans MS"/>
              </a:rPr>
              <a:t>por</a:t>
            </a:r>
            <a:r>
              <a:rPr lang="es-AR" sz="2000" b="1" spc="-5" dirty="0">
                <a:latin typeface="Comic Sans MS"/>
                <a:cs typeface="Comic Sans MS"/>
              </a:rPr>
              <a:t> </a:t>
            </a:r>
            <a:r>
              <a:rPr sz="2000" b="1" spc="-10" dirty="0">
                <a:latin typeface="Comic Sans MS"/>
                <a:cs typeface="Comic Sans MS"/>
              </a:rPr>
              <a:t>TP</a:t>
            </a:r>
            <a:endParaRPr sz="2000" b="1" dirty="0">
              <a:latin typeface="Comic Sans MS"/>
              <a:cs typeface="Comic Sans MS"/>
            </a:endParaRP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81000"/>
            <a:ext cx="17221200" cy="2980303"/>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CONCLUSIÓN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algn="just"/>
            <a:r>
              <a:rPr lang="es-AR" sz="2400" dirty="0" smtClean="0"/>
              <a:t>Se requiere alguna forma de detección de pérdida de potencial para </a:t>
            </a:r>
            <a:r>
              <a:rPr lang="es-AR" sz="2400" dirty="0" smtClean="0"/>
              <a:t>los transformadores </a:t>
            </a:r>
            <a:r>
              <a:rPr lang="es-AR" sz="2400" dirty="0" smtClean="0"/>
              <a:t>de voltaje del generador. Para la seguridad de </a:t>
            </a:r>
            <a:r>
              <a:rPr lang="es-AR" sz="2400" dirty="0" smtClean="0"/>
              <a:t>la protección </a:t>
            </a:r>
            <a:r>
              <a:rPr lang="es-AR" sz="2400" dirty="0" smtClean="0"/>
              <a:t>del generador durante esta condición, es importante </a:t>
            </a:r>
            <a:r>
              <a:rPr lang="es-AR" sz="2400" dirty="0" smtClean="0"/>
              <a:t>bloquear los </a:t>
            </a:r>
            <a:r>
              <a:rPr lang="es-AR" sz="2400" dirty="0" smtClean="0"/>
              <a:t>elementos del relé que dependen de la señal de voltaje. Si no </a:t>
            </a:r>
            <a:r>
              <a:rPr lang="es-AR" sz="2400" dirty="0" smtClean="0"/>
              <a:t>se proporciona </a:t>
            </a:r>
            <a:r>
              <a:rPr lang="es-AR" sz="2400" dirty="0" smtClean="0"/>
              <a:t>una detección independiente de pérdida de potencial en </a:t>
            </a:r>
            <a:r>
              <a:rPr lang="es-AR" sz="2400" dirty="0" smtClean="0"/>
              <a:t>el regulador </a:t>
            </a:r>
            <a:r>
              <a:rPr lang="es-AR" sz="2400" dirty="0" smtClean="0"/>
              <a:t>de voltaje, es importante transferir el regulador de voltaje </a:t>
            </a:r>
            <a:r>
              <a:rPr lang="es-AR" sz="2400" dirty="0" smtClean="0"/>
              <a:t>de operación </a:t>
            </a:r>
            <a:r>
              <a:rPr lang="es-AR" sz="2400" dirty="0" smtClean="0"/>
              <a:t>automática a manual durante un evento de pérdida de potencial.</a:t>
            </a:r>
          </a:p>
          <a:p>
            <a:pPr algn="just"/>
            <a:r>
              <a:rPr lang="es-AR" sz="2400" dirty="0" smtClean="0"/>
              <a:t>En esta </a:t>
            </a:r>
            <a:r>
              <a:rPr lang="es-AR" sz="2400" dirty="0" smtClean="0"/>
              <a:t>sección se </a:t>
            </a:r>
            <a:r>
              <a:rPr lang="es-AR" sz="2400" dirty="0" smtClean="0"/>
              <a:t>analizan dos métodos </a:t>
            </a:r>
            <a:r>
              <a:rPr lang="es-AR" sz="2400" dirty="0" smtClean="0"/>
              <a:t>de detección</a:t>
            </a:r>
            <a:r>
              <a:rPr lang="es-AR" sz="2400" dirty="0" smtClean="0"/>
              <a:t>, así como dos problemas que surgen al aplicar VT.</a:t>
            </a:r>
          </a:p>
          <a:p>
            <a:pPr algn="just"/>
            <a:r>
              <a:rPr lang="es-AR" sz="2400" dirty="0" smtClean="0"/>
              <a:t>Para obtener más antecedentes y orientación, consulte [1] </a:t>
            </a:r>
            <a:r>
              <a:rPr lang="es-AR" sz="2400" dirty="0" smtClean="0"/>
              <a:t>y otros </a:t>
            </a:r>
            <a:r>
              <a:rPr lang="es-AR" sz="2400" dirty="0" smtClean="0"/>
              <a:t>textos que abordan el tema de la protección </a:t>
            </a:r>
            <a:r>
              <a:rPr lang="es-AR" sz="2400" dirty="0" smtClean="0"/>
              <a:t>del generador</a:t>
            </a:r>
            <a:r>
              <a:rPr lang="es-AR" sz="2400" dirty="0" smtClean="0"/>
              <a:t>.</a:t>
            </a:r>
            <a:endParaRPr sz="900" dirty="0">
              <a:latin typeface="Comic Sans MS"/>
              <a:cs typeface="Comic Sans MS"/>
            </a:endParaRPr>
          </a:p>
        </p:txBody>
      </p:sp>
      <p:sp>
        <p:nvSpPr>
          <p:cNvPr id="12" name="object 12"/>
          <p:cNvSpPr txBox="1"/>
          <p:nvPr/>
        </p:nvSpPr>
        <p:spPr>
          <a:xfrm>
            <a:off x="8940800" y="7573107"/>
            <a:ext cx="2824480" cy="156068"/>
          </a:xfrm>
          <a:prstGeom prst="rect">
            <a:avLst/>
          </a:prstGeom>
        </p:spPr>
        <p:txBody>
          <a:bodyPr vert="horz" wrap="square" lIns="0" tIns="12700" rIns="0" bIns="0" rtlCol="0">
            <a:spAutoFit/>
          </a:bodyPr>
          <a:lstStyle/>
          <a:p>
            <a:pPr marL="240665" marR="5080" indent="-228600">
              <a:lnSpc>
                <a:spcPct val="110000"/>
              </a:lnSpc>
              <a:spcBef>
                <a:spcPts val="100"/>
              </a:spcBef>
              <a:tabLst>
                <a:tab pos="240665" algn="l"/>
                <a:tab pos="1062990" algn="l"/>
                <a:tab pos="1970405" algn="l"/>
                <a:tab pos="2181860" algn="l"/>
              </a:tabLst>
            </a:pPr>
            <a:r>
              <a:rPr sz="900" spc="-5" dirty="0">
                <a:latin typeface="Comic Sans MS"/>
                <a:cs typeface="Comic Sans MS"/>
              </a:rPr>
              <a:t>1.	</a:t>
            </a:r>
            <a:endParaRPr sz="900" dirty="0">
              <a:latin typeface="Comic Sans MS"/>
              <a:cs typeface="Comic Sans MS"/>
            </a:endParaRPr>
          </a:p>
        </p:txBody>
      </p:sp>
    </p:spTree>
    <p:extLst>
      <p:ext uri="{BB962C8B-B14F-4D97-AF65-F5344CB8AC3E}">
        <p14:creationId xmlns:p14="http://schemas.microsoft.com/office/powerpoint/2010/main" xmlns="" val="1402631141"/>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368240" y="457168"/>
            <a:ext cx="17215928" cy="113364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REFERENCIA</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algn="just"/>
            <a:r>
              <a:rPr lang="en-US" sz="2400" dirty="0" smtClean="0">
                <a:latin typeface="Comic Sans MS" pitchFamily="66" charset="0"/>
              </a:rPr>
              <a:t>[1] IEEE Guide for AC Generator Protection, IEEE Standard </a:t>
            </a:r>
            <a:r>
              <a:rPr lang="en-US" sz="2400" dirty="0" smtClean="0">
                <a:latin typeface="Comic Sans MS" pitchFamily="66" charset="0"/>
              </a:rPr>
              <a:t>C37.102-</a:t>
            </a:r>
            <a:r>
              <a:rPr lang="es-AR" sz="2400" dirty="0" smtClean="0">
                <a:latin typeface="Comic Sans MS" pitchFamily="66" charset="0"/>
              </a:rPr>
              <a:t>2006</a:t>
            </a:r>
            <a:r>
              <a:rPr lang="es-AR" sz="2400" dirty="0" smtClean="0">
                <a:latin typeface="Comic Sans MS" pitchFamily="66" charset="0"/>
              </a:rPr>
              <a:t>.</a:t>
            </a:r>
            <a:endParaRPr sz="2400" dirty="0">
              <a:latin typeface="Comic Sans MS" pitchFamily="66" charset="0"/>
              <a:cs typeface="Comic Sans MS"/>
            </a:endParaRPr>
          </a:p>
        </p:txBody>
      </p:sp>
      <p:sp>
        <p:nvSpPr>
          <p:cNvPr id="12" name="object 12"/>
          <p:cNvSpPr txBox="1"/>
          <p:nvPr/>
        </p:nvSpPr>
        <p:spPr>
          <a:xfrm>
            <a:off x="8940800" y="7573107"/>
            <a:ext cx="2824480" cy="156068"/>
          </a:xfrm>
          <a:prstGeom prst="rect">
            <a:avLst/>
          </a:prstGeom>
        </p:spPr>
        <p:txBody>
          <a:bodyPr vert="horz" wrap="square" lIns="0" tIns="12700" rIns="0" bIns="0" rtlCol="0">
            <a:spAutoFit/>
          </a:bodyPr>
          <a:lstStyle/>
          <a:p>
            <a:pPr marL="240665" marR="5080" indent="-228600">
              <a:lnSpc>
                <a:spcPct val="110000"/>
              </a:lnSpc>
              <a:spcBef>
                <a:spcPts val="100"/>
              </a:spcBef>
              <a:tabLst>
                <a:tab pos="240665" algn="l"/>
                <a:tab pos="1062990" algn="l"/>
                <a:tab pos="1970405" algn="l"/>
                <a:tab pos="2181860" algn="l"/>
              </a:tabLst>
            </a:pPr>
            <a:r>
              <a:rPr sz="900" spc="-5" dirty="0">
                <a:latin typeface="Comic Sans MS"/>
                <a:cs typeface="Comic Sans MS"/>
              </a:rPr>
              <a:t>1.	</a:t>
            </a:r>
            <a:endParaRPr sz="900" dirty="0">
              <a:latin typeface="Comic Sans MS"/>
              <a:cs typeface="Comic Sans MS"/>
            </a:endParaRPr>
          </a:p>
        </p:txBody>
      </p:sp>
    </p:spTree>
    <p:extLst>
      <p:ext uri="{BB962C8B-B14F-4D97-AF65-F5344CB8AC3E}">
        <p14:creationId xmlns:p14="http://schemas.microsoft.com/office/powerpoint/2010/main" xmlns="" val="1402631141"/>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63700" y="278983"/>
            <a:ext cx="145542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0" dirty="0">
                <a:latin typeface="Comic Sans MS"/>
                <a:cs typeface="Comic Sans MS"/>
              </a:rPr>
              <a:t> </a:t>
            </a:r>
            <a:r>
              <a:rPr sz="3200" b="1" spc="-5" dirty="0">
                <a:latin typeface="Comic Sans MS"/>
                <a:cs typeface="Comic Sans MS"/>
              </a:rPr>
              <a:t>12</a:t>
            </a:r>
            <a:endParaRPr sz="3200" b="1" dirty="0">
              <a:latin typeface="Comic Sans MS"/>
              <a:cs typeface="Comic Sans MS"/>
            </a:endParaRPr>
          </a:p>
          <a:p>
            <a:pPr algn="ctr">
              <a:spcBef>
                <a:spcPts val="5"/>
              </a:spcBef>
            </a:pPr>
            <a:r>
              <a:rPr sz="3200" b="1" spc="-5">
                <a:latin typeface="Comic Sans MS"/>
                <a:cs typeface="Comic Sans MS"/>
              </a:rPr>
              <a:t>ENERGIZACIÓN</a:t>
            </a:r>
            <a:r>
              <a:rPr sz="3200" b="1" spc="15">
                <a:latin typeface="Comic Sans MS"/>
                <a:cs typeface="Comic Sans MS"/>
              </a:rPr>
              <a:t> </a:t>
            </a:r>
            <a:r>
              <a:rPr lang="es-AR" sz="3200" b="1" spc="-5" dirty="0" smtClean="0">
                <a:latin typeface="Comic Sans MS"/>
                <a:cs typeface="Comic Sans MS"/>
              </a:rPr>
              <a:t>INADVERTIDA</a:t>
            </a:r>
            <a:r>
              <a:rPr sz="3200" b="1" spc="15" smtClean="0">
                <a:latin typeface="Comic Sans MS"/>
                <a:cs typeface="Comic Sans MS"/>
              </a:rPr>
              <a:t> </a:t>
            </a:r>
            <a:r>
              <a:rPr sz="3200" b="1" spc="-5" dirty="0">
                <a:latin typeface="Comic Sans MS"/>
                <a:cs typeface="Comic Sans MS"/>
              </a:rPr>
              <a:t>DEL</a:t>
            </a:r>
            <a:r>
              <a:rPr sz="3200" b="1" spc="15" dirty="0">
                <a:latin typeface="Comic Sans MS"/>
                <a:cs typeface="Comic Sans MS"/>
              </a:rPr>
              <a:t> </a:t>
            </a:r>
            <a:r>
              <a:rPr sz="3200" b="1" spc="-5" dirty="0">
                <a:latin typeface="Comic Sans MS"/>
                <a:cs typeface="Comic Sans MS"/>
              </a:rPr>
              <a:t>GENERADOR</a:t>
            </a:r>
            <a:endParaRPr sz="3200" b="1" dirty="0">
              <a:latin typeface="Comic Sans MS"/>
              <a:cs typeface="Comic Sans MS"/>
            </a:endParaRPr>
          </a:p>
        </p:txBody>
      </p:sp>
      <p:sp>
        <p:nvSpPr>
          <p:cNvPr id="3" name="object 3"/>
          <p:cNvSpPr txBox="1"/>
          <p:nvPr/>
        </p:nvSpPr>
        <p:spPr>
          <a:xfrm>
            <a:off x="406400" y="1803605"/>
            <a:ext cx="17144999" cy="2980303"/>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pitchFamily="66" charset="0"/>
              <a:cs typeface="Comic Sans MS"/>
            </a:endParaRPr>
          </a:p>
          <a:p>
            <a:pPr algn="just"/>
            <a:r>
              <a:rPr lang="es-AR" sz="2400" dirty="0" smtClean="0">
                <a:latin typeface="Comic Sans MS" pitchFamily="66" charset="0"/>
              </a:rPr>
              <a:t>La </a:t>
            </a:r>
            <a:r>
              <a:rPr lang="es-AR" sz="2400" dirty="0" err="1" smtClean="0">
                <a:latin typeface="Comic Sans MS" pitchFamily="66" charset="0"/>
              </a:rPr>
              <a:t>energización</a:t>
            </a:r>
            <a:r>
              <a:rPr lang="es-AR" sz="2400" dirty="0" smtClean="0">
                <a:latin typeface="Comic Sans MS" pitchFamily="66" charset="0"/>
              </a:rPr>
              <a:t> </a:t>
            </a:r>
            <a:r>
              <a:rPr lang="es-AR" sz="2400" dirty="0" smtClean="0">
                <a:latin typeface="Comic Sans MS" pitchFamily="66" charset="0"/>
              </a:rPr>
              <a:t>inadvertida (accidental) de </a:t>
            </a:r>
            <a:r>
              <a:rPr lang="es-AR" sz="2400" dirty="0" smtClean="0">
                <a:latin typeface="Comic Sans MS" pitchFamily="66" charset="0"/>
              </a:rPr>
              <a:t>generadores síncronos </a:t>
            </a:r>
            <a:r>
              <a:rPr lang="es-AR" sz="2400" dirty="0" smtClean="0">
                <a:latin typeface="Comic Sans MS" pitchFamily="66" charset="0"/>
              </a:rPr>
              <a:t>fuera de línea ha dañado o destruido una </a:t>
            </a:r>
            <a:r>
              <a:rPr lang="es-AR" sz="2400" dirty="0" smtClean="0">
                <a:latin typeface="Comic Sans MS" pitchFamily="66" charset="0"/>
              </a:rPr>
              <a:t>cantidad significativa </a:t>
            </a:r>
            <a:r>
              <a:rPr lang="es-AR" sz="2400" dirty="0" smtClean="0">
                <a:latin typeface="Comic Sans MS" pitchFamily="66" charset="0"/>
              </a:rPr>
              <a:t>de generadores. La frecuencia de estos sucesos ha </a:t>
            </a:r>
            <a:r>
              <a:rPr lang="es-AR" sz="2400" dirty="0" smtClean="0">
                <a:latin typeface="Comic Sans MS" pitchFamily="66" charset="0"/>
              </a:rPr>
              <a:t>llevado tanto </a:t>
            </a:r>
            <a:r>
              <a:rPr lang="es-AR" sz="2400" dirty="0" smtClean="0">
                <a:latin typeface="Comic Sans MS" pitchFamily="66" charset="0"/>
              </a:rPr>
              <a:t>a los fabricantes de generadores como a los estándares IEEE </a:t>
            </a:r>
            <a:r>
              <a:rPr lang="es-AR" sz="2400" dirty="0" smtClean="0">
                <a:latin typeface="Comic Sans MS" pitchFamily="66" charset="0"/>
              </a:rPr>
              <a:t>a recomendar </a:t>
            </a:r>
            <a:r>
              <a:rPr lang="es-AR" sz="2400" dirty="0" smtClean="0">
                <a:latin typeface="Comic Sans MS" pitchFamily="66" charset="0"/>
              </a:rPr>
              <a:t>abordar el problema mediante esquemas de </a:t>
            </a:r>
            <a:r>
              <a:rPr lang="es-AR" sz="2400" dirty="0" smtClean="0">
                <a:latin typeface="Comic Sans MS" pitchFamily="66" charset="0"/>
              </a:rPr>
              <a:t>protección específicos</a:t>
            </a:r>
            <a:r>
              <a:rPr lang="es-AR" sz="2400" dirty="0" smtClean="0">
                <a:latin typeface="Comic Sans MS" pitchFamily="66" charset="0"/>
              </a:rPr>
              <a:t>. Esta </a:t>
            </a:r>
            <a:r>
              <a:rPr lang="es-AR" sz="2400" dirty="0" smtClean="0">
                <a:latin typeface="Comic Sans MS" pitchFamily="66" charset="0"/>
              </a:rPr>
              <a:t>sección describe </a:t>
            </a:r>
            <a:r>
              <a:rPr lang="es-AR" sz="2400" dirty="0" smtClean="0">
                <a:latin typeface="Comic Sans MS" pitchFamily="66" charset="0"/>
              </a:rPr>
              <a:t>cómo responde </a:t>
            </a:r>
            <a:r>
              <a:rPr lang="es-AR" sz="2400" dirty="0" smtClean="0">
                <a:latin typeface="Comic Sans MS" pitchFamily="66" charset="0"/>
              </a:rPr>
              <a:t>un generador </a:t>
            </a:r>
            <a:r>
              <a:rPr lang="es-AR" sz="2400" dirty="0" smtClean="0">
                <a:latin typeface="Comic Sans MS" pitchFamily="66" charset="0"/>
              </a:rPr>
              <a:t>a la </a:t>
            </a:r>
            <a:r>
              <a:rPr lang="es-AR" sz="2400" dirty="0" err="1" smtClean="0">
                <a:latin typeface="Comic Sans MS" pitchFamily="66" charset="0"/>
              </a:rPr>
              <a:t>energización</a:t>
            </a:r>
            <a:r>
              <a:rPr lang="es-AR" sz="2400" dirty="0" smtClean="0">
                <a:latin typeface="Comic Sans MS" pitchFamily="66" charset="0"/>
              </a:rPr>
              <a:t> inadvertida </a:t>
            </a:r>
            <a:r>
              <a:rPr lang="es-AR" sz="2400" dirty="0" smtClean="0">
                <a:latin typeface="Comic Sans MS" pitchFamily="66" charset="0"/>
              </a:rPr>
              <a:t>y el daño posterior que </a:t>
            </a:r>
            <a:r>
              <a:rPr lang="es-AR" sz="2400" dirty="0" smtClean="0">
                <a:latin typeface="Comic Sans MS" pitchFamily="66" charset="0"/>
              </a:rPr>
              <a:t>se produce</a:t>
            </a:r>
            <a:r>
              <a:rPr lang="es-AR" sz="2400" dirty="0" smtClean="0">
                <a:latin typeface="Comic Sans MS" pitchFamily="66" charset="0"/>
              </a:rPr>
              <a:t>, seguido de una discusión de los métodos de protección </a:t>
            </a:r>
            <a:r>
              <a:rPr lang="es-AR" sz="2400" dirty="0" smtClean="0">
                <a:latin typeface="Comic Sans MS" pitchFamily="66" charset="0"/>
              </a:rPr>
              <a:t>del generador </a:t>
            </a:r>
            <a:r>
              <a:rPr lang="es-AR" sz="2400" dirty="0" smtClean="0">
                <a:latin typeface="Comic Sans MS" pitchFamily="66" charset="0"/>
              </a:rPr>
              <a:t>convencional y esquemas de protección dedicados para </a:t>
            </a:r>
            <a:r>
              <a:rPr lang="es-AR" sz="2400" dirty="0" smtClean="0">
                <a:latin typeface="Comic Sans MS" pitchFamily="66" charset="0"/>
              </a:rPr>
              <a:t>la detección </a:t>
            </a:r>
            <a:r>
              <a:rPr lang="es-AR" sz="2400" b="1" i="1" dirty="0" smtClean="0">
                <a:latin typeface="Comic Sans MS" pitchFamily="66" charset="0"/>
              </a:rPr>
              <a:t>de </a:t>
            </a:r>
            <a:r>
              <a:rPr lang="es-AR" sz="2400" b="1" i="1" dirty="0" err="1" smtClean="0">
                <a:latin typeface="Comic Sans MS" pitchFamily="66" charset="0"/>
              </a:rPr>
              <a:t>energización</a:t>
            </a:r>
            <a:r>
              <a:rPr lang="es-AR" sz="2400" b="1" i="1" dirty="0" smtClean="0">
                <a:latin typeface="Comic Sans MS" pitchFamily="66" charset="0"/>
              </a:rPr>
              <a:t> inadvertida </a:t>
            </a:r>
            <a:r>
              <a:rPr lang="es-AR" sz="2400" b="1" i="1" dirty="0" smtClean="0">
                <a:latin typeface="Comic Sans MS" pitchFamily="66" charset="0"/>
              </a:rPr>
              <a:t>y descargas disruptivas </a:t>
            </a:r>
            <a:r>
              <a:rPr lang="es-AR" sz="2400" b="1" i="1" dirty="0" smtClean="0">
                <a:latin typeface="Comic Sans MS" pitchFamily="66" charset="0"/>
              </a:rPr>
              <a:t>del interruptor </a:t>
            </a:r>
            <a:r>
              <a:rPr lang="es-AR" sz="2400" b="1" i="1" dirty="0" smtClean="0">
                <a:latin typeface="Comic Sans MS" pitchFamily="66" charset="0"/>
              </a:rPr>
              <a:t>abierto del generador</a:t>
            </a:r>
            <a:r>
              <a:rPr lang="es-AR" sz="2400" dirty="0" smtClean="0">
                <a:latin typeface="Comic Sans MS" pitchFamily="66" charset="0"/>
              </a:rPr>
              <a:t>.</a:t>
            </a:r>
            <a:endParaRPr sz="900" dirty="0">
              <a:latin typeface="Comic Sans MS" pitchFamily="66" charset="0"/>
              <a:cs typeface="Comic Sans MS"/>
            </a:endParaRP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30200" y="457200"/>
            <a:ext cx="17145000" cy="4088299"/>
          </a:xfrm>
          <a:prstGeom prst="rect">
            <a:avLst/>
          </a:prstGeom>
        </p:spPr>
        <p:txBody>
          <a:bodyPr vert="horz" wrap="square" lIns="0" tIns="12700" rIns="0" bIns="0" rtlCol="0">
            <a:spAutoFit/>
          </a:bodyPr>
          <a:lstStyle/>
          <a:p>
            <a:pPr marL="12700" algn="just">
              <a:spcBef>
                <a:spcPts val="100"/>
              </a:spcBef>
            </a:pPr>
            <a:r>
              <a:rPr sz="2400" b="1" spc="-5" dirty="0">
                <a:latin typeface="Comic Sans MS" pitchFamily="66" charset="0"/>
                <a:cs typeface="Comic Sans MS"/>
              </a:rPr>
              <a:t>INTRODUCCIÓN</a:t>
            </a:r>
            <a:endParaRPr lang="en-US" sz="2400" b="1" spc="-5" dirty="0">
              <a:latin typeface="Comic Sans MS" pitchFamily="66" charset="0"/>
              <a:cs typeface="Comic Sans MS"/>
            </a:endParaRPr>
          </a:p>
          <a:p>
            <a:pPr marL="12700" algn="just">
              <a:spcBef>
                <a:spcPts val="100"/>
              </a:spcBef>
            </a:pPr>
            <a:endParaRPr lang="es-AR" sz="2400" b="1" spc="-5" dirty="0">
              <a:latin typeface="Comic Sans MS" pitchFamily="66" charset="0"/>
              <a:cs typeface="Comic Sans MS"/>
            </a:endParaRPr>
          </a:p>
          <a:p>
            <a:pPr algn="just"/>
            <a:r>
              <a:rPr lang="es-AR" sz="2400" dirty="0" smtClean="0">
                <a:latin typeface="Comic Sans MS" pitchFamily="66" charset="0"/>
              </a:rPr>
              <a:t>La activación involuntaria (accidental) de generadores ocurre con </a:t>
            </a:r>
            <a:r>
              <a:rPr lang="es-AR" sz="2400" dirty="0" smtClean="0">
                <a:latin typeface="Comic Sans MS" pitchFamily="66" charset="0"/>
              </a:rPr>
              <a:t>suficiente frecuencia </a:t>
            </a:r>
            <a:r>
              <a:rPr lang="es-AR" sz="2400" dirty="0" smtClean="0">
                <a:latin typeface="Comic Sans MS" pitchFamily="66" charset="0"/>
              </a:rPr>
              <a:t>dentro de la industria como para justificar preocupación. Cuando </a:t>
            </a:r>
            <a:r>
              <a:rPr lang="es-AR" sz="2400" dirty="0" smtClean="0">
                <a:latin typeface="Comic Sans MS" pitchFamily="66" charset="0"/>
              </a:rPr>
              <a:t>un generador </a:t>
            </a:r>
            <a:r>
              <a:rPr lang="es-AR" sz="2400" dirty="0" smtClean="0">
                <a:latin typeface="Comic Sans MS" pitchFamily="66" charset="0"/>
              </a:rPr>
              <a:t>fuera de línea se energiza (sin campo) al girar el engranaje o </a:t>
            </a:r>
            <a:r>
              <a:rPr lang="es-AR" sz="2400" dirty="0" smtClean="0">
                <a:latin typeface="Comic Sans MS" pitchFamily="66" charset="0"/>
              </a:rPr>
              <a:t>al detenerse</a:t>
            </a:r>
            <a:r>
              <a:rPr lang="es-AR" sz="2400" dirty="0" smtClean="0">
                <a:latin typeface="Comic Sans MS" pitchFamily="66" charset="0"/>
              </a:rPr>
              <a:t>, el generador se comporta como un motor de inducción y </a:t>
            </a:r>
            <a:r>
              <a:rPr lang="es-AR" sz="2400" dirty="0" smtClean="0">
                <a:latin typeface="Comic Sans MS" pitchFamily="66" charset="0"/>
              </a:rPr>
              <a:t>puede dañarse </a:t>
            </a:r>
            <a:r>
              <a:rPr lang="es-AR" sz="2400" dirty="0" smtClean="0">
                <a:latin typeface="Comic Sans MS" pitchFamily="66" charset="0"/>
              </a:rPr>
              <a:t>en unos pocos segundos. También pueden producirse daños en </a:t>
            </a:r>
            <a:r>
              <a:rPr lang="es-AR" sz="2400" dirty="0" smtClean="0">
                <a:latin typeface="Comic Sans MS" pitchFamily="66" charset="0"/>
              </a:rPr>
              <a:t>la turbina</a:t>
            </a:r>
            <a:r>
              <a:rPr lang="es-AR" sz="2400" dirty="0" smtClean="0">
                <a:latin typeface="Comic Sans MS" pitchFamily="66" charset="0"/>
              </a:rPr>
              <a:t>. Un número importante de grandes generadores han </a:t>
            </a:r>
            <a:r>
              <a:rPr lang="es-AR" sz="2400" dirty="0" smtClean="0">
                <a:latin typeface="Comic Sans MS" pitchFamily="66" charset="0"/>
              </a:rPr>
              <a:t>resultado gravemente </a:t>
            </a:r>
            <a:r>
              <a:rPr lang="es-AR" sz="2400" dirty="0" smtClean="0">
                <a:latin typeface="Comic Sans MS" pitchFamily="66" charset="0"/>
              </a:rPr>
              <a:t>dañados y, en algunos casos, completamente destruidos [1] [2]. </a:t>
            </a:r>
            <a:r>
              <a:rPr lang="es-AR" sz="2400" dirty="0" smtClean="0">
                <a:latin typeface="Comic Sans MS" pitchFamily="66" charset="0"/>
              </a:rPr>
              <a:t>El costo </a:t>
            </a:r>
            <a:r>
              <a:rPr lang="es-AR" sz="2400" dirty="0" smtClean="0">
                <a:latin typeface="Comic Sans MS" pitchFamily="66" charset="0"/>
              </a:rPr>
              <a:t>para las empresas de servicios públicos no es sólo el costo de reparación </a:t>
            </a:r>
            <a:r>
              <a:rPr lang="es-AR" sz="2400" dirty="0" smtClean="0">
                <a:latin typeface="Comic Sans MS" pitchFamily="66" charset="0"/>
              </a:rPr>
              <a:t>o reemplazo </a:t>
            </a:r>
            <a:r>
              <a:rPr lang="es-AR" sz="2400" dirty="0" smtClean="0">
                <a:latin typeface="Comic Sans MS" pitchFamily="66" charset="0"/>
              </a:rPr>
              <a:t>de los generadores dañados, sino también el costo sustancial </a:t>
            </a:r>
            <a:r>
              <a:rPr lang="es-AR" sz="2400" dirty="0" smtClean="0">
                <a:latin typeface="Comic Sans MS" pitchFamily="66" charset="0"/>
              </a:rPr>
              <a:t>de comprar </a:t>
            </a:r>
            <a:r>
              <a:rPr lang="es-AR" sz="2400" dirty="0" smtClean="0">
                <a:latin typeface="Comic Sans MS" pitchFamily="66" charset="0"/>
              </a:rPr>
              <a:t>energía de reemplazo mientras la unidad está fuera de servicio. </a:t>
            </a:r>
            <a:r>
              <a:rPr lang="es-AR" sz="2400" dirty="0" smtClean="0">
                <a:latin typeface="Comic Sans MS" pitchFamily="66" charset="0"/>
              </a:rPr>
              <a:t>Los errores </a:t>
            </a:r>
            <a:r>
              <a:rPr lang="es-AR" sz="2400" dirty="0" smtClean="0">
                <a:latin typeface="Comic Sans MS" pitchFamily="66" charset="0"/>
              </a:rPr>
              <a:t>de operación, las descargas disruptivas del interruptor abierto, el </a:t>
            </a:r>
            <a:r>
              <a:rPr lang="es-AR" sz="2400" dirty="0" smtClean="0">
                <a:latin typeface="Comic Sans MS" pitchFamily="66" charset="0"/>
              </a:rPr>
              <a:t>mal funcionamiento </a:t>
            </a:r>
            <a:r>
              <a:rPr lang="es-AR" sz="2400" dirty="0" smtClean="0">
                <a:latin typeface="Comic Sans MS" pitchFamily="66" charset="0"/>
              </a:rPr>
              <a:t>del circuito de control o combinaciones de estas causas </a:t>
            </a:r>
            <a:r>
              <a:rPr lang="es-AR" sz="2400" dirty="0" smtClean="0">
                <a:latin typeface="Comic Sans MS" pitchFamily="66" charset="0"/>
              </a:rPr>
              <a:t>han resultado </a:t>
            </a:r>
            <a:r>
              <a:rPr lang="es-AR" sz="2400" dirty="0" smtClean="0">
                <a:latin typeface="Comic Sans MS" pitchFamily="66" charset="0"/>
              </a:rPr>
              <a:t>en la activación inadvertida de generadores fuera de línea.</a:t>
            </a:r>
            <a:endParaRPr sz="900" dirty="0">
              <a:latin typeface="Comic Sans MS" pitchFamily="66" charset="0"/>
              <a:cs typeface="Comic Sans MS"/>
            </a:endParaRPr>
          </a:p>
        </p:txBody>
      </p:sp>
    </p:spTree>
    <p:extLst>
      <p:ext uri="{BB962C8B-B14F-4D97-AF65-F5344CB8AC3E}">
        <p14:creationId xmlns:p14="http://schemas.microsoft.com/office/powerpoint/2010/main" xmlns="" val="3602166439"/>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30200" y="457200"/>
            <a:ext cx="10039360" cy="852028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ERRORES</a:t>
            </a:r>
            <a:r>
              <a:rPr sz="2400" b="1" spc="-15" dirty="0">
                <a:latin typeface="Comic Sans MS"/>
                <a:cs typeface="Comic Sans MS"/>
              </a:rPr>
              <a:t> </a:t>
            </a:r>
            <a:r>
              <a:rPr sz="2400" b="1" spc="-5" dirty="0">
                <a:latin typeface="Comic Sans MS" pitchFamily="66" charset="0"/>
                <a:cs typeface="Comic Sans MS"/>
              </a:rPr>
              <a:t>DE</a:t>
            </a:r>
            <a:r>
              <a:rPr sz="2400" b="1" spc="-15" dirty="0">
                <a:latin typeface="Comic Sans MS" pitchFamily="66" charset="0"/>
                <a:cs typeface="Comic Sans MS"/>
              </a:rPr>
              <a:t> </a:t>
            </a:r>
            <a:r>
              <a:rPr sz="2400" b="1" spc="-5" dirty="0">
                <a:latin typeface="Comic Sans MS" pitchFamily="66" charset="0"/>
                <a:cs typeface="Comic Sans MS"/>
              </a:rPr>
              <a:t>OPERACIÓN</a:t>
            </a:r>
            <a:endParaRPr lang="en-US" sz="2400" b="1" spc="-5" dirty="0">
              <a:latin typeface="Comic Sans MS" pitchFamily="66" charset="0"/>
              <a:cs typeface="Comic Sans MS"/>
            </a:endParaRPr>
          </a:p>
          <a:p>
            <a:pPr marL="12700" algn="just">
              <a:spcBef>
                <a:spcPts val="100"/>
              </a:spcBef>
            </a:pPr>
            <a:endParaRPr lang="es-AR" sz="2400" b="1" spc="-5" dirty="0">
              <a:latin typeface="Comic Sans MS" pitchFamily="66" charset="0"/>
              <a:cs typeface="Comic Sans MS"/>
            </a:endParaRPr>
          </a:p>
          <a:p>
            <a:pPr algn="just"/>
            <a:r>
              <a:rPr lang="es-AR" sz="2400" dirty="0" smtClean="0">
                <a:latin typeface="Comic Sans MS" pitchFamily="66" charset="0"/>
              </a:rPr>
              <a:t>Los errores de operación están aumentando dentro de la industria a </a:t>
            </a:r>
            <a:r>
              <a:rPr lang="es-AR" sz="2400" dirty="0" smtClean="0">
                <a:latin typeface="Comic Sans MS" pitchFamily="66" charset="0"/>
              </a:rPr>
              <a:t>medida que </a:t>
            </a:r>
            <a:r>
              <a:rPr lang="es-AR" sz="2400" dirty="0" smtClean="0">
                <a:latin typeface="Comic Sans MS" pitchFamily="66" charset="0"/>
              </a:rPr>
              <a:t>las estaciones generadoras </a:t>
            </a:r>
            <a:r>
              <a:rPr lang="es-AR" sz="2400" dirty="0" smtClean="0">
                <a:latin typeface="Comic Sans MS" pitchFamily="66" charset="0"/>
              </a:rPr>
              <a:t>de alta tensión </a:t>
            </a:r>
            <a:r>
              <a:rPr lang="es-AR" sz="2400" dirty="0" smtClean="0">
                <a:latin typeface="Comic Sans MS" pitchFamily="66" charset="0"/>
              </a:rPr>
              <a:t>se vuelven más complejas con </a:t>
            </a:r>
            <a:r>
              <a:rPr lang="es-AR" sz="2400" dirty="0" smtClean="0">
                <a:latin typeface="Comic Sans MS" pitchFamily="66" charset="0"/>
              </a:rPr>
              <a:t>el uso </a:t>
            </a:r>
            <a:r>
              <a:rPr lang="es-AR" sz="2400" dirty="0" smtClean="0">
                <a:latin typeface="Comic Sans MS" pitchFamily="66" charset="0"/>
              </a:rPr>
              <a:t>de configuraciones de interruptor y medio y de bus en anillo. La figura </a:t>
            </a:r>
            <a:r>
              <a:rPr lang="es-AR" sz="2400" dirty="0" smtClean="0">
                <a:latin typeface="Comic Sans MS" pitchFamily="66" charset="0"/>
              </a:rPr>
              <a:t>1 muestra </a:t>
            </a:r>
            <a:r>
              <a:rPr lang="es-AR" sz="2400" dirty="0" smtClean="0">
                <a:latin typeface="Comic Sans MS" pitchFamily="66" charset="0"/>
              </a:rPr>
              <a:t>diagramas unifilares típicos para dos de estas estaciones</a:t>
            </a:r>
            <a:r>
              <a:rPr lang="es-AR" sz="2400" dirty="0" smtClean="0">
                <a:latin typeface="Comic Sans MS" pitchFamily="66" charset="0"/>
              </a:rPr>
              <a:t>.</a:t>
            </a:r>
          </a:p>
          <a:p>
            <a:pPr algn="just"/>
            <a:r>
              <a:rPr lang="es-AR" sz="2400" dirty="0" smtClean="0">
                <a:latin typeface="Comic Sans MS" pitchFamily="66" charset="0"/>
              </a:rPr>
              <a:t>Estos diseños de estaciones brindan suficiente flexibilidad para </a:t>
            </a:r>
            <a:r>
              <a:rPr lang="es-AR" sz="2400" dirty="0" smtClean="0">
                <a:latin typeface="Comic Sans MS" pitchFamily="66" charset="0"/>
              </a:rPr>
              <a:t>permitir que </a:t>
            </a:r>
            <a:r>
              <a:rPr lang="es-AR" sz="2400" dirty="0" smtClean="0">
                <a:latin typeface="Comic Sans MS" pitchFamily="66" charset="0"/>
              </a:rPr>
              <a:t>un solo </a:t>
            </a:r>
            <a:r>
              <a:rPr lang="es-AR" sz="2400" dirty="0" smtClean="0">
                <a:latin typeface="Comic Sans MS" pitchFamily="66" charset="0"/>
              </a:rPr>
              <a:t>interruptor </a:t>
            </a:r>
            <a:r>
              <a:rPr lang="es-AR" sz="2400" dirty="0" smtClean="0">
                <a:latin typeface="Comic Sans MS" pitchFamily="66" charset="0"/>
              </a:rPr>
              <a:t>de generador </a:t>
            </a:r>
            <a:r>
              <a:rPr lang="es-AR" sz="2400" dirty="0" smtClean="0">
                <a:latin typeface="Comic Sans MS" pitchFamily="66" charset="0"/>
              </a:rPr>
              <a:t>de alta tensión </a:t>
            </a:r>
            <a:r>
              <a:rPr lang="es-AR" sz="2400" dirty="0" smtClean="0">
                <a:latin typeface="Comic Sans MS" pitchFamily="66" charset="0"/>
              </a:rPr>
              <a:t>(A o B) quede fuera </a:t>
            </a:r>
            <a:r>
              <a:rPr lang="es-AR" sz="2400" dirty="0" smtClean="0">
                <a:latin typeface="Comic Sans MS" pitchFamily="66" charset="0"/>
              </a:rPr>
              <a:t>de servicio </a:t>
            </a:r>
            <a:r>
              <a:rPr lang="es-AR" sz="2400" dirty="0" smtClean="0">
                <a:latin typeface="Comic Sans MS" pitchFamily="66" charset="0"/>
              </a:rPr>
              <a:t>sin requerir también que la unidad sea retirada de servicio. </a:t>
            </a:r>
            <a:r>
              <a:rPr lang="es-AR" sz="2400" dirty="0" smtClean="0">
                <a:latin typeface="Comic Sans MS" pitchFamily="66" charset="0"/>
              </a:rPr>
              <a:t>Hay seccionadores de </a:t>
            </a:r>
            <a:r>
              <a:rPr lang="es-AR" sz="2400" dirty="0" smtClean="0">
                <a:latin typeface="Comic Sans MS" pitchFamily="66" charset="0"/>
              </a:rPr>
              <a:t>desconexión del </a:t>
            </a:r>
            <a:r>
              <a:rPr lang="es-AR" sz="2400" dirty="0" smtClean="0">
                <a:latin typeface="Comic Sans MS" pitchFamily="66" charset="0"/>
              </a:rPr>
              <a:t>interruptor </a:t>
            </a:r>
            <a:r>
              <a:rPr lang="es-AR" sz="2400" dirty="0" smtClean="0">
                <a:latin typeface="Comic Sans MS" pitchFamily="66" charset="0"/>
              </a:rPr>
              <a:t>(no mostrados) disponibles </a:t>
            </a:r>
            <a:r>
              <a:rPr lang="es-AR" sz="2400" dirty="0" smtClean="0">
                <a:latin typeface="Comic Sans MS" pitchFamily="66" charset="0"/>
              </a:rPr>
              <a:t>para aislar </a:t>
            </a:r>
            <a:r>
              <a:rPr lang="es-AR" sz="2400" dirty="0" smtClean="0">
                <a:latin typeface="Comic Sans MS" pitchFamily="66" charset="0"/>
              </a:rPr>
              <a:t>el </a:t>
            </a:r>
            <a:r>
              <a:rPr lang="es-AR" sz="2400" dirty="0" smtClean="0">
                <a:latin typeface="Comic Sans MS" pitchFamily="66" charset="0"/>
              </a:rPr>
              <a:t>interruptor </a:t>
            </a:r>
            <a:r>
              <a:rPr lang="es-AR" sz="2400" dirty="0" smtClean="0">
                <a:latin typeface="Comic Sans MS" pitchFamily="66" charset="0"/>
              </a:rPr>
              <a:t>para su reparación. Sin embargo, cuando la unidad </a:t>
            </a:r>
            <a:r>
              <a:rPr lang="es-AR" sz="2400" dirty="0" smtClean="0">
                <a:latin typeface="Comic Sans MS" pitchFamily="66" charset="0"/>
              </a:rPr>
              <a:t>está fuera </a:t>
            </a:r>
            <a:r>
              <a:rPr lang="es-AR" sz="2400" dirty="0" smtClean="0">
                <a:latin typeface="Comic Sans MS" pitchFamily="66" charset="0"/>
              </a:rPr>
              <a:t>de línea, los </a:t>
            </a:r>
            <a:r>
              <a:rPr lang="es-AR" sz="2400" dirty="0" smtClean="0">
                <a:latin typeface="Comic Sans MS" pitchFamily="66" charset="0"/>
              </a:rPr>
              <a:t>interruptores </a:t>
            </a:r>
            <a:r>
              <a:rPr lang="es-AR" sz="2400" dirty="0" smtClean="0">
                <a:latin typeface="Comic Sans MS" pitchFamily="66" charset="0"/>
              </a:rPr>
              <a:t>del generador (A y B) generalmente </a:t>
            </a:r>
            <a:r>
              <a:rPr lang="es-AR" sz="2400" dirty="0" smtClean="0">
                <a:latin typeface="Comic Sans MS" pitchFamily="66" charset="0"/>
              </a:rPr>
              <a:t>se vuelven </a:t>
            </a:r>
            <a:r>
              <a:rPr lang="es-AR" sz="2400" dirty="0" smtClean="0">
                <a:latin typeface="Comic Sans MS" pitchFamily="66" charset="0"/>
              </a:rPr>
              <a:t>al servicio como </a:t>
            </a:r>
            <a:r>
              <a:rPr lang="es-AR" sz="2400" dirty="0" smtClean="0">
                <a:latin typeface="Comic Sans MS" pitchFamily="66" charset="0"/>
              </a:rPr>
              <a:t>interruptores </a:t>
            </a:r>
            <a:r>
              <a:rPr lang="es-AR" sz="2400" dirty="0" smtClean="0">
                <a:latin typeface="Comic Sans MS" pitchFamily="66" charset="0"/>
              </a:rPr>
              <a:t>de barra para completar una fila </a:t>
            </a:r>
            <a:r>
              <a:rPr lang="es-AR" sz="2400" dirty="0" smtClean="0">
                <a:latin typeface="Comic Sans MS" pitchFamily="66" charset="0"/>
              </a:rPr>
              <a:t>en una </a:t>
            </a:r>
            <a:r>
              <a:rPr lang="es-AR" sz="2400" dirty="0" smtClean="0">
                <a:latin typeface="Comic Sans MS" pitchFamily="66" charset="0"/>
              </a:rPr>
              <a:t>estación de interruptor y medio o para completar una barra de anillo.</a:t>
            </a:r>
          </a:p>
          <a:p>
            <a:pPr algn="just"/>
            <a:r>
              <a:rPr lang="es-AR" sz="2400" dirty="0" smtClean="0">
                <a:latin typeface="Comic Sans MS" pitchFamily="66" charset="0"/>
              </a:rPr>
              <a:t>Esta práctica da como resultado un generador que está aislado del </a:t>
            </a:r>
            <a:r>
              <a:rPr lang="es-AR" sz="2400" dirty="0" smtClean="0">
                <a:latin typeface="Comic Sans MS" pitchFamily="66" charset="0"/>
              </a:rPr>
              <a:t>sistema únicamente </a:t>
            </a:r>
            <a:r>
              <a:rPr lang="es-AR" sz="2400" dirty="0" smtClean="0">
                <a:latin typeface="Comic Sans MS" pitchFamily="66" charset="0"/>
              </a:rPr>
              <a:t>a través de un </a:t>
            </a:r>
            <a:r>
              <a:rPr lang="es-AR" sz="2400" dirty="0" smtClean="0">
                <a:latin typeface="Comic Sans MS" pitchFamily="66" charset="0"/>
              </a:rPr>
              <a:t>seccionador de alta tensión abierto </a:t>
            </a:r>
            <a:r>
              <a:rPr lang="es-AR" sz="2400" dirty="0" smtClean="0">
                <a:latin typeface="Comic Sans MS" pitchFamily="66" charset="0"/>
              </a:rPr>
              <a:t>(S1). Quitar las correas del generador u otros </a:t>
            </a:r>
            <a:r>
              <a:rPr lang="es-AR" sz="2400" dirty="0" smtClean="0">
                <a:latin typeface="Comic Sans MS" pitchFamily="66" charset="0"/>
              </a:rPr>
              <a:t>dispositivos seccionadores </a:t>
            </a:r>
            <a:r>
              <a:rPr lang="es-AR" sz="2400" dirty="0" smtClean="0">
                <a:latin typeface="Comic Sans MS" pitchFamily="66" charset="0"/>
              </a:rPr>
              <a:t>en el bus </a:t>
            </a:r>
            <a:r>
              <a:rPr lang="es-AR" sz="2400" dirty="0" err="1" smtClean="0">
                <a:latin typeface="Comic Sans MS" pitchFamily="66" charset="0"/>
              </a:rPr>
              <a:t>isofásico</a:t>
            </a:r>
            <a:r>
              <a:rPr lang="es-AR" sz="2400" dirty="0" smtClean="0">
                <a:latin typeface="Comic Sans MS" pitchFamily="66" charset="0"/>
              </a:rPr>
              <a:t> del </a:t>
            </a:r>
            <a:r>
              <a:rPr lang="es-AR" sz="2400" dirty="0" smtClean="0">
                <a:latin typeface="Comic Sans MS" pitchFamily="66" charset="0"/>
              </a:rPr>
              <a:t>generador, </a:t>
            </a:r>
            <a:r>
              <a:rPr lang="es-AR" sz="2400" dirty="0" smtClean="0">
                <a:latin typeface="Comic Sans MS" pitchFamily="66" charset="0"/>
              </a:rPr>
              <a:t>puede proporcionar </a:t>
            </a:r>
            <a:r>
              <a:rPr lang="es-AR" sz="2400" dirty="0" smtClean="0">
                <a:latin typeface="Comic Sans MS" pitchFamily="66" charset="0"/>
              </a:rPr>
              <a:t>un aislamiento </a:t>
            </a:r>
            <a:r>
              <a:rPr lang="es-AR" sz="2400" dirty="0" smtClean="0">
                <a:latin typeface="Comic Sans MS" pitchFamily="66" charset="0"/>
              </a:rPr>
              <a:t>adicional del sistema de energía. Generalmente, </a:t>
            </a:r>
            <a:r>
              <a:rPr lang="es-AR" sz="2400" dirty="0" smtClean="0">
                <a:latin typeface="Comic Sans MS" pitchFamily="66" charset="0"/>
              </a:rPr>
              <a:t>estos dispositivos </a:t>
            </a:r>
            <a:r>
              <a:rPr lang="es-AR" sz="2400" dirty="0" smtClean="0">
                <a:latin typeface="Comic Sans MS" pitchFamily="66" charset="0"/>
              </a:rPr>
              <a:t>de bus </a:t>
            </a:r>
            <a:r>
              <a:rPr lang="es-AR" sz="2400" dirty="0" err="1" smtClean="0">
                <a:latin typeface="Comic Sans MS" pitchFamily="66" charset="0"/>
              </a:rPr>
              <a:t>isofásico</a:t>
            </a:r>
            <a:r>
              <a:rPr lang="es-AR" sz="2400" dirty="0" smtClean="0">
                <a:latin typeface="Comic Sans MS" pitchFamily="66" charset="0"/>
              </a:rPr>
              <a:t> se abren para proporcionar espacios </a:t>
            </a:r>
            <a:r>
              <a:rPr lang="es-AR" sz="2400" dirty="0" smtClean="0">
                <a:latin typeface="Comic Sans MS" pitchFamily="66" charset="0"/>
              </a:rPr>
              <a:t>de seguridad </a:t>
            </a:r>
            <a:r>
              <a:rPr lang="es-AR" sz="2400" dirty="0" smtClean="0">
                <a:latin typeface="Comic Sans MS" pitchFamily="66" charset="0"/>
              </a:rPr>
              <a:t>o aislamiento en caso de cortes prolongados de la unidad. </a:t>
            </a:r>
            <a:endParaRPr lang="es-AR" sz="2400" dirty="0" smtClean="0">
              <a:latin typeface="Comic Sans MS" pitchFamily="66" charset="0"/>
            </a:endParaRPr>
          </a:p>
        </p:txBody>
      </p:sp>
      <p:pic>
        <p:nvPicPr>
          <p:cNvPr id="2050" name="Picture 2"/>
          <p:cNvPicPr>
            <a:picLocks noChangeAspect="1" noChangeArrowheads="1"/>
          </p:cNvPicPr>
          <p:nvPr/>
        </p:nvPicPr>
        <p:blipFill>
          <a:blip r:embed="rId2"/>
          <a:srcRect/>
          <a:stretch>
            <a:fillRect/>
          </a:stretch>
        </p:blipFill>
        <p:spPr bwMode="auto">
          <a:xfrm>
            <a:off x="10440998" y="3243250"/>
            <a:ext cx="6872312" cy="4214842"/>
          </a:xfrm>
          <a:prstGeom prst="rect">
            <a:avLst/>
          </a:prstGeom>
          <a:noFill/>
          <a:ln w="9525">
            <a:noFill/>
            <a:miter lim="800000"/>
            <a:headEnd/>
            <a:tailEnd/>
          </a:ln>
          <a:effectLst/>
        </p:spPr>
      </p:pic>
    </p:spTree>
    <p:extLst>
      <p:ext uri="{BB962C8B-B14F-4D97-AF65-F5344CB8AC3E}">
        <p14:creationId xmlns:p14="http://schemas.microsoft.com/office/powerpoint/2010/main" xmlns="" val="2688224631"/>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30200" y="457200"/>
            <a:ext cx="10039360" cy="5552802"/>
          </a:xfrm>
          <a:prstGeom prst="rect">
            <a:avLst/>
          </a:prstGeom>
        </p:spPr>
        <p:txBody>
          <a:bodyPr vert="horz" wrap="square" lIns="0" tIns="12700" rIns="0" bIns="0" rtlCol="0">
            <a:spAutoFit/>
          </a:bodyPr>
          <a:lstStyle/>
          <a:p>
            <a:pPr algn="just"/>
            <a:r>
              <a:rPr lang="es-AR" sz="2400" dirty="0" smtClean="0">
                <a:latin typeface="Comic Sans MS" pitchFamily="66" charset="0"/>
              </a:rPr>
              <a:t>En muchos </a:t>
            </a:r>
            <a:r>
              <a:rPr lang="es-AR" sz="2400" dirty="0" smtClean="0">
                <a:latin typeface="Comic Sans MS" pitchFamily="66" charset="0"/>
              </a:rPr>
              <a:t>casos, el </a:t>
            </a:r>
            <a:r>
              <a:rPr lang="es-AR" sz="2400" dirty="0" smtClean="0">
                <a:latin typeface="Comic Sans MS" pitchFamily="66" charset="0"/>
              </a:rPr>
              <a:t>seccionador de alta tensión </a:t>
            </a:r>
            <a:r>
              <a:rPr lang="es-AR" sz="2400" dirty="0" smtClean="0">
                <a:latin typeface="Comic Sans MS" pitchFamily="66" charset="0"/>
              </a:rPr>
              <a:t>(S1) </a:t>
            </a:r>
            <a:r>
              <a:rPr lang="es-AR" sz="2400" dirty="0" smtClean="0">
                <a:latin typeface="Comic Sans MS" pitchFamily="66" charset="0"/>
              </a:rPr>
              <a:t>proporciona el </a:t>
            </a:r>
            <a:r>
              <a:rPr lang="es-AR" sz="2400" dirty="0" smtClean="0">
                <a:latin typeface="Comic Sans MS" pitchFamily="66" charset="0"/>
              </a:rPr>
              <a:t>único aislamiento entre el generador y el sistema. Incluso </a:t>
            </a:r>
            <a:r>
              <a:rPr lang="es-AR" sz="2400" dirty="0" smtClean="0">
                <a:latin typeface="Comic Sans MS" pitchFamily="66" charset="0"/>
              </a:rPr>
              <a:t>con enclavamientos </a:t>
            </a:r>
            <a:r>
              <a:rPr lang="es-AR" sz="2400" dirty="0" smtClean="0">
                <a:latin typeface="Comic Sans MS" pitchFamily="66" charset="0"/>
              </a:rPr>
              <a:t>extensos entre los </a:t>
            </a:r>
            <a:r>
              <a:rPr lang="es-AR" sz="2400" dirty="0" smtClean="0">
                <a:latin typeface="Comic Sans MS" pitchFamily="66" charset="0"/>
              </a:rPr>
              <a:t>interruptores </a:t>
            </a:r>
            <a:r>
              <a:rPr lang="es-AR" sz="2400" dirty="0" smtClean="0">
                <a:latin typeface="Comic Sans MS" pitchFamily="66" charset="0"/>
              </a:rPr>
              <a:t>del generador (A y B) y </a:t>
            </a:r>
            <a:r>
              <a:rPr lang="es-AR" sz="2400" dirty="0" smtClean="0">
                <a:latin typeface="Comic Sans MS" pitchFamily="66" charset="0"/>
              </a:rPr>
              <a:t>el seccionador </a:t>
            </a:r>
            <a:r>
              <a:rPr lang="es-AR" sz="2400" dirty="0" smtClean="0">
                <a:latin typeface="Comic Sans MS" pitchFamily="66" charset="0"/>
              </a:rPr>
              <a:t>(S1) para evitar el cierre accidental </a:t>
            </a:r>
            <a:r>
              <a:rPr lang="es-AR" sz="2400" dirty="0" smtClean="0">
                <a:latin typeface="Comic Sans MS" pitchFamily="66" charset="0"/>
              </a:rPr>
              <a:t>del interruptor</a:t>
            </a:r>
            <a:r>
              <a:rPr lang="es-AR" sz="2400" dirty="0" smtClean="0">
                <a:latin typeface="Comic Sans MS" pitchFamily="66" charset="0"/>
              </a:rPr>
              <a:t>, se ha registrado un número significativo de casos de </a:t>
            </a:r>
            <a:r>
              <a:rPr lang="es-AR" sz="2400" dirty="0" smtClean="0">
                <a:latin typeface="Comic Sans MS" pitchFamily="66" charset="0"/>
              </a:rPr>
              <a:t>unidades fuera </a:t>
            </a:r>
            <a:r>
              <a:rPr lang="es-AR" sz="2400" dirty="0" smtClean="0">
                <a:latin typeface="Comic Sans MS" pitchFamily="66" charset="0"/>
              </a:rPr>
              <a:t>de línea energizadas inadvertidamente a través de este </a:t>
            </a:r>
            <a:r>
              <a:rPr lang="es-AR" sz="2400" dirty="0" smtClean="0">
                <a:latin typeface="Comic Sans MS" pitchFamily="66" charset="0"/>
              </a:rPr>
              <a:t>seccionador. </a:t>
            </a:r>
            <a:r>
              <a:rPr lang="es-AR" sz="2400" dirty="0" smtClean="0">
                <a:latin typeface="Comic Sans MS" pitchFamily="66" charset="0"/>
              </a:rPr>
              <a:t>La posibilidad de que parte o toda la protección del generador</a:t>
            </a:r>
            <a:r>
              <a:rPr lang="es-AR" sz="2400" dirty="0" smtClean="0">
                <a:latin typeface="Comic Sans MS" pitchFamily="66" charset="0"/>
              </a:rPr>
              <a:t>, </a:t>
            </a:r>
            <a:r>
              <a:rPr lang="pt-BR" sz="2400" dirty="0" smtClean="0">
                <a:latin typeface="Comic Sans MS" pitchFamily="66" charset="0"/>
              </a:rPr>
              <a:t>deliberada </a:t>
            </a:r>
            <a:r>
              <a:rPr lang="pt-BR" sz="2400" dirty="0" smtClean="0">
                <a:latin typeface="Comic Sans MS" pitchFamily="66" charset="0"/>
              </a:rPr>
              <a:t>o no, se </a:t>
            </a:r>
            <a:r>
              <a:rPr lang="pt-BR" sz="2400" dirty="0" err="1" smtClean="0">
                <a:latin typeface="Comic Sans MS" pitchFamily="66" charset="0"/>
              </a:rPr>
              <a:t>desactive</a:t>
            </a:r>
            <a:r>
              <a:rPr lang="pt-BR" sz="2400" dirty="0" smtClean="0">
                <a:latin typeface="Comic Sans MS" pitchFamily="66" charset="0"/>
              </a:rPr>
              <a:t> durante este período agrava </a:t>
            </a:r>
            <a:r>
              <a:rPr lang="pt-BR" sz="2400" dirty="0" err="1" smtClean="0">
                <a:latin typeface="Comic Sans MS" pitchFamily="66" charset="0"/>
              </a:rPr>
              <a:t>el</a:t>
            </a:r>
            <a:r>
              <a:rPr lang="pt-BR" sz="2400" dirty="0" smtClean="0">
                <a:latin typeface="Comic Sans MS" pitchFamily="66" charset="0"/>
              </a:rPr>
              <a:t> problema.</a:t>
            </a:r>
          </a:p>
          <a:p>
            <a:pPr algn="just"/>
            <a:r>
              <a:rPr lang="es-AR" sz="2400" dirty="0" smtClean="0">
                <a:latin typeface="Comic Sans MS" pitchFamily="66" charset="0"/>
              </a:rPr>
              <a:t>Otra vía para la activación inadvertida de un generador es a través </a:t>
            </a:r>
            <a:r>
              <a:rPr lang="es-AR" sz="2400" dirty="0" smtClean="0">
                <a:latin typeface="Comic Sans MS" pitchFamily="66" charset="0"/>
              </a:rPr>
              <a:t>del sistema </a:t>
            </a:r>
            <a:r>
              <a:rPr lang="es-AR" sz="2400" dirty="0" smtClean="0">
                <a:latin typeface="Comic Sans MS" pitchFamily="66" charset="0"/>
              </a:rPr>
              <a:t>auxiliar de la unidad mediante el cierre accidental de </a:t>
            </a:r>
            <a:r>
              <a:rPr lang="es-AR" sz="2400" dirty="0" smtClean="0">
                <a:latin typeface="Comic Sans MS" pitchFamily="66" charset="0"/>
              </a:rPr>
              <a:t>los interruptores </a:t>
            </a:r>
            <a:r>
              <a:rPr lang="es-AR" sz="2400" dirty="0" smtClean="0">
                <a:latin typeface="Comic Sans MS" pitchFamily="66" charset="0"/>
              </a:rPr>
              <a:t>del transformador auxiliar de la unidad (C o D). Debido a </a:t>
            </a:r>
            <a:r>
              <a:rPr lang="es-AR" sz="2400" dirty="0" smtClean="0">
                <a:latin typeface="Comic Sans MS" pitchFamily="66" charset="0"/>
              </a:rPr>
              <a:t>la mayor </a:t>
            </a:r>
            <a:r>
              <a:rPr lang="es-AR" sz="2400" dirty="0" smtClean="0">
                <a:latin typeface="Comic Sans MS" pitchFamily="66" charset="0"/>
              </a:rPr>
              <a:t>impedancia en este camino, las corrientes y el daño resultante </a:t>
            </a:r>
            <a:r>
              <a:rPr lang="es-AR" sz="2400" dirty="0" smtClean="0">
                <a:latin typeface="Comic Sans MS" pitchFamily="66" charset="0"/>
              </a:rPr>
              <a:t>son mucho </a:t>
            </a:r>
            <a:r>
              <a:rPr lang="es-AR" sz="2400" dirty="0" smtClean="0">
                <a:latin typeface="Comic Sans MS" pitchFamily="66" charset="0"/>
              </a:rPr>
              <a:t>menores que los experimentados por el generador cuando </a:t>
            </a:r>
            <a:r>
              <a:rPr lang="es-AR" sz="2400" dirty="0" smtClean="0">
                <a:latin typeface="Comic Sans MS" pitchFamily="66" charset="0"/>
              </a:rPr>
              <a:t>se energiza </a:t>
            </a:r>
            <a:r>
              <a:rPr lang="es-AR" sz="2400" dirty="0" smtClean="0">
                <a:latin typeface="Comic Sans MS" pitchFamily="66" charset="0"/>
              </a:rPr>
              <a:t>inadvertidamente desde el transformador elevador del </a:t>
            </a:r>
            <a:r>
              <a:rPr lang="es-AR" sz="2400" dirty="0" smtClean="0">
                <a:latin typeface="Comic Sans MS" pitchFamily="66" charset="0"/>
              </a:rPr>
              <a:t>generador y </a:t>
            </a:r>
            <a:r>
              <a:rPr lang="es-AR" sz="2400" dirty="0" smtClean="0">
                <a:latin typeface="Comic Sans MS" pitchFamily="66" charset="0"/>
              </a:rPr>
              <a:t>el patio de distribución </a:t>
            </a:r>
            <a:r>
              <a:rPr lang="es-AR" sz="2400" dirty="0" smtClean="0">
                <a:latin typeface="Comic Sans MS" pitchFamily="66" charset="0"/>
              </a:rPr>
              <a:t>de alta tensión.</a:t>
            </a:r>
            <a:endParaRPr lang="es-MX" sz="2400" dirty="0">
              <a:latin typeface="Comic Sans MS" pitchFamily="66" charset="0"/>
              <a:cs typeface="Comic Sans MS"/>
            </a:endParaRPr>
          </a:p>
        </p:txBody>
      </p:sp>
      <p:pic>
        <p:nvPicPr>
          <p:cNvPr id="2050" name="Picture 2"/>
          <p:cNvPicPr>
            <a:picLocks noChangeAspect="1" noChangeArrowheads="1"/>
          </p:cNvPicPr>
          <p:nvPr/>
        </p:nvPicPr>
        <p:blipFill>
          <a:blip r:embed="rId2"/>
          <a:srcRect/>
          <a:stretch>
            <a:fillRect/>
          </a:stretch>
        </p:blipFill>
        <p:spPr bwMode="auto">
          <a:xfrm>
            <a:off x="10440998" y="3243250"/>
            <a:ext cx="6872312" cy="4214842"/>
          </a:xfrm>
          <a:prstGeom prst="rect">
            <a:avLst/>
          </a:prstGeom>
          <a:noFill/>
          <a:ln w="9525">
            <a:noFill/>
            <a:miter lim="800000"/>
            <a:headEnd/>
            <a:tailEnd/>
          </a:ln>
          <a:effectLst/>
        </p:spPr>
      </p:pic>
    </p:spTree>
    <p:extLst>
      <p:ext uri="{BB962C8B-B14F-4D97-AF65-F5344CB8AC3E}">
        <p14:creationId xmlns:p14="http://schemas.microsoft.com/office/powerpoint/2010/main" xmlns="" val="2688224631"/>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54000" y="314292"/>
            <a:ext cx="12330138" cy="9637254"/>
          </a:xfrm>
          <a:prstGeom prst="rect">
            <a:avLst/>
          </a:prstGeom>
        </p:spPr>
        <p:txBody>
          <a:bodyPr vert="horz" wrap="square" lIns="0" tIns="34290" rIns="0" bIns="0" rtlCol="0">
            <a:spAutoFit/>
          </a:bodyPr>
          <a:lstStyle/>
          <a:p>
            <a:pPr marL="12700" algn="just">
              <a:spcBef>
                <a:spcPts val="270"/>
              </a:spcBef>
            </a:pPr>
            <a:r>
              <a:rPr sz="2400" b="1" spc="-5" dirty="0">
                <a:latin typeface="Comic Sans MS" pitchFamily="66" charset="0"/>
                <a:cs typeface="Comic Sans MS"/>
              </a:rPr>
              <a:t>ARQUEO</a:t>
            </a:r>
            <a:r>
              <a:rPr sz="2400" b="1" spc="75" dirty="0">
                <a:latin typeface="Comic Sans MS" pitchFamily="66" charset="0"/>
                <a:cs typeface="Comic Sans MS"/>
              </a:rPr>
              <a:t> </a:t>
            </a:r>
            <a:r>
              <a:rPr sz="2400" b="1" spc="-5" dirty="0">
                <a:latin typeface="Comic Sans MS" pitchFamily="66" charset="0"/>
                <a:cs typeface="Comic Sans MS"/>
              </a:rPr>
              <a:t>DE</a:t>
            </a:r>
            <a:r>
              <a:rPr sz="2400" b="1" spc="70" dirty="0">
                <a:latin typeface="Comic Sans MS" pitchFamily="66" charset="0"/>
                <a:cs typeface="Comic Sans MS"/>
              </a:rPr>
              <a:t> </a:t>
            </a:r>
            <a:r>
              <a:rPr sz="2400" b="1" spc="-5" dirty="0">
                <a:latin typeface="Comic Sans MS" pitchFamily="66" charset="0"/>
                <a:cs typeface="Comic Sans MS"/>
              </a:rPr>
              <a:t>LOS</a:t>
            </a:r>
            <a:r>
              <a:rPr sz="2400" b="1" spc="65" dirty="0">
                <a:latin typeface="Comic Sans MS" pitchFamily="66" charset="0"/>
                <a:cs typeface="Comic Sans MS"/>
              </a:rPr>
              <a:t> </a:t>
            </a:r>
            <a:r>
              <a:rPr sz="2400" b="1" spc="-5" dirty="0">
                <a:latin typeface="Comic Sans MS" pitchFamily="66" charset="0"/>
                <a:cs typeface="Comic Sans MS"/>
              </a:rPr>
              <a:t>CONTACTOS</a:t>
            </a:r>
            <a:r>
              <a:rPr sz="2400" b="1" spc="65" dirty="0">
                <a:latin typeface="Comic Sans MS" pitchFamily="66" charset="0"/>
                <a:cs typeface="Comic Sans MS"/>
              </a:rPr>
              <a:t> </a:t>
            </a:r>
            <a:r>
              <a:rPr sz="2400" b="1" spc="-5" dirty="0">
                <a:latin typeface="Comic Sans MS" pitchFamily="66" charset="0"/>
                <a:cs typeface="Comic Sans MS"/>
              </a:rPr>
              <a:t>DEL</a:t>
            </a:r>
            <a:r>
              <a:rPr sz="2400" b="1" spc="65" dirty="0">
                <a:latin typeface="Comic Sans MS" pitchFamily="66" charset="0"/>
                <a:cs typeface="Comic Sans MS"/>
              </a:rPr>
              <a:t> </a:t>
            </a:r>
            <a:r>
              <a:rPr sz="2400" b="1" spc="-5" dirty="0">
                <a:latin typeface="Comic Sans MS" pitchFamily="66" charset="0"/>
                <a:cs typeface="Comic Sans MS"/>
              </a:rPr>
              <a:t>INTERRUPTOR:</a:t>
            </a:r>
            <a:endParaRPr lang="en-US" sz="2400" b="1" spc="-5" dirty="0">
              <a:latin typeface="Comic Sans MS" pitchFamily="66" charset="0"/>
              <a:cs typeface="Comic Sans MS"/>
            </a:endParaRPr>
          </a:p>
          <a:p>
            <a:pPr algn="just"/>
            <a:r>
              <a:rPr lang="es-AR" sz="2400" dirty="0" smtClean="0">
                <a:latin typeface="Comic Sans MS" pitchFamily="66" charset="0"/>
              </a:rPr>
              <a:t>La </a:t>
            </a:r>
            <a:r>
              <a:rPr lang="es-AR" sz="2400" dirty="0" smtClean="0">
                <a:latin typeface="Comic Sans MS" pitchFamily="66" charset="0"/>
              </a:rPr>
              <a:t>tensión dieléctrica extrema asociada con los interruptores HV </a:t>
            </a:r>
            <a:r>
              <a:rPr lang="es-AR" sz="2400" dirty="0" smtClean="0">
                <a:latin typeface="Comic Sans MS" pitchFamily="66" charset="0"/>
              </a:rPr>
              <a:t>(alta tensión) </a:t>
            </a:r>
            <a:r>
              <a:rPr lang="es-AR" sz="2400" dirty="0" smtClean="0">
                <a:latin typeface="Comic Sans MS" pitchFamily="66" charset="0"/>
              </a:rPr>
              <a:t>y EHV (extra </a:t>
            </a:r>
            <a:r>
              <a:rPr lang="es-AR" sz="2400" dirty="0" smtClean="0">
                <a:latin typeface="Comic Sans MS" pitchFamily="66" charset="0"/>
              </a:rPr>
              <a:t>alta tensión) </a:t>
            </a:r>
            <a:r>
              <a:rPr lang="es-AR" sz="2400" dirty="0" smtClean="0">
                <a:latin typeface="Comic Sans MS" pitchFamily="66" charset="0"/>
              </a:rPr>
              <a:t>y el pequeño espacio entre los </a:t>
            </a:r>
            <a:r>
              <a:rPr lang="es-AR" sz="2400" dirty="0" smtClean="0">
                <a:latin typeface="Comic Sans MS" pitchFamily="66" charset="0"/>
              </a:rPr>
              <a:t>contactos, asociado </a:t>
            </a:r>
            <a:r>
              <a:rPr lang="es-AR" sz="2400" dirty="0" smtClean="0">
                <a:latin typeface="Comic Sans MS" pitchFamily="66" charset="0"/>
              </a:rPr>
              <a:t>con su requisito de interrupción de alta </a:t>
            </a:r>
            <a:r>
              <a:rPr lang="es-AR" sz="2400" dirty="0" smtClean="0">
                <a:latin typeface="Comic Sans MS" pitchFamily="66" charset="0"/>
              </a:rPr>
              <a:t>velocidad, </a:t>
            </a:r>
            <a:r>
              <a:rPr lang="es-AR" sz="2400" dirty="0" smtClean="0">
                <a:latin typeface="Comic Sans MS" pitchFamily="66" charset="0"/>
              </a:rPr>
              <a:t>pueden </a:t>
            </a:r>
            <a:r>
              <a:rPr lang="es-AR" sz="2400" dirty="0" smtClean="0">
                <a:latin typeface="Comic Sans MS" pitchFamily="66" charset="0"/>
              </a:rPr>
              <a:t>provocar una </a:t>
            </a:r>
            <a:r>
              <a:rPr lang="es-AR" sz="2400" dirty="0" smtClean="0">
                <a:latin typeface="Comic Sans MS" pitchFamily="66" charset="0"/>
              </a:rPr>
              <a:t>descarga disruptiva del interruptor abierto. Esta descarga </a:t>
            </a:r>
            <a:r>
              <a:rPr lang="es-AR" sz="2400" dirty="0" smtClean="0">
                <a:latin typeface="Comic Sans MS" pitchFamily="66" charset="0"/>
              </a:rPr>
              <a:t>disruptiva (</a:t>
            </a:r>
            <a:r>
              <a:rPr lang="es-AR" sz="2400" dirty="0" smtClean="0">
                <a:latin typeface="Comic Sans MS" pitchFamily="66" charset="0"/>
              </a:rPr>
              <a:t>generalmente uno o dos polos) es otro método por el cual los </a:t>
            </a:r>
            <a:r>
              <a:rPr lang="es-AR" sz="2400" dirty="0" smtClean="0">
                <a:latin typeface="Comic Sans MS" pitchFamily="66" charset="0"/>
              </a:rPr>
              <a:t>generadores se </a:t>
            </a:r>
            <a:r>
              <a:rPr lang="es-AR" sz="2400" dirty="0" smtClean="0">
                <a:latin typeface="Comic Sans MS" pitchFamily="66" charset="0"/>
              </a:rPr>
              <a:t>han energizado inadvertidamente. El riesgo de descarga eléctrica </a:t>
            </a:r>
            <a:r>
              <a:rPr lang="es-AR" sz="2400" dirty="0" smtClean="0">
                <a:latin typeface="Comic Sans MS" pitchFamily="66" charset="0"/>
              </a:rPr>
              <a:t>es mayor </a:t>
            </a:r>
            <a:r>
              <a:rPr lang="es-AR" sz="2400" dirty="0" smtClean="0">
                <a:latin typeface="Comic Sans MS" pitchFamily="66" charset="0"/>
              </a:rPr>
              <a:t>justo antes de la sincronización o justo después de retirar la </a:t>
            </a:r>
            <a:r>
              <a:rPr lang="es-AR" sz="2400" dirty="0" smtClean="0">
                <a:latin typeface="Comic Sans MS" pitchFamily="66" charset="0"/>
              </a:rPr>
              <a:t>unidad de servicio. </a:t>
            </a:r>
            <a:r>
              <a:rPr lang="es-AR" sz="2400" dirty="0" smtClean="0">
                <a:latin typeface="Comic Sans MS" pitchFamily="66" charset="0"/>
              </a:rPr>
              <a:t>Durante este período, </a:t>
            </a:r>
            <a:r>
              <a:rPr lang="es-AR" sz="2400" dirty="0" smtClean="0">
                <a:latin typeface="Comic Sans MS" pitchFamily="66" charset="0"/>
              </a:rPr>
              <a:t>la tensión </a:t>
            </a:r>
            <a:r>
              <a:rPr lang="es-AR" sz="2400" dirty="0" smtClean="0">
                <a:latin typeface="Comic Sans MS" pitchFamily="66" charset="0"/>
              </a:rPr>
              <a:t>a través del </a:t>
            </a:r>
            <a:r>
              <a:rPr lang="es-AR" sz="2400" dirty="0" smtClean="0">
                <a:latin typeface="Comic Sans MS" pitchFamily="66" charset="0"/>
              </a:rPr>
              <a:t>interruptor abierto del </a:t>
            </a:r>
            <a:r>
              <a:rPr lang="es-AR" sz="2400" dirty="0" smtClean="0">
                <a:latin typeface="Comic Sans MS" pitchFamily="66" charset="0"/>
              </a:rPr>
              <a:t>generador puede ser el doble de lo normal a medida que la unidad </a:t>
            </a:r>
            <a:r>
              <a:rPr lang="es-AR" sz="2400" dirty="0" smtClean="0">
                <a:latin typeface="Comic Sans MS" pitchFamily="66" charset="0"/>
              </a:rPr>
              <a:t>se desliza </a:t>
            </a:r>
            <a:r>
              <a:rPr lang="es-AR" sz="2400" dirty="0" smtClean="0">
                <a:latin typeface="Comic Sans MS" pitchFamily="66" charset="0"/>
              </a:rPr>
              <a:t>angularmente con el sistema hasta desfasarse 180 grados. </a:t>
            </a:r>
            <a:r>
              <a:rPr lang="es-AR" sz="2400" dirty="0" smtClean="0">
                <a:latin typeface="Comic Sans MS" pitchFamily="66" charset="0"/>
              </a:rPr>
              <a:t>Una pérdida </a:t>
            </a:r>
            <a:r>
              <a:rPr lang="es-AR" sz="2400" dirty="0" smtClean="0">
                <a:latin typeface="Comic Sans MS" pitchFamily="66" charset="0"/>
              </a:rPr>
              <a:t>de </a:t>
            </a:r>
            <a:r>
              <a:rPr lang="es-AR" sz="2400" dirty="0" smtClean="0">
                <a:latin typeface="Comic Sans MS" pitchFamily="66" charset="0"/>
              </a:rPr>
              <a:t>presión </a:t>
            </a:r>
            <a:r>
              <a:rPr lang="es-AR" sz="2400" dirty="0" smtClean="0">
                <a:latin typeface="Comic Sans MS" pitchFamily="66" charset="0"/>
              </a:rPr>
              <a:t>del gas SF6 </a:t>
            </a:r>
            <a:r>
              <a:rPr lang="es-AR" sz="2400" dirty="0" smtClean="0">
                <a:latin typeface="Comic Sans MS" pitchFamily="66" charset="0"/>
              </a:rPr>
              <a:t>en </a:t>
            </a:r>
            <a:r>
              <a:rPr lang="es-AR" sz="2400" dirty="0" smtClean="0">
                <a:latin typeface="Comic Sans MS" pitchFamily="66" charset="0"/>
              </a:rPr>
              <a:t>algunos tipos de interruptores HV y </a:t>
            </a:r>
            <a:r>
              <a:rPr lang="es-AR" sz="2400" dirty="0" smtClean="0">
                <a:latin typeface="Comic Sans MS" pitchFamily="66" charset="0"/>
              </a:rPr>
              <a:t>EHV durante </a:t>
            </a:r>
            <a:r>
              <a:rPr lang="es-AR" sz="2400" dirty="0" smtClean="0">
                <a:latin typeface="Comic Sans MS" pitchFamily="66" charset="0"/>
              </a:rPr>
              <a:t>este tiempo puede provocar la descarga disruptiva de uno o </a:t>
            </a:r>
            <a:r>
              <a:rPr lang="es-AR" sz="2400" dirty="0" smtClean="0">
                <a:latin typeface="Comic Sans MS" pitchFamily="66" charset="0"/>
              </a:rPr>
              <a:t>más polos </a:t>
            </a:r>
            <a:r>
              <a:rPr lang="es-AR" sz="2400" dirty="0" smtClean="0">
                <a:latin typeface="Comic Sans MS" pitchFamily="66" charset="0"/>
              </a:rPr>
              <a:t>del interruptor. Este evento puede energizar el generador y causar </a:t>
            </a:r>
            <a:r>
              <a:rPr lang="es-AR" sz="2400" dirty="0" smtClean="0">
                <a:latin typeface="Comic Sans MS" pitchFamily="66" charset="0"/>
              </a:rPr>
              <a:t>un flujo </a:t>
            </a:r>
            <a:r>
              <a:rPr lang="es-AR" sz="2400" dirty="0" smtClean="0">
                <a:latin typeface="Comic Sans MS" pitchFamily="66" charset="0"/>
              </a:rPr>
              <a:t>significativo de corriente desequilibrada dañina en los devanados </a:t>
            </a:r>
            <a:r>
              <a:rPr lang="es-AR" sz="2400" dirty="0" smtClean="0">
                <a:latin typeface="Comic Sans MS" pitchFamily="66" charset="0"/>
              </a:rPr>
              <a:t>del generador</a:t>
            </a:r>
            <a:r>
              <a:rPr lang="es-AR" sz="2400" dirty="0" smtClean="0">
                <a:latin typeface="Comic Sans MS" pitchFamily="66" charset="0"/>
              </a:rPr>
              <a:t>. </a:t>
            </a:r>
            <a:endParaRPr lang="es-AR" sz="2400" dirty="0" smtClean="0">
              <a:latin typeface="Comic Sans MS" pitchFamily="66" charset="0"/>
            </a:endParaRPr>
          </a:p>
          <a:p>
            <a:pPr algn="just"/>
            <a:r>
              <a:rPr lang="es-AR" sz="2400" dirty="0" smtClean="0">
                <a:latin typeface="Comic Sans MS" pitchFamily="66" charset="0"/>
              </a:rPr>
              <a:t>La condición de falla del interruptor debe detectarse y aislarse </a:t>
            </a:r>
            <a:r>
              <a:rPr lang="es-AR" sz="2400" dirty="0" smtClean="0">
                <a:latin typeface="Comic Sans MS" pitchFamily="66" charset="0"/>
              </a:rPr>
              <a:t>rápidamente para </a:t>
            </a:r>
            <a:r>
              <a:rPr lang="es-AR" sz="2400" dirty="0" smtClean="0">
                <a:latin typeface="Comic Sans MS" pitchFamily="66" charset="0"/>
              </a:rPr>
              <a:t>evitar daños importantes al generador.</a:t>
            </a:r>
          </a:p>
          <a:p>
            <a:pPr algn="just"/>
            <a:r>
              <a:rPr lang="es-AR" sz="2400" dirty="0" smtClean="0">
                <a:latin typeface="Comic Sans MS" pitchFamily="66" charset="0"/>
              </a:rPr>
              <a:t>Los generadores conectados al sistema a través de </a:t>
            </a:r>
            <a:r>
              <a:rPr lang="es-AR" sz="2400" dirty="0" smtClean="0">
                <a:latin typeface="Comic Sans MS" pitchFamily="66" charset="0"/>
              </a:rPr>
              <a:t>interruptores de baja tensión </a:t>
            </a:r>
            <a:r>
              <a:rPr lang="es-AR" sz="2400" dirty="0" smtClean="0">
                <a:latin typeface="Comic Sans MS" pitchFamily="66" charset="0"/>
              </a:rPr>
              <a:t>también se han energizado inadvertidamente. El uso </a:t>
            </a:r>
            <a:r>
              <a:rPr lang="es-AR" sz="2400" dirty="0" smtClean="0">
                <a:latin typeface="Comic Sans MS" pitchFamily="66" charset="0"/>
              </a:rPr>
              <a:t>de estos interruptores </a:t>
            </a:r>
            <a:r>
              <a:rPr lang="es-AR" sz="2400" dirty="0" smtClean="0">
                <a:latin typeface="Comic Sans MS" pitchFamily="66" charset="0"/>
              </a:rPr>
              <a:t>de generador permite una mayor </a:t>
            </a:r>
            <a:r>
              <a:rPr lang="es-AR" sz="2400" dirty="0" smtClean="0">
                <a:latin typeface="Comic Sans MS" pitchFamily="66" charset="0"/>
              </a:rPr>
              <a:t>flexibilidad operativa </a:t>
            </a:r>
            <a:r>
              <a:rPr lang="es-AR" sz="2400" dirty="0" smtClean="0">
                <a:latin typeface="Comic Sans MS" pitchFamily="66" charset="0"/>
              </a:rPr>
              <a:t>que la configuración tradicional conectada a la unidad. </a:t>
            </a:r>
            <a:r>
              <a:rPr lang="es-AR" sz="2400" dirty="0" smtClean="0">
                <a:latin typeface="Comic Sans MS" pitchFamily="66" charset="0"/>
              </a:rPr>
              <a:t>La </a:t>
            </a:r>
            <a:r>
              <a:rPr lang="es-AR" sz="2400" b="1" dirty="0" smtClean="0">
                <a:latin typeface="Comic Sans MS" pitchFamily="66" charset="0"/>
              </a:rPr>
              <a:t>figura </a:t>
            </a:r>
            <a:r>
              <a:rPr lang="es-AR" sz="2400" b="1" dirty="0" smtClean="0">
                <a:latin typeface="Comic Sans MS" pitchFamily="66" charset="0"/>
              </a:rPr>
              <a:t>2</a:t>
            </a:r>
            <a:r>
              <a:rPr lang="es-AR" sz="2400" dirty="0" smtClean="0">
                <a:latin typeface="Comic Sans MS" pitchFamily="66" charset="0"/>
              </a:rPr>
              <a:t> muestra un diagrama unifilar típico para este diseño</a:t>
            </a:r>
            <a:r>
              <a:rPr lang="es-AR" sz="2400" dirty="0" smtClean="0">
                <a:latin typeface="Comic Sans MS" pitchFamily="66" charset="0"/>
              </a:rPr>
              <a:t>.</a:t>
            </a:r>
          </a:p>
          <a:p>
            <a:pPr algn="just"/>
            <a:r>
              <a:rPr lang="es-AR" sz="2400" dirty="0" smtClean="0">
                <a:latin typeface="Comic Sans MS" pitchFamily="66" charset="0"/>
              </a:rPr>
              <a:t>Cuando el generador está fuera de línea, el </a:t>
            </a:r>
            <a:r>
              <a:rPr lang="es-AR" sz="2400" dirty="0" smtClean="0">
                <a:latin typeface="Comic Sans MS" pitchFamily="66" charset="0"/>
              </a:rPr>
              <a:t>interruptor E </a:t>
            </a:r>
            <a:r>
              <a:rPr lang="es-AR" sz="2400" dirty="0" smtClean="0">
                <a:latin typeface="Comic Sans MS" pitchFamily="66" charset="0"/>
              </a:rPr>
              <a:t>se abre </a:t>
            </a:r>
            <a:r>
              <a:rPr lang="es-AR" sz="2400" dirty="0" smtClean="0">
                <a:latin typeface="Comic Sans MS" pitchFamily="66" charset="0"/>
              </a:rPr>
              <a:t>para proporcionar </a:t>
            </a:r>
            <a:r>
              <a:rPr lang="es-AR" sz="2400" dirty="0" smtClean="0">
                <a:latin typeface="Comic Sans MS" pitchFamily="66" charset="0"/>
              </a:rPr>
              <a:t>aislamiento del sistema. Esto permite que el </a:t>
            </a:r>
            <a:r>
              <a:rPr lang="es-AR" sz="2400" dirty="0" smtClean="0">
                <a:latin typeface="Comic Sans MS" pitchFamily="66" charset="0"/>
              </a:rPr>
              <a:t>transformador auxiliar </a:t>
            </a:r>
            <a:r>
              <a:rPr lang="es-AR" sz="2400" dirty="0" smtClean="0">
                <a:latin typeface="Comic Sans MS" pitchFamily="66" charset="0"/>
              </a:rPr>
              <a:t>de la unidad permanezca energizado, transportando carga </a:t>
            </a:r>
            <a:r>
              <a:rPr lang="es-AR" sz="2400" dirty="0" smtClean="0">
                <a:latin typeface="Comic Sans MS" pitchFamily="66" charset="0"/>
              </a:rPr>
              <a:t>cuando el </a:t>
            </a:r>
            <a:r>
              <a:rPr lang="es-AR" sz="2400" dirty="0" smtClean="0">
                <a:latin typeface="Comic Sans MS" pitchFamily="66" charset="0"/>
              </a:rPr>
              <a:t>generador está fuera de servicio y proporciona </a:t>
            </a:r>
            <a:r>
              <a:rPr lang="es-AR" sz="2400" dirty="0" smtClean="0">
                <a:latin typeface="Comic Sans MS" pitchFamily="66" charset="0"/>
              </a:rPr>
              <a:t>potencia de arranque cuando </a:t>
            </a:r>
            <a:r>
              <a:rPr lang="es-AR" sz="2400" dirty="0" smtClean="0">
                <a:latin typeface="Comic Sans MS" pitchFamily="66" charset="0"/>
              </a:rPr>
              <a:t>el generador se pone en línea. Se han informado </a:t>
            </a:r>
            <a:r>
              <a:rPr lang="es-AR" sz="2400" dirty="0" smtClean="0">
                <a:latin typeface="Comic Sans MS" pitchFamily="66" charset="0"/>
              </a:rPr>
              <a:t>cierres accidentales </a:t>
            </a:r>
            <a:r>
              <a:rPr lang="es-AR" sz="2400" dirty="0" smtClean="0">
                <a:latin typeface="Comic Sans MS" pitchFamily="66" charset="0"/>
              </a:rPr>
              <a:t>del interruptor E y descargas disruptivas del interruptor </a:t>
            </a:r>
            <a:r>
              <a:rPr lang="es-AR" sz="2400" dirty="0" smtClean="0">
                <a:latin typeface="Comic Sans MS" pitchFamily="66" charset="0"/>
              </a:rPr>
              <a:t>abierto, como </a:t>
            </a:r>
            <a:r>
              <a:rPr lang="es-AR" sz="2400" dirty="0" smtClean="0">
                <a:latin typeface="Comic Sans MS" pitchFamily="66" charset="0"/>
              </a:rPr>
              <a:t>resultado de la pérdida de rigidez dieléctrica.</a:t>
            </a:r>
            <a:endParaRPr lang="es-AR" sz="2400" dirty="0">
              <a:latin typeface="Comic Sans MS" pitchFamily="66" charset="0"/>
            </a:endParaRPr>
          </a:p>
        </p:txBody>
      </p:sp>
      <p:pic>
        <p:nvPicPr>
          <p:cNvPr id="3074" name="Picture 2"/>
          <p:cNvPicPr>
            <a:picLocks noChangeAspect="1" noChangeArrowheads="1"/>
          </p:cNvPicPr>
          <p:nvPr/>
        </p:nvPicPr>
        <p:blipFill>
          <a:blip r:embed="rId2"/>
          <a:srcRect/>
          <a:stretch>
            <a:fillRect/>
          </a:stretch>
        </p:blipFill>
        <p:spPr bwMode="auto">
          <a:xfrm>
            <a:off x="12727014" y="3600440"/>
            <a:ext cx="4857784" cy="2786082"/>
          </a:xfrm>
          <a:prstGeom prst="rect">
            <a:avLst/>
          </a:prstGeom>
          <a:noFill/>
          <a:ln w="9525">
            <a:noFill/>
            <a:miter lim="800000"/>
            <a:headEnd/>
            <a:tailEnd/>
          </a:ln>
          <a:effectLst/>
        </p:spPr>
      </p:pic>
      <p:sp>
        <p:nvSpPr>
          <p:cNvPr id="5" name="4 Rectángulo"/>
          <p:cNvSpPr/>
          <p:nvPr/>
        </p:nvSpPr>
        <p:spPr>
          <a:xfrm>
            <a:off x="12655577" y="6815150"/>
            <a:ext cx="4929222" cy="707886"/>
          </a:xfrm>
          <a:prstGeom prst="rect">
            <a:avLst/>
          </a:prstGeom>
        </p:spPr>
        <p:txBody>
          <a:bodyPr wrap="square">
            <a:spAutoFit/>
          </a:bodyPr>
          <a:lstStyle/>
          <a:p>
            <a:pPr algn="ctr"/>
            <a:r>
              <a:rPr lang="es-AR" sz="2000" b="1" dirty="0" smtClean="0">
                <a:latin typeface="Comic Sans MS" pitchFamily="66" charset="0"/>
              </a:rPr>
              <a:t>Fig. 2. Estación con </a:t>
            </a:r>
            <a:r>
              <a:rPr lang="es-AR" sz="2000" b="1" dirty="0" smtClean="0">
                <a:latin typeface="Comic Sans MS" pitchFamily="66" charset="0"/>
              </a:rPr>
              <a:t>interruptor </a:t>
            </a:r>
            <a:r>
              <a:rPr lang="es-AR" sz="2000" b="1" dirty="0" smtClean="0">
                <a:latin typeface="Comic Sans MS" pitchFamily="66" charset="0"/>
              </a:rPr>
              <a:t>de generador de </a:t>
            </a:r>
            <a:r>
              <a:rPr lang="es-AR" sz="2000" b="1" dirty="0" smtClean="0">
                <a:latin typeface="Comic Sans MS" pitchFamily="66" charset="0"/>
              </a:rPr>
              <a:t>baja tensión</a:t>
            </a:r>
            <a:endParaRPr lang="es-AR" sz="2000" b="1" dirty="0">
              <a:latin typeface="Comic Sans MS" pitchFamily="66" charset="0"/>
            </a:endParaRP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p:nvPr/>
        </p:nvSpPr>
        <p:spPr>
          <a:xfrm>
            <a:off x="330200" y="457200"/>
            <a:ext cx="17221200" cy="9055299"/>
          </a:xfrm>
          <a:prstGeom prst="rect">
            <a:avLst/>
          </a:prstGeom>
        </p:spPr>
        <p:txBody>
          <a:bodyPr vert="horz" wrap="square" lIns="0" tIns="12700" rIns="0" bIns="0" rtlCol="0">
            <a:spAutoFit/>
          </a:bodyPr>
          <a:lstStyle/>
          <a:p>
            <a:pPr marL="12700" marR="5080" algn="just">
              <a:spcBef>
                <a:spcPts val="100"/>
              </a:spcBef>
              <a:tabLst>
                <a:tab pos="749300" algn="l"/>
                <a:tab pos="1099185" algn="l"/>
                <a:tab pos="1835785" algn="l"/>
                <a:tab pos="2085975" algn="l"/>
                <a:tab pos="2367915" algn="l"/>
              </a:tabLst>
            </a:pPr>
            <a:r>
              <a:rPr lang="es-AR" sz="2400" b="1" spc="-5" dirty="0" smtClean="0">
                <a:latin typeface="Comic Sans MS"/>
                <a:cs typeface="Comic Sans MS"/>
              </a:rPr>
              <a:t>RESPUESTA DEL	GENERADOR A LA ENERGIZACIÓN INADVERTIDA.</a:t>
            </a:r>
          </a:p>
          <a:p>
            <a:pPr marL="12700" marR="5080" algn="just">
              <a:spcBef>
                <a:spcPts val="100"/>
              </a:spcBef>
              <a:tabLst>
                <a:tab pos="749300" algn="l"/>
                <a:tab pos="1099185" algn="l"/>
                <a:tab pos="1835785" algn="l"/>
                <a:tab pos="2085975" algn="l"/>
                <a:tab pos="2367915" algn="l"/>
              </a:tabLst>
            </a:pPr>
            <a:endParaRPr lang="es-AR" sz="2400" b="1" spc="-5" dirty="0">
              <a:latin typeface="Comic Sans MS"/>
              <a:cs typeface="Comic Sans MS"/>
            </a:endParaRPr>
          </a:p>
          <a:p>
            <a:pPr marL="12700" marR="5080" algn="just">
              <a:spcBef>
                <a:spcPts val="100"/>
              </a:spcBef>
              <a:tabLst>
                <a:tab pos="749300" algn="l"/>
                <a:tab pos="1099185" algn="l"/>
                <a:tab pos="1835785" algn="l"/>
                <a:tab pos="2085975" algn="l"/>
                <a:tab pos="2367915" algn="l"/>
              </a:tabLst>
            </a:pPr>
            <a:r>
              <a:rPr lang="es-MX" sz="2400" b="1" spc="-5" dirty="0">
                <a:latin typeface="Comic Sans MS"/>
                <a:cs typeface="Comic Sans MS"/>
              </a:rPr>
              <a:t>Respuesta</a:t>
            </a:r>
            <a:r>
              <a:rPr lang="es-MX" sz="2400" b="1" dirty="0">
                <a:latin typeface="Comic Sans MS"/>
                <a:cs typeface="Comic Sans MS"/>
              </a:rPr>
              <a:t> </a:t>
            </a:r>
            <a:r>
              <a:rPr lang="es-MX" sz="2400" b="1" spc="-5" dirty="0">
                <a:latin typeface="Comic Sans MS"/>
                <a:cs typeface="Comic Sans MS"/>
              </a:rPr>
              <a:t>del</a:t>
            </a:r>
            <a:r>
              <a:rPr lang="es-MX" sz="2400" b="1" dirty="0">
                <a:latin typeface="Comic Sans MS"/>
                <a:cs typeface="Comic Sans MS"/>
              </a:rPr>
              <a:t> </a:t>
            </a:r>
            <a:r>
              <a:rPr lang="es-MX" sz="2400" b="1" spc="-5" dirty="0">
                <a:latin typeface="Comic Sans MS"/>
                <a:cs typeface="Comic Sans MS"/>
              </a:rPr>
              <a:t>generador</a:t>
            </a:r>
            <a:r>
              <a:rPr lang="es-MX" sz="2400" b="1" dirty="0">
                <a:latin typeface="Comic Sans MS"/>
                <a:cs typeface="Comic Sans MS"/>
              </a:rPr>
              <a:t> </a:t>
            </a:r>
            <a:r>
              <a:rPr lang="es-MX" sz="2400" b="1" spc="-5" dirty="0">
                <a:latin typeface="Comic Sans MS"/>
                <a:cs typeface="Comic Sans MS"/>
              </a:rPr>
              <a:t>a</a:t>
            </a:r>
            <a:r>
              <a:rPr lang="es-MX" sz="2400" b="1" dirty="0">
                <a:latin typeface="Comic Sans MS"/>
                <a:cs typeface="Comic Sans MS"/>
              </a:rPr>
              <a:t> </a:t>
            </a:r>
            <a:r>
              <a:rPr lang="es-MX" sz="2400" b="1" spc="-5" dirty="0">
                <a:latin typeface="Comic Sans MS"/>
                <a:cs typeface="Comic Sans MS"/>
              </a:rPr>
              <a:t>energización</a:t>
            </a:r>
            <a:r>
              <a:rPr lang="es-MX" sz="2400" b="1" dirty="0">
                <a:latin typeface="Comic Sans MS"/>
                <a:cs typeface="Comic Sans MS"/>
              </a:rPr>
              <a:t> </a:t>
            </a:r>
            <a:r>
              <a:rPr lang="es-MX" sz="2400" b="1" spc="-5" dirty="0">
                <a:latin typeface="Comic Sans MS"/>
                <a:cs typeface="Comic Sans MS"/>
              </a:rPr>
              <a:t>trifásica: </a:t>
            </a:r>
            <a:r>
              <a:rPr lang="es-MX" sz="2400" spc="-5" dirty="0">
                <a:latin typeface="Comic Sans MS"/>
                <a:cs typeface="Comic Sans MS"/>
              </a:rPr>
              <a:t>Cuando un generador es energizado accidentalmente con la tensión trifásica del sistema mientras está girando, se convierte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motor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inducción.</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la energización</a:t>
            </a:r>
            <a:r>
              <a:rPr lang="es-MX" sz="2400" dirty="0">
                <a:latin typeface="Comic Sans MS"/>
                <a:cs typeface="Comic Sans MS"/>
              </a:rPr>
              <a:t> </a:t>
            </a:r>
            <a:r>
              <a:rPr lang="es-MX" sz="2400" spc="-5" dirty="0">
                <a:latin typeface="Comic Sans MS"/>
                <a:cs typeface="Comic Sans MS"/>
              </a:rPr>
              <a:t>trifásica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parada,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flujo</a:t>
            </a:r>
            <a:r>
              <a:rPr lang="es-MX" sz="2400" dirty="0">
                <a:latin typeface="Comic Sans MS"/>
                <a:cs typeface="Comic Sans MS"/>
              </a:rPr>
              <a:t> </a:t>
            </a:r>
            <a:r>
              <a:rPr lang="es-MX" sz="2400" spc="-5" dirty="0">
                <a:latin typeface="Comic Sans MS"/>
                <a:cs typeface="Comic Sans MS"/>
              </a:rPr>
              <a:t>rotatorio</a:t>
            </a:r>
            <a:r>
              <a:rPr lang="es-MX" sz="2400" dirty="0">
                <a:latin typeface="Comic Sans MS"/>
                <a:cs typeface="Comic Sans MS"/>
              </a:rPr>
              <a:t> </a:t>
            </a:r>
            <a:r>
              <a:rPr lang="es-MX" sz="2400" spc="-5" dirty="0">
                <a:latin typeface="Comic Sans MS"/>
                <a:cs typeface="Comic Sans MS"/>
              </a:rPr>
              <a:t>a frecuencia</a:t>
            </a:r>
            <a:r>
              <a:rPr lang="es-MX" sz="2400" dirty="0">
                <a:latin typeface="Comic Sans MS"/>
                <a:cs typeface="Comic Sans MS"/>
              </a:rPr>
              <a:t> </a:t>
            </a:r>
            <a:r>
              <a:rPr lang="es-MX" sz="2400" spc="-5" dirty="0">
                <a:latin typeface="Comic Sans MS"/>
                <a:cs typeface="Comic Sans MS"/>
              </a:rPr>
              <a:t>síncrona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inducido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rotor</a:t>
            </a:r>
            <a:r>
              <a:rPr lang="es-MX" sz="2400" spc="26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resultante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spc="254" dirty="0">
                <a:latin typeface="Comic Sans MS"/>
                <a:cs typeface="Comic Sans MS"/>
              </a:rPr>
              <a:t> </a:t>
            </a:r>
            <a:r>
              <a:rPr lang="es-MX" sz="2400" spc="-5" dirty="0">
                <a:latin typeface="Comic Sans MS"/>
                <a:cs typeface="Comic Sans MS"/>
              </a:rPr>
              <a:t>rotor</a:t>
            </a:r>
            <a:r>
              <a:rPr lang="es-MX" sz="2400" spc="260" dirty="0">
                <a:latin typeface="Comic Sans MS"/>
                <a:cs typeface="Comic Sans MS"/>
              </a:rPr>
              <a:t> </a:t>
            </a:r>
            <a:r>
              <a:rPr lang="es-MX" sz="2400" spc="-5" dirty="0">
                <a:latin typeface="Comic Sans MS"/>
                <a:cs typeface="Comic Sans MS"/>
              </a:rPr>
              <a:t>es forzada</a:t>
            </a:r>
            <a:r>
              <a:rPr lang="es-MX" sz="2400" dirty="0">
                <a:latin typeface="Comic Sans MS"/>
                <a:cs typeface="Comic Sans MS"/>
              </a:rPr>
              <a:t> </a:t>
            </a:r>
            <a:r>
              <a:rPr lang="es-MX" sz="2400" spc="-5" dirty="0">
                <a:latin typeface="Comic Sans MS"/>
                <a:cs typeface="Comic Sans MS"/>
              </a:rPr>
              <a:t>hacia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trayectorias</a:t>
            </a:r>
            <a:r>
              <a:rPr lang="es-MX" sz="2400" dirty="0">
                <a:latin typeface="Comic Sans MS"/>
                <a:cs typeface="Comic Sans MS"/>
              </a:rPr>
              <a:t> </a:t>
            </a:r>
            <a:r>
              <a:rPr lang="es-MX" sz="2400" spc="-5" dirty="0" err="1">
                <a:latin typeface="Comic Sans MS"/>
                <a:cs typeface="Comic Sans MS"/>
              </a:rPr>
              <a:t>subtransitorias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 cuerpo del rotor y los devanados de amortiguamiento (si existen) similares a las trayectorias de la corriente del rotor</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spc="254"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el estator durante el generador en una fase. La impedancia 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gran</a:t>
            </a:r>
            <a:r>
              <a:rPr lang="es-MX" sz="2400" dirty="0">
                <a:latin typeface="Comic Sans MS"/>
                <a:cs typeface="Comic Sans MS"/>
              </a:rPr>
              <a:t> </a:t>
            </a:r>
            <a:r>
              <a:rPr lang="es-MX" sz="2400" spc="-5" dirty="0">
                <a:latin typeface="Comic Sans MS"/>
                <a:cs typeface="Comic Sans MS"/>
              </a:rPr>
              <a:t>intervalo</a:t>
            </a:r>
            <a:r>
              <a:rPr lang="es-MX" sz="2400" dirty="0">
                <a:latin typeface="Comic Sans MS"/>
                <a:cs typeface="Comic Sans MS"/>
              </a:rPr>
              <a:t> </a:t>
            </a:r>
            <a:r>
              <a:rPr lang="es-MX" sz="2400" spc="-5" dirty="0">
                <a:latin typeface="Comic Sans MS"/>
                <a:cs typeface="Comic Sans MS"/>
              </a:rPr>
              <a:t>de deslizamiento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equivalente</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impedancia</a:t>
            </a:r>
            <a:r>
              <a:rPr lang="es-MX" sz="2400" spc="260" dirty="0">
                <a:latin typeface="Comic Sans MS"/>
                <a:cs typeface="Comic Sans MS"/>
              </a:rPr>
              <a:t> </a:t>
            </a:r>
            <a:r>
              <a:rPr lang="es-MX" sz="2400" spc="-5" dirty="0">
                <a:latin typeface="Comic Sans MS"/>
                <a:cs typeface="Comic Sans MS"/>
              </a:rPr>
              <a:t>de secuencia</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(R</a:t>
            </a:r>
            <a:r>
              <a:rPr lang="es-MX" sz="2400" spc="-7" baseline="-13888" dirty="0">
                <a:latin typeface="Comic Sans MS"/>
                <a:cs typeface="Comic Sans MS"/>
              </a:rPr>
              <a:t>2G</a:t>
            </a:r>
            <a:r>
              <a:rPr lang="es-MX" sz="2400" spc="254" baseline="-13888" dirty="0">
                <a:latin typeface="Comic Sans MS"/>
                <a:cs typeface="Comic Sans MS"/>
              </a:rPr>
              <a:t> </a:t>
            </a:r>
            <a:r>
              <a:rPr lang="es-MX" sz="2400" spc="-5" dirty="0">
                <a:latin typeface="Comic Sans MS"/>
                <a:cs typeface="Comic Sans MS"/>
              </a:rPr>
              <a:t>+</a:t>
            </a:r>
            <a:r>
              <a:rPr lang="es-MX" sz="2400" spc="254" dirty="0">
                <a:latin typeface="Comic Sans MS"/>
                <a:cs typeface="Comic Sans MS"/>
              </a:rPr>
              <a:t> </a:t>
            </a:r>
            <a:r>
              <a:rPr lang="es-MX" sz="2400" spc="-5" dirty="0">
                <a:latin typeface="Comic Sans MS"/>
                <a:cs typeface="Comic Sans MS"/>
              </a:rPr>
              <a:t>JX</a:t>
            </a:r>
            <a:r>
              <a:rPr lang="es-MX" sz="2400" spc="-7" baseline="-13888" dirty="0">
                <a:latin typeface="Comic Sans MS"/>
                <a:cs typeface="Comic Sans MS"/>
              </a:rPr>
              <a:t>2G</a:t>
            </a:r>
            <a:r>
              <a:rPr lang="es-MX" sz="2400" spc="-5" dirty="0">
                <a:latin typeface="Comic Sans MS"/>
                <a:cs typeface="Comic Sans MS"/>
              </a:rPr>
              <a:t>).</a:t>
            </a:r>
            <a:r>
              <a:rPr lang="es-MX" sz="2400" spc="260"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componente resistiva</a:t>
            </a:r>
            <a:r>
              <a:rPr lang="es-MX" sz="2400" spc="5" dirty="0">
                <a:latin typeface="Comic Sans MS"/>
                <a:cs typeface="Comic Sans MS"/>
              </a:rPr>
              <a:t> </a:t>
            </a:r>
            <a:r>
              <a:rPr lang="es-MX" sz="2400" spc="-5" dirty="0">
                <a:latin typeface="Comic Sans MS"/>
                <a:cs typeface="Comic Sans MS"/>
              </a:rPr>
              <a:t>de</a:t>
            </a:r>
            <a:r>
              <a:rPr lang="es-MX" sz="2400" spc="25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impedancia</a:t>
            </a:r>
            <a:r>
              <a:rPr lang="es-MX" sz="2400" spc="250" dirty="0">
                <a:latin typeface="Comic Sans MS"/>
                <a:cs typeface="Comic Sans MS"/>
              </a:rPr>
              <a:t> </a:t>
            </a:r>
            <a:r>
              <a:rPr lang="es-MX" sz="2400" spc="-5" dirty="0">
                <a:latin typeface="Comic Sans MS"/>
                <a:cs typeface="Comic Sans MS"/>
              </a:rPr>
              <a:t>es</a:t>
            </a:r>
            <a:r>
              <a:rPr lang="es-MX" sz="2400" spc="254" dirty="0">
                <a:latin typeface="Comic Sans MS"/>
                <a:cs typeface="Comic Sans MS"/>
              </a:rPr>
              <a:t> </a:t>
            </a:r>
            <a:r>
              <a:rPr lang="es-MX" sz="2400" spc="-5" dirty="0">
                <a:latin typeface="Comic Sans MS"/>
                <a:cs typeface="Comic Sans MS"/>
              </a:rPr>
              <a:t>usualmente</a:t>
            </a:r>
            <a:r>
              <a:rPr lang="es-MX" sz="2400" spc="254" dirty="0">
                <a:latin typeface="Comic Sans MS"/>
                <a:cs typeface="Comic Sans MS"/>
              </a:rPr>
              <a:t> </a:t>
            </a:r>
            <a:r>
              <a:rPr lang="es-MX" sz="2400" spc="-5" dirty="0">
                <a:latin typeface="Comic Sans MS"/>
                <a:cs typeface="Comic Sans MS"/>
              </a:rPr>
              <a:t>despreciada. La</a:t>
            </a:r>
            <a:r>
              <a:rPr lang="es-MX" sz="2400" spc="245" dirty="0">
                <a:latin typeface="Comic Sans MS"/>
                <a:cs typeface="Comic Sans MS"/>
              </a:rPr>
              <a:t> </a:t>
            </a:r>
            <a:r>
              <a:rPr lang="es-MX" sz="2400" spc="-5" dirty="0">
                <a:latin typeface="Comic Sans MS"/>
                <a:cs typeface="Comic Sans MS"/>
              </a:rPr>
              <a:t>reactancia</a:t>
            </a:r>
            <a:r>
              <a:rPr lang="es-MX" sz="2400" spc="245" dirty="0">
                <a:latin typeface="Comic Sans MS"/>
                <a:cs typeface="Comic Sans MS"/>
              </a:rPr>
              <a:t> </a:t>
            </a:r>
            <a:r>
              <a:rPr lang="es-MX" sz="2400" spc="-5" dirty="0">
                <a:latin typeface="Comic Sans MS"/>
                <a:cs typeface="Comic Sans MS"/>
              </a:rPr>
              <a:t>de</a:t>
            </a:r>
            <a:r>
              <a:rPr lang="es-MX" sz="2400" spc="240" dirty="0">
                <a:latin typeface="Comic Sans MS"/>
                <a:cs typeface="Comic Sans MS"/>
              </a:rPr>
              <a:t> </a:t>
            </a:r>
            <a:r>
              <a:rPr lang="es-MX" sz="2400" spc="-5" dirty="0">
                <a:latin typeface="Comic Sans MS"/>
                <a:cs typeface="Comic Sans MS"/>
              </a:rPr>
              <a:t>secuencia</a:t>
            </a:r>
            <a:r>
              <a:rPr lang="es-MX" sz="2400" spc="245" dirty="0">
                <a:latin typeface="Comic Sans MS"/>
                <a:cs typeface="Comic Sans MS"/>
              </a:rPr>
              <a:t> </a:t>
            </a:r>
            <a:r>
              <a:rPr lang="es-MX" sz="2400" spc="-5" dirty="0">
                <a:latin typeface="Comic Sans MS"/>
                <a:cs typeface="Comic Sans MS"/>
              </a:rPr>
              <a:t>negativa</a:t>
            </a:r>
            <a:r>
              <a:rPr lang="es-MX" sz="2400" spc="240"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la</a:t>
            </a:r>
            <a:r>
              <a:rPr lang="es-MX" sz="2400" spc="240" dirty="0">
                <a:latin typeface="Comic Sans MS"/>
                <a:cs typeface="Comic Sans MS"/>
              </a:rPr>
              <a:t> </a:t>
            </a:r>
            <a:r>
              <a:rPr lang="es-MX" sz="2400" spc="-5" dirty="0">
                <a:latin typeface="Comic Sans MS"/>
                <a:cs typeface="Comic Sans MS"/>
              </a:rPr>
              <a:t>máquina</a:t>
            </a:r>
            <a:r>
              <a:rPr lang="es-MX" sz="2400" spc="245" dirty="0">
                <a:latin typeface="Comic Sans MS"/>
                <a:cs typeface="Comic Sans MS"/>
              </a:rPr>
              <a:t> </a:t>
            </a:r>
            <a:r>
              <a:rPr lang="es-MX" sz="2400" spc="-5" dirty="0">
                <a:latin typeface="Comic Sans MS"/>
                <a:cs typeface="Comic Sans MS"/>
              </a:rPr>
              <a:t>es aproximadamente igual a (</a:t>
            </a:r>
            <a:r>
              <a:rPr lang="es-MX" sz="2400" spc="-5" dirty="0" err="1">
                <a:latin typeface="Comic Sans MS"/>
                <a:cs typeface="Comic Sans MS"/>
              </a:rPr>
              <a:t>X”d</a:t>
            </a:r>
            <a:r>
              <a:rPr lang="es-MX" sz="2400" dirty="0">
                <a:latin typeface="Comic Sans MS"/>
                <a:cs typeface="Comic Sans MS"/>
              </a:rPr>
              <a:t> </a:t>
            </a:r>
            <a:r>
              <a:rPr lang="es-MX" sz="2400" spc="-5" dirty="0">
                <a:latin typeface="Comic Sans MS"/>
                <a:cs typeface="Comic Sans MS"/>
              </a:rPr>
              <a:t>+</a:t>
            </a:r>
            <a:r>
              <a:rPr lang="es-MX" sz="2400" dirty="0">
                <a:latin typeface="Comic Sans MS"/>
                <a:cs typeface="Comic Sans MS"/>
              </a:rPr>
              <a:t> </a:t>
            </a:r>
            <a:r>
              <a:rPr lang="es-MX" sz="2400" spc="-5" dirty="0" err="1">
                <a:latin typeface="Comic Sans MS"/>
                <a:cs typeface="Comic Sans MS"/>
              </a:rPr>
              <a:t>X”q</a:t>
            </a:r>
            <a:r>
              <a:rPr lang="es-MX" sz="2400" spc="-5" dirty="0">
                <a:latin typeface="Comic Sans MS"/>
                <a:cs typeface="Comic Sans MS"/>
              </a:rPr>
              <a:t>)/2.</a:t>
            </a:r>
            <a:r>
              <a:rPr lang="es-MX" sz="2400" dirty="0">
                <a:latin typeface="Comic Sans MS"/>
                <a:cs typeface="Comic Sans MS"/>
              </a:rPr>
              <a:t> </a:t>
            </a:r>
            <a:r>
              <a:rPr lang="es-MX" sz="2400" spc="-5" dirty="0">
                <a:latin typeface="Comic Sans MS"/>
                <a:cs typeface="Comic Sans MS"/>
              </a:rPr>
              <a:t>La tensión y la corriente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este periodo será una función de la impedancia del generador, 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elevador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un generador es energizado inadvertidamente, la corriente del</a:t>
            </a:r>
            <a:r>
              <a:rPr lang="es-MX" sz="2400" spc="85" dirty="0">
                <a:latin typeface="Comic Sans MS"/>
                <a:cs typeface="Comic Sans MS"/>
              </a:rPr>
              <a:t> </a:t>
            </a:r>
            <a:r>
              <a:rPr lang="es-MX" sz="2400" spc="-5" dirty="0">
                <a:latin typeface="Comic Sans MS"/>
                <a:cs typeface="Comic Sans MS"/>
              </a:rPr>
              <a:t>estator</a:t>
            </a:r>
            <a:r>
              <a:rPr lang="es-MX" sz="2400" spc="75" dirty="0">
                <a:latin typeface="Comic Sans MS"/>
                <a:cs typeface="Comic Sans MS"/>
              </a:rPr>
              <a:t> </a:t>
            </a:r>
            <a:r>
              <a:rPr lang="es-MX" sz="2400" spc="-5" dirty="0">
                <a:latin typeface="Comic Sans MS"/>
                <a:cs typeface="Comic Sans MS"/>
              </a:rPr>
              <a:t>induce</a:t>
            </a:r>
            <a:r>
              <a:rPr lang="es-MX" sz="2400" spc="80" dirty="0">
                <a:latin typeface="Comic Sans MS"/>
                <a:cs typeface="Comic Sans MS"/>
              </a:rPr>
              <a:t> </a:t>
            </a:r>
            <a:r>
              <a:rPr lang="es-MX" sz="2400" spc="-5" dirty="0">
                <a:latin typeface="Comic Sans MS"/>
                <a:cs typeface="Comic Sans MS"/>
              </a:rPr>
              <a:t>corrientes</a:t>
            </a:r>
            <a:r>
              <a:rPr lang="es-MX" sz="2400" spc="75" dirty="0">
                <a:latin typeface="Comic Sans MS"/>
                <a:cs typeface="Comic Sans MS"/>
              </a:rPr>
              <a:t> </a:t>
            </a:r>
            <a:r>
              <a:rPr lang="es-MX" sz="2400" spc="-5" dirty="0">
                <a:latin typeface="Comic Sans MS"/>
                <a:cs typeface="Comic Sans MS"/>
              </a:rPr>
              <a:t>de</a:t>
            </a:r>
            <a:r>
              <a:rPr lang="es-MX" sz="2400" spc="75" dirty="0">
                <a:latin typeface="Comic Sans MS"/>
                <a:cs typeface="Comic Sans MS"/>
              </a:rPr>
              <a:t> </a:t>
            </a:r>
            <a:r>
              <a:rPr lang="es-MX" sz="2400" spc="-5" dirty="0">
                <a:latin typeface="Comic Sans MS"/>
                <a:cs typeface="Comic Sans MS"/>
              </a:rPr>
              <a:t>grandes</a:t>
            </a:r>
            <a:r>
              <a:rPr lang="es-MX" sz="2400" spc="80" dirty="0">
                <a:latin typeface="Comic Sans MS"/>
                <a:cs typeface="Comic Sans MS"/>
              </a:rPr>
              <a:t> </a:t>
            </a:r>
            <a:r>
              <a:rPr lang="es-MX" sz="2400" spc="-5" dirty="0">
                <a:latin typeface="Comic Sans MS"/>
                <a:cs typeface="Comic Sans MS"/>
              </a:rPr>
              <a:t>magnitudes</a:t>
            </a:r>
            <a:r>
              <a:rPr lang="es-MX" sz="2400" spc="75" dirty="0">
                <a:latin typeface="Comic Sans MS"/>
                <a:cs typeface="Comic Sans MS"/>
              </a:rPr>
              <a:t> </a:t>
            </a:r>
            <a:r>
              <a:rPr lang="es-MX" sz="2400" spc="-5" dirty="0">
                <a:latin typeface="Comic Sans MS"/>
                <a:cs typeface="Comic Sans MS"/>
              </a:rPr>
              <a:t>en el rotor, causándole rápido calentamiento térmico.</a:t>
            </a:r>
            <a:r>
              <a:rPr lang="es-MX" sz="2400" dirty="0">
                <a:latin typeface="Comic Sans MS"/>
                <a:cs typeface="Comic Sans MS"/>
              </a:rPr>
              <a:t> </a:t>
            </a:r>
            <a:r>
              <a:rPr lang="es-MX" sz="2400" spc="-5" dirty="0">
                <a:latin typeface="Comic Sans MS"/>
                <a:cs typeface="Comic Sans MS"/>
              </a:rPr>
              <a:t>Esta corriente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rotor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inicialmente</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60</a:t>
            </a:r>
            <a:r>
              <a:rPr lang="es-MX" sz="2400" dirty="0">
                <a:latin typeface="Comic Sans MS"/>
                <a:cs typeface="Comic Sans MS"/>
              </a:rPr>
              <a:t> </a:t>
            </a:r>
            <a:r>
              <a:rPr lang="es-MX" sz="2400" spc="-5" dirty="0">
                <a:latin typeface="Comic Sans MS"/>
                <a:cs typeface="Comic Sans MS"/>
              </a:rPr>
              <a:t>Hz,</a:t>
            </a:r>
            <a:r>
              <a:rPr lang="es-MX" sz="2400" dirty="0">
                <a:latin typeface="Comic Sans MS"/>
                <a:cs typeface="Comic Sans MS"/>
              </a:rPr>
              <a:t> </a:t>
            </a:r>
            <a:r>
              <a:rPr lang="es-MX" sz="2400" spc="-5" dirty="0">
                <a:latin typeface="Comic Sans MS"/>
                <a:cs typeface="Comic Sans MS"/>
              </a:rPr>
              <a:t>pero disminuye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según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incrementa</a:t>
            </a:r>
            <a:r>
              <a:rPr lang="es-MX" sz="2400" dirty="0">
                <a:latin typeface="Comic Sans MS"/>
                <a:cs typeface="Comic Sans MS"/>
              </a:rPr>
              <a:t> </a:t>
            </a:r>
            <a:r>
              <a:rPr lang="es-MX" sz="2400" spc="-5" dirty="0">
                <a:latin typeface="Comic Sans MS"/>
                <a:cs typeface="Comic Sans MS"/>
              </a:rPr>
              <a:t>la velocidad</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rotor</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motor</a:t>
            </a:r>
            <a:r>
              <a:rPr lang="es-MX" sz="2400" dirty="0">
                <a:latin typeface="Comic Sans MS"/>
                <a:cs typeface="Comic Sans MS"/>
              </a:rPr>
              <a:t> </a:t>
            </a:r>
            <a:r>
              <a:rPr lang="es-MX" sz="2400" spc="-5" dirty="0">
                <a:latin typeface="Comic Sans MS"/>
                <a:cs typeface="Comic Sans MS"/>
              </a:rPr>
              <a:t>de inducción.</a:t>
            </a:r>
          </a:p>
          <a:p>
            <a:pPr marL="12700" marR="5080" algn="just">
              <a:spcBef>
                <a:spcPts val="100"/>
              </a:spcBef>
              <a:tabLst>
                <a:tab pos="749300" algn="l"/>
                <a:tab pos="1099185" algn="l"/>
                <a:tab pos="1835785" algn="l"/>
                <a:tab pos="2085975" algn="l"/>
                <a:tab pos="2367915" algn="l"/>
              </a:tabLst>
            </a:pPr>
            <a:r>
              <a:rPr lang="es-MX" sz="2400" spc="-5" dirty="0">
                <a:latin typeface="Comic Sans MS"/>
                <a:cs typeface="Comic Sans MS"/>
              </a:rPr>
              <a:t>Si el generador está conectado a un sistema fuerte, las corrientes iniciales en el estator estarán en el rango de tres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cuatro</a:t>
            </a:r>
            <a:r>
              <a:rPr lang="es-MX" sz="2400" dirty="0">
                <a:latin typeface="Comic Sans MS"/>
                <a:cs typeface="Comic Sans MS"/>
              </a:rPr>
              <a:t> </a:t>
            </a:r>
            <a:r>
              <a:rPr lang="es-MX" sz="2400" spc="-5" dirty="0">
                <a:latin typeface="Comic Sans MS"/>
                <a:cs typeface="Comic Sans MS"/>
              </a:rPr>
              <a:t>veces</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en terminales</a:t>
            </a:r>
            <a:r>
              <a:rPr lang="es-MX" sz="2400" spc="204" dirty="0">
                <a:latin typeface="Comic Sans MS"/>
                <a:cs typeface="Comic Sans MS"/>
              </a:rPr>
              <a:t> </a:t>
            </a:r>
            <a:r>
              <a:rPr lang="es-MX" sz="2400" spc="-5" dirty="0">
                <a:latin typeface="Comic Sans MS"/>
                <a:cs typeface="Comic Sans MS"/>
              </a:rPr>
              <a:t>estará</a:t>
            </a:r>
            <a:r>
              <a:rPr lang="es-MX" sz="2400" spc="210" dirty="0">
                <a:latin typeface="Comic Sans MS"/>
                <a:cs typeface="Comic Sans MS"/>
              </a:rPr>
              <a:t> </a:t>
            </a:r>
            <a:r>
              <a:rPr lang="es-MX" sz="2400" spc="-5" dirty="0">
                <a:latin typeface="Comic Sans MS"/>
                <a:cs typeface="Comic Sans MS"/>
              </a:rPr>
              <a:t>en</a:t>
            </a:r>
            <a:r>
              <a:rPr lang="es-MX" sz="2400" spc="204" dirty="0">
                <a:latin typeface="Comic Sans MS"/>
                <a:cs typeface="Comic Sans MS"/>
              </a:rPr>
              <a:t> </a:t>
            </a:r>
            <a:r>
              <a:rPr lang="es-MX" sz="2400" spc="-5" dirty="0">
                <a:latin typeface="Comic Sans MS"/>
                <a:cs typeface="Comic Sans MS"/>
              </a:rPr>
              <a:t>el</a:t>
            </a:r>
            <a:r>
              <a:rPr lang="es-MX" sz="2400" spc="210" dirty="0">
                <a:latin typeface="Comic Sans MS"/>
                <a:cs typeface="Comic Sans MS"/>
              </a:rPr>
              <a:t> </a:t>
            </a:r>
            <a:r>
              <a:rPr lang="es-MX" sz="2400" spc="-5" dirty="0">
                <a:latin typeface="Comic Sans MS"/>
                <a:cs typeface="Comic Sans MS"/>
              </a:rPr>
              <a:t>rango</a:t>
            </a:r>
            <a:r>
              <a:rPr lang="es-MX" sz="2400" spc="204" dirty="0">
                <a:latin typeface="Comic Sans MS"/>
                <a:cs typeface="Comic Sans MS"/>
              </a:rPr>
              <a:t> </a:t>
            </a:r>
            <a:r>
              <a:rPr lang="es-MX" sz="2400" spc="-5" dirty="0">
                <a:latin typeface="Comic Sans MS"/>
                <a:cs typeface="Comic Sans MS"/>
              </a:rPr>
              <a:t>de</a:t>
            </a:r>
            <a:r>
              <a:rPr lang="es-MX" sz="2400" spc="210" dirty="0">
                <a:latin typeface="Comic Sans MS"/>
                <a:cs typeface="Comic Sans MS"/>
              </a:rPr>
              <a:t> </a:t>
            </a:r>
            <a:r>
              <a:rPr lang="es-MX" sz="2400" spc="-5" dirty="0">
                <a:latin typeface="Comic Sans MS"/>
                <a:cs typeface="Comic Sans MS"/>
              </a:rPr>
              <a:t>50-70%</a:t>
            </a:r>
            <a:r>
              <a:rPr lang="es-MX" sz="2400" spc="210" dirty="0">
                <a:latin typeface="Comic Sans MS"/>
                <a:cs typeface="Comic Sans MS"/>
              </a:rPr>
              <a:t> </a:t>
            </a:r>
            <a:r>
              <a:rPr lang="es-MX" sz="2400" spc="-5" dirty="0">
                <a:latin typeface="Comic Sans MS"/>
                <a:cs typeface="Comic Sans MS"/>
              </a:rPr>
              <a:t>del</a:t>
            </a:r>
            <a:r>
              <a:rPr lang="es-MX" sz="2400" spc="204" dirty="0">
                <a:latin typeface="Comic Sans MS"/>
                <a:cs typeface="Comic Sans MS"/>
              </a:rPr>
              <a:t> </a:t>
            </a:r>
            <a:r>
              <a:rPr lang="es-MX" sz="2400" spc="-5" dirty="0">
                <a:latin typeface="Comic Sans MS"/>
                <a:cs typeface="Comic Sans MS"/>
              </a:rPr>
              <a:t>nominal, para</a:t>
            </a:r>
            <a:r>
              <a:rPr lang="es-MX" sz="2400" dirty="0">
                <a:latin typeface="Comic Sans MS"/>
                <a:cs typeface="Comic Sans MS"/>
              </a:rPr>
              <a:t> </a:t>
            </a:r>
            <a:r>
              <a:rPr lang="es-MX" sz="2400" spc="-5" dirty="0">
                <a:latin typeface="Comic Sans MS"/>
                <a:cs typeface="Comic Sans MS"/>
              </a:rPr>
              <a:t>valores</a:t>
            </a:r>
            <a:r>
              <a:rPr lang="es-MX" sz="2400" dirty="0">
                <a:latin typeface="Comic Sans MS"/>
                <a:cs typeface="Comic Sans MS"/>
              </a:rPr>
              <a:t> </a:t>
            </a:r>
            <a:r>
              <a:rPr lang="es-MX" sz="2400" spc="-5" dirty="0">
                <a:latin typeface="Comic Sans MS"/>
                <a:cs typeface="Comic Sans MS"/>
              </a:rPr>
              <a:t>típicos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impedancias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y transformador elevador.</a:t>
            </a:r>
            <a:r>
              <a:rPr lang="es-MX" sz="2400" spc="254" dirty="0">
                <a:latin typeface="Comic Sans MS"/>
                <a:cs typeface="Comic Sans MS"/>
              </a:rPr>
              <a:t> </a:t>
            </a:r>
            <a:r>
              <a:rPr lang="es-MX" sz="2400" spc="-5" dirty="0">
                <a:latin typeface="Comic Sans MS"/>
                <a:cs typeface="Comic Sans MS"/>
              </a:rPr>
              <a:t>Si el generador está conectado 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débil,</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estator</a:t>
            </a:r>
            <a:r>
              <a:rPr lang="es-MX" sz="2400" dirty="0">
                <a:latin typeface="Comic Sans MS"/>
                <a:cs typeface="Comic Sans MS"/>
              </a:rPr>
              <a:t> </a:t>
            </a:r>
            <a:r>
              <a:rPr lang="es-MX" sz="2400" spc="-5" dirty="0">
                <a:latin typeface="Comic Sans MS"/>
                <a:cs typeface="Comic Sans MS"/>
              </a:rPr>
              <a:t>podría únicamente ser una o dos veces su capacidad y la tensión en terminales únicamente 20-40% del nominal.</a:t>
            </a:r>
            <a:r>
              <a:rPr lang="es-MX" sz="2400" dirty="0">
                <a:latin typeface="Comic Sans MS"/>
                <a:cs typeface="Comic Sans MS"/>
              </a:rPr>
              <a:t> </a:t>
            </a:r>
            <a:r>
              <a:rPr lang="es-MX" sz="2400" spc="-5" dirty="0">
                <a:latin typeface="Comic Sans MS"/>
                <a:cs typeface="Comic Sans MS"/>
              </a:rPr>
              <a:t>Cuando el 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energizado</a:t>
            </a:r>
            <a:r>
              <a:rPr lang="es-MX" sz="2400" dirty="0">
                <a:latin typeface="Comic Sans MS"/>
                <a:cs typeface="Comic Sans MS"/>
              </a:rPr>
              <a:t> </a:t>
            </a:r>
            <a:r>
              <a:rPr lang="es-MX" sz="2400" spc="-5" dirty="0">
                <a:latin typeface="Comic Sans MS"/>
                <a:cs typeface="Comic Sans MS"/>
              </a:rPr>
              <a:t>inadvertidamente</a:t>
            </a:r>
            <a:r>
              <a:rPr lang="es-MX" sz="2400" dirty="0">
                <a:latin typeface="Comic Sans MS"/>
                <a:cs typeface="Comic Sans MS"/>
              </a:rPr>
              <a:t> </a:t>
            </a:r>
            <a:r>
              <a:rPr lang="es-MX" sz="2400" spc="-5" dirty="0">
                <a:latin typeface="Comic Sans MS"/>
                <a:cs typeface="Comic Sans MS"/>
              </a:rPr>
              <a:t>desde</a:t>
            </a:r>
            <a:r>
              <a:rPr lang="es-MX" sz="2400" dirty="0">
                <a:latin typeface="Comic Sans MS"/>
                <a:cs typeface="Comic Sans MS"/>
              </a:rPr>
              <a:t> </a:t>
            </a:r>
            <a:r>
              <a:rPr lang="es-MX" sz="2400" spc="-5" dirty="0">
                <a:latin typeface="Comic Sans MS"/>
                <a:cs typeface="Comic Sans MS"/>
              </a:rPr>
              <a:t>su transformador</a:t>
            </a:r>
            <a:r>
              <a:rPr lang="es-MX" sz="2400" dirty="0">
                <a:latin typeface="Comic Sans MS"/>
                <a:cs typeface="Comic Sans MS"/>
              </a:rPr>
              <a:t> </a:t>
            </a:r>
            <a:r>
              <a:rPr lang="es-MX" sz="2400" spc="-5" dirty="0">
                <a:latin typeface="Comic Sans MS"/>
                <a:cs typeface="Comic Sans MS"/>
              </a:rPr>
              <a:t>auxiliar,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spc="254" dirty="0">
                <a:latin typeface="Comic Sans MS"/>
                <a:cs typeface="Comic Sans MS"/>
              </a:rPr>
              <a:t> </a:t>
            </a:r>
            <a:r>
              <a:rPr lang="es-MX" sz="2400" spc="-5" dirty="0">
                <a:latin typeface="Comic Sans MS"/>
                <a:cs typeface="Comic Sans MS"/>
              </a:rPr>
              <a:t>en el estator será del rango de 0.1 a 0.2 veces su capacidad debido a las grandes</a:t>
            </a:r>
            <a:r>
              <a:rPr lang="es-MX" sz="2400" dirty="0">
                <a:latin typeface="Comic Sans MS"/>
                <a:cs typeface="Comic Sans MS"/>
              </a:rPr>
              <a:t> </a:t>
            </a:r>
            <a:r>
              <a:rPr lang="es-MX" sz="2400" spc="-5" dirty="0">
                <a:latin typeface="Comic Sans MS"/>
                <a:cs typeface="Comic Sans MS"/>
              </a:rPr>
              <a:t>impedancias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trayectoria.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circuito equivalente mostrado en el apéndice I puede ser usado para</a:t>
            </a:r>
            <a:r>
              <a:rPr lang="es-MX" sz="2400" dirty="0">
                <a:latin typeface="Comic Sans MS"/>
                <a:cs typeface="Comic Sans MS"/>
              </a:rPr>
              <a:t> </a:t>
            </a:r>
            <a:r>
              <a:rPr lang="es-MX" sz="2400" spc="-5" dirty="0">
                <a:latin typeface="Comic Sans MS"/>
                <a:cs typeface="Comic Sans MS"/>
              </a:rPr>
              <a:t>determinar</a:t>
            </a:r>
            <a:r>
              <a:rPr lang="es-MX" sz="2400" dirty="0">
                <a:latin typeface="Comic Sans MS"/>
                <a:cs typeface="Comic Sans MS"/>
              </a:rPr>
              <a:t> </a:t>
            </a:r>
            <a:r>
              <a:rPr lang="es-MX" sz="2400" spc="-5" dirty="0">
                <a:latin typeface="Comic Sans MS"/>
                <a:cs typeface="Comic Sans MS"/>
              </a:rPr>
              <a:t>aproximadamente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y tensiones iniciales de la máquina cuando un generador es energizado</a:t>
            </a:r>
            <a:r>
              <a:rPr lang="es-MX" sz="2400" dirty="0">
                <a:latin typeface="Comic Sans MS"/>
                <a:cs typeface="Comic Sans MS"/>
              </a:rPr>
              <a:t> </a:t>
            </a:r>
            <a:r>
              <a:rPr lang="es-MX" sz="2400" spc="-5" dirty="0" err="1">
                <a:latin typeface="Comic Sans MS"/>
                <a:cs typeface="Comic Sans MS"/>
              </a:rPr>
              <a:t>desdel</a:t>
            </a:r>
            <a:r>
              <a:rPr lang="es-MX" sz="2400" dirty="0">
                <a:latin typeface="Comic Sans MS"/>
                <a:cs typeface="Comic Sans MS"/>
              </a:rPr>
              <a:t> </a:t>
            </a:r>
            <a:r>
              <a:rPr lang="es-MX" sz="2400" spc="-5" dirty="0">
                <a:latin typeface="Comic Sans MS"/>
                <a:cs typeface="Comic Sans MS"/>
              </a:rPr>
              <a:t>sistema</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endParaRPr lang="es-MX" sz="2400" dirty="0">
              <a:latin typeface="Comic Sans MS"/>
              <a:cs typeface="Comic Sans MS"/>
            </a:endParaRPr>
          </a:p>
          <a:p>
            <a:pPr marL="12700" marR="5080">
              <a:lnSpc>
                <a:spcPct val="116100"/>
              </a:lnSpc>
              <a:spcBef>
                <a:spcPts val="100"/>
              </a:spcBef>
              <a:tabLst>
                <a:tab pos="749300" algn="l"/>
                <a:tab pos="1099185" algn="l"/>
                <a:tab pos="1835785" algn="l"/>
                <a:tab pos="2085975" algn="l"/>
                <a:tab pos="2367915" algn="l"/>
              </a:tabLst>
            </a:pPr>
            <a:endParaRPr lang="es-MX" sz="900" dirty="0">
              <a:latin typeface="Comic Sans MS"/>
              <a:cs typeface="Comic Sans MS"/>
            </a:endParaRPr>
          </a:p>
          <a:p>
            <a:pPr marL="12700" marR="5080">
              <a:lnSpc>
                <a:spcPct val="116100"/>
              </a:lnSpc>
              <a:spcBef>
                <a:spcPts val="100"/>
              </a:spcBef>
              <a:tabLst>
                <a:tab pos="749300" algn="l"/>
                <a:tab pos="1099185" algn="l"/>
                <a:tab pos="1835785" algn="l"/>
                <a:tab pos="2085975" algn="l"/>
                <a:tab pos="2367915" algn="l"/>
              </a:tabLst>
            </a:pPr>
            <a:endParaRPr lang="es-MX" sz="900" dirty="0">
              <a:latin typeface="Comic Sans MS"/>
              <a:cs typeface="Comic Sans MS"/>
            </a:endParaRPr>
          </a:p>
          <a:p>
            <a:pPr marL="12700" marR="5080">
              <a:lnSpc>
                <a:spcPct val="116100"/>
              </a:lnSpc>
              <a:spcBef>
                <a:spcPts val="100"/>
              </a:spcBef>
              <a:tabLst>
                <a:tab pos="749300" algn="l"/>
                <a:tab pos="1099185" algn="l"/>
                <a:tab pos="1835785" algn="l"/>
                <a:tab pos="2085975" algn="l"/>
                <a:tab pos="2367915" algn="l"/>
              </a:tabLst>
            </a:pPr>
            <a:endParaRPr sz="900" dirty="0">
              <a:latin typeface="Comic Sans MS"/>
              <a:cs typeface="Comic Sans MS"/>
            </a:endParaRPr>
          </a:p>
        </p:txBody>
      </p:sp>
    </p:spTree>
    <p:extLst>
      <p:ext uri="{BB962C8B-B14F-4D97-AF65-F5344CB8AC3E}">
        <p14:creationId xmlns:p14="http://schemas.microsoft.com/office/powerpoint/2010/main" xmlns="" val="3684099683"/>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82600" y="381000"/>
            <a:ext cx="17221200" cy="5559214"/>
          </a:xfrm>
          <a:prstGeom prst="rect">
            <a:avLst/>
          </a:prstGeom>
        </p:spPr>
        <p:txBody>
          <a:bodyPr vert="horz" wrap="square" lIns="0" tIns="34290" rIns="0" bIns="0" rtlCol="0">
            <a:spAutoFit/>
          </a:bodyPr>
          <a:lstStyle/>
          <a:p>
            <a:pPr marL="12700" algn="just">
              <a:spcBef>
                <a:spcPts val="270"/>
              </a:spcBef>
              <a:tabLst>
                <a:tab pos="911225" algn="l"/>
                <a:tab pos="1344295" algn="l"/>
                <a:tab pos="2278380" algn="l"/>
                <a:tab pos="2957195" algn="l"/>
              </a:tabLst>
            </a:pPr>
            <a:r>
              <a:rPr lang="es-AR" sz="2400" b="1" spc="-5" dirty="0" smtClean="0">
                <a:latin typeface="Comic Sans MS" panose="030F0702030302020204" pitchFamily="66" charset="0"/>
                <a:cs typeface="Comic Sans MS"/>
              </a:rPr>
              <a:t>R</a:t>
            </a:r>
            <a:r>
              <a:rPr lang="es-AR" sz="2400" b="1" spc="-5" dirty="0" smtClean="0">
                <a:latin typeface="Comic Sans MS" panose="030F0702030302020204" pitchFamily="66" charset="0"/>
                <a:cs typeface="Comic Sans MS"/>
              </a:rPr>
              <a:t>espuesta del generador debido a </a:t>
            </a:r>
            <a:r>
              <a:rPr lang="es-AR" sz="2400" b="1" spc="-5" dirty="0" err="1" smtClean="0">
                <a:latin typeface="Comic Sans MS" panose="030F0702030302020204" pitchFamily="66" charset="0"/>
                <a:cs typeface="Comic Sans MS"/>
              </a:rPr>
              <a:t>energización</a:t>
            </a:r>
            <a:r>
              <a:rPr lang="es-AR" sz="2400" b="1" spc="-5" dirty="0" smtClean="0">
                <a:latin typeface="Comic Sans MS" panose="030F0702030302020204" pitchFamily="66" charset="0"/>
                <a:cs typeface="Comic Sans MS"/>
              </a:rPr>
              <a:t> monofásica: </a:t>
            </a:r>
            <a:r>
              <a:rPr sz="2400" spc="-5" smtClean="0">
                <a:latin typeface="Comic Sans MS" panose="030F0702030302020204" pitchFamily="66" charset="0"/>
                <a:cs typeface="Comic Sans MS"/>
              </a:rPr>
              <a:t>La</a:t>
            </a:r>
            <a:r>
              <a:rPr lang="en-US" sz="2400" spc="-5" dirty="0" smtClean="0">
                <a:latin typeface="Comic Sans MS" panose="030F0702030302020204" pitchFamily="66" charset="0"/>
                <a:cs typeface="Comic Sans MS"/>
              </a:rPr>
              <a:t> </a:t>
            </a:r>
            <a:r>
              <a:rPr sz="2400" spc="-5" dirty="0" err="1">
                <a:latin typeface="Comic Sans MS" panose="030F0702030302020204" pitchFamily="66" charset="0"/>
                <a:cs typeface="Comic Sans MS"/>
              </a:rPr>
              <a:t>energización</a:t>
            </a:r>
            <a:r>
              <a:rPr lang="en-US"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monofásica</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6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spc="16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spc="150" dirty="0">
                <a:latin typeface="Comic Sans MS" panose="030F0702030302020204" pitchFamily="66" charset="0"/>
                <a:cs typeface="Comic Sans MS"/>
              </a:rPr>
              <a:t> </a:t>
            </a:r>
            <a:r>
              <a:rPr lang="es-MX" sz="2400" spc="-5" dirty="0">
                <a:latin typeface="Comic Sans MS" panose="030F0702030302020204" pitchFamily="66" charset="0"/>
                <a:cs typeface="Comic Sans MS"/>
              </a:rPr>
              <a:t>con</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spc="15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sistema de</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potencia</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mientras</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reposo</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sujeta</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 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desbalanceada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significante.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 corriente</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causa</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flujo</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secuencia</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negativa y</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calentamiento</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térmico</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similar</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causado</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por 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energización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trifásica.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existirá</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aceleración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significante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aplicada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al generador es monofásica y la unidad está esencialmente en reposo.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Corrientes de secuencia positiva y negativa en </a:t>
            </a:r>
            <a:r>
              <a:rPr lang="es-MX" sz="2400" spc="-5" dirty="0" err="1">
                <a:latin typeface="Comic Sans MS" panose="030F0702030302020204" pitchFamily="66" charset="0"/>
                <a:cs typeface="Comic Sans MS"/>
              </a:rPr>
              <a:t>anilloán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inducirán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aproximadamente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60</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Hz</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produce campos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magnéticos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dirección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opuesta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generar esencialmente un par de aceleración neto.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 la tensión monofásica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cuando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en reposo</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sino, por ende, a velocidad media nominal, el par 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aceleración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secuencia positiva</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será</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mayor</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desaceleración</a:t>
            </a:r>
            <a:r>
              <a:rPr lang="es-MX" sz="2400" spc="3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 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secuencia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negativa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 acelerará.</a:t>
            </a:r>
            <a:r>
              <a:rPr lang="es-MX" sz="2400" spc="22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235" dirty="0">
                <a:latin typeface="Comic Sans MS" panose="030F0702030302020204" pitchFamily="66" charset="0"/>
                <a:cs typeface="Comic Sans MS"/>
              </a:rPr>
              <a:t> </a:t>
            </a:r>
            <a:r>
              <a:rPr lang="es-MX" sz="2400" spc="-5" dirty="0">
                <a:latin typeface="Comic Sans MS" panose="030F0702030302020204" pitchFamily="66" charset="0"/>
                <a:cs typeface="Comic Sans MS"/>
              </a:rPr>
              <a:t>arqueo</a:t>
            </a:r>
            <a:r>
              <a:rPr lang="es-MX" sz="2400" spc="235"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240" dirty="0">
                <a:latin typeface="Comic Sans MS" panose="030F0702030302020204" pitchFamily="66" charset="0"/>
                <a:cs typeface="Comic Sans MS"/>
              </a:rPr>
              <a:t> </a:t>
            </a:r>
            <a:r>
              <a:rPr lang="es-MX" sz="2400" spc="-5" dirty="0">
                <a:latin typeface="Comic Sans MS" panose="030F0702030302020204" pitchFamily="66" charset="0"/>
                <a:cs typeface="Comic Sans MS"/>
              </a:rPr>
              <a:t>interruptor</a:t>
            </a:r>
            <a:r>
              <a:rPr lang="es-MX" sz="2400" spc="235"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spc="24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235" dirty="0">
                <a:latin typeface="Comic Sans MS" panose="030F0702030302020204" pitchFamily="66" charset="0"/>
                <a:cs typeface="Comic Sans MS"/>
              </a:rPr>
              <a:t> </a:t>
            </a:r>
            <a:r>
              <a:rPr lang="es-MX" sz="2400" spc="-5" dirty="0">
                <a:latin typeface="Comic Sans MS" panose="030F0702030302020204" pitchFamily="66" charset="0"/>
                <a:cs typeface="Comic Sans MS"/>
              </a:rPr>
              <a:t>causa</a:t>
            </a:r>
            <a:r>
              <a:rPr lang="es-MX" sz="2400" spc="240" dirty="0">
                <a:latin typeface="Comic Sans MS" panose="030F0702030302020204" pitchFamily="66" charset="0"/>
                <a:cs typeface="Comic Sans MS"/>
              </a:rPr>
              <a:t> </a:t>
            </a:r>
            <a:r>
              <a:rPr lang="es-MX" sz="2400" spc="-5" dirty="0">
                <a:latin typeface="Comic Sans MS" panose="030F0702030302020204" pitchFamily="66" charset="0"/>
                <a:cs typeface="Comic Sans MS"/>
              </a:rPr>
              <a:t>más frecuente</a:t>
            </a:r>
            <a:r>
              <a:rPr lang="es-MX" sz="2400" spc="35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35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360" dirty="0">
                <a:latin typeface="Comic Sans MS" panose="030F0702030302020204" pitchFamily="66" charset="0"/>
                <a:cs typeface="Comic Sans MS"/>
              </a:rPr>
              <a:t> </a:t>
            </a:r>
            <a:r>
              <a:rPr lang="es-MX" sz="2400" spc="-5" dirty="0">
                <a:latin typeface="Comic Sans MS" panose="030F0702030302020204" pitchFamily="66" charset="0"/>
                <a:cs typeface="Comic Sans MS"/>
              </a:rPr>
              <a:t>energización</a:t>
            </a:r>
            <a:r>
              <a:rPr lang="es-MX" sz="2400" spc="360" dirty="0">
                <a:latin typeface="Comic Sans MS" panose="030F0702030302020204" pitchFamily="66" charset="0"/>
                <a:cs typeface="Comic Sans MS"/>
              </a:rPr>
              <a:t> </a:t>
            </a:r>
            <a:r>
              <a:rPr lang="es-MX" sz="2400" spc="-5" dirty="0">
                <a:latin typeface="Comic Sans MS" panose="030F0702030302020204" pitchFamily="66" charset="0"/>
                <a:cs typeface="Comic Sans MS"/>
              </a:rPr>
              <a:t>inadvertida</a:t>
            </a:r>
            <a:r>
              <a:rPr lang="es-MX" sz="2400" spc="360" dirty="0">
                <a:latin typeface="Comic Sans MS" panose="030F0702030302020204" pitchFamily="66" charset="0"/>
                <a:cs typeface="Comic Sans MS"/>
              </a:rPr>
              <a:t> </a:t>
            </a:r>
            <a:r>
              <a:rPr lang="es-MX" sz="2400" spc="-5" dirty="0">
                <a:latin typeface="Comic Sans MS" panose="030F0702030302020204" pitchFamily="66" charset="0"/>
                <a:cs typeface="Comic Sans MS"/>
              </a:rPr>
              <a:t>monofásica.</a:t>
            </a:r>
            <a:endParaRPr lang="es-MX" sz="2400" dirty="0">
              <a:latin typeface="Comic Sans MS" panose="030F0702030302020204" pitchFamily="66" charset="0"/>
              <a:cs typeface="Comic Sans MS"/>
            </a:endParaRPr>
          </a:p>
          <a:p>
            <a:pPr marL="12700" algn="just">
              <a:spcBef>
                <a:spcPts val="175"/>
              </a:spcBef>
              <a:tabLst>
                <a:tab pos="1093470" algn="l"/>
                <a:tab pos="2118360" algn="l"/>
                <a:tab pos="2374900" algn="l"/>
              </a:tabLst>
            </a:pPr>
            <a:r>
              <a:rPr lang="es-MX" sz="2400" spc="-5" dirty="0">
                <a:latin typeface="Comic Sans MS" panose="030F0702030302020204" pitchFamily="66" charset="0"/>
                <a:cs typeface="Comic Sans MS"/>
              </a:rPr>
              <a:t>Esta situación es más fácil que ocurra justo antes de la sincronización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justo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después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 removida de servicio cuando la tensión de la máquina y el sistema esta 180°</a:t>
            </a:r>
            <a:r>
              <a:rPr lang="es-MX" sz="2400" dirty="0">
                <a:latin typeface="Comic Sans MS" panose="030F0702030302020204" pitchFamily="66" charset="0"/>
                <a:cs typeface="Times New Roman"/>
              </a:rPr>
              <a:t> </a:t>
            </a:r>
            <a:r>
              <a:rPr lang="es-MX" sz="2400" spc="-5" dirty="0">
                <a:latin typeface="Comic Sans MS" panose="030F0702030302020204" pitchFamily="66" charset="0"/>
                <a:cs typeface="Comic Sans MS"/>
              </a:rPr>
              <a:t>fuera de fase.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magnitud de la 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puede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calculada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circuito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equivalente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componentes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simétricas mostrado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Apéndice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II</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 conectado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sistema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potencia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través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 transformador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elevador</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delta-estrella</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endParaRPr lang="es-MX" sz="2400" dirty="0">
              <a:latin typeface="Comic Sans MS" panose="030F0702030302020204" pitchFamily="66" charset="0"/>
              <a:cs typeface="Comic Sans MS"/>
            </a:endParaRPr>
          </a:p>
          <a:p>
            <a:pPr marL="12700">
              <a:spcBef>
                <a:spcPts val="175"/>
              </a:spcBef>
              <a:tabLst>
                <a:tab pos="1093470" algn="l"/>
                <a:tab pos="2118360" algn="l"/>
                <a:tab pos="2374900" algn="l"/>
              </a:tabLst>
            </a:pPr>
            <a:endParaRPr lang="es-MX" sz="900" dirty="0">
              <a:latin typeface="Comic Sans MS"/>
              <a:cs typeface="Comic Sans MS"/>
            </a:endParaRPr>
          </a:p>
          <a:p>
            <a:pPr marL="12700">
              <a:spcBef>
                <a:spcPts val="175"/>
              </a:spcBef>
              <a:tabLst>
                <a:tab pos="1093470" algn="l"/>
                <a:tab pos="2118360" algn="l"/>
                <a:tab pos="2374900" algn="l"/>
              </a:tabLst>
            </a:pPr>
            <a:endParaRPr sz="900" dirty="0">
              <a:latin typeface="Comic Sans MS"/>
              <a:cs typeface="Comic Sans MS"/>
            </a:endParaRP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30200" y="304800"/>
            <a:ext cx="17297400" cy="9756517"/>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panose="030F0702030302020204" pitchFamily="66" charset="0"/>
                <a:cs typeface="Comic Sans MS"/>
              </a:rPr>
              <a:t>DAÑO EN</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EL</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GENERADOR</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DEBIDO 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LA</a:t>
            </a:r>
            <a:r>
              <a:rPr lang="es-AR" sz="2400" b="1" spc="-5" dirty="0">
                <a:latin typeface="Comic Sans MS" panose="030F0702030302020204" pitchFamily="66" charset="0"/>
                <a:cs typeface="Comic Sans MS"/>
              </a:rPr>
              <a:t> </a:t>
            </a:r>
            <a:r>
              <a:rPr sz="2400" b="1" spc="-5">
                <a:latin typeface="Comic Sans MS" panose="030F0702030302020204" pitchFamily="66" charset="0"/>
                <a:cs typeface="Comic Sans MS"/>
              </a:rPr>
              <a:t>ENERGIZACIÓN </a:t>
            </a:r>
            <a:r>
              <a:rPr lang="es-AR" sz="2400" b="1" spc="-5" dirty="0" smtClean="0">
                <a:latin typeface="Comic Sans MS" panose="030F0702030302020204" pitchFamily="66" charset="0"/>
                <a:cs typeface="Comic Sans MS"/>
              </a:rPr>
              <a:t>INADVERTIDA</a:t>
            </a:r>
            <a:r>
              <a:rPr sz="2400" b="1" spc="-5" smtClean="0">
                <a:latin typeface="Comic Sans MS" panose="030F0702030302020204" pitchFamily="66" charset="0"/>
                <a:cs typeface="Comic Sans MS"/>
              </a:rPr>
              <a:t>.</a:t>
            </a:r>
            <a:endParaRPr lang="en-US" sz="2400" b="1" spc="-5" dirty="0">
              <a:latin typeface="Comic Sans MS" panose="030F0702030302020204" pitchFamily="66" charset="0"/>
              <a:cs typeface="Comic Sans MS"/>
            </a:endParaRPr>
          </a:p>
          <a:p>
            <a:pPr marL="12700" marR="5080" algn="just">
              <a:spcBef>
                <a:spcPts val="100"/>
              </a:spcBef>
            </a:pPr>
            <a:endParaRPr lang="es-AR" sz="2400" b="1" spc="-5" dirty="0">
              <a:latin typeface="Comic Sans MS" panose="030F0702030302020204" pitchFamily="66" charset="0"/>
              <a:cs typeface="Comic Sans MS"/>
            </a:endParaRPr>
          </a:p>
          <a:p>
            <a:pPr marL="12700" marR="5080" algn="just">
              <a:spcBef>
                <a:spcPts val="100"/>
              </a:spcBef>
            </a:pP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efecto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inicial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energización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inadvertida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 generador </a:t>
            </a:r>
            <a:r>
              <a:rPr lang="es-MX" sz="2400" spc="-5" dirty="0" err="1">
                <a:latin typeface="Comic Sans MS" panose="030F0702030302020204" pitchFamily="66" charset="0"/>
                <a:cs typeface="Comic Sans MS"/>
              </a:rPr>
              <a:t>desdel</a:t>
            </a:r>
            <a:r>
              <a:rPr lang="es-MX" sz="2400" spc="-5" dirty="0">
                <a:latin typeface="Comic Sans MS" panose="030F0702030302020204" pitchFamily="66" charset="0"/>
                <a:cs typeface="Comic Sans MS"/>
              </a:rPr>
              <a:t> reposo o cuando está rodando es el rápido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calentamiento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trayectorias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hierro cerca de la superficie del rotor debido a la corriente inducida</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spc="225" dirty="0">
                <a:latin typeface="Comic Sans MS" panose="030F0702030302020204" pitchFamily="66" charset="0"/>
                <a:cs typeface="Comic Sans MS"/>
              </a:rPr>
              <a:t> </a:t>
            </a:r>
            <a:r>
              <a:rPr lang="es-MX" sz="2400" spc="-5" dirty="0">
                <a:latin typeface="Comic Sans MS" panose="030F0702030302020204" pitchFamily="66" charset="0"/>
                <a:cs typeface="Comic Sans MS"/>
              </a:rPr>
              <a:t>Estas</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trayectorias principalmente</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consisten</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cuñas,</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hierro</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25"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y anillos</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60" dirty="0">
                <a:latin typeface="Comic Sans MS" panose="030F0702030302020204" pitchFamily="66" charset="0"/>
                <a:cs typeface="Comic Sans MS"/>
              </a:rPr>
              <a:t> </a:t>
            </a:r>
            <a:r>
              <a:rPr lang="es-MX" sz="2400" spc="-5" dirty="0">
                <a:latin typeface="Comic Sans MS" panose="030F0702030302020204" pitchFamily="66" charset="0"/>
                <a:cs typeface="Comic Sans MS"/>
              </a:rPr>
              <a:t>retención.</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60" dirty="0">
                <a:latin typeface="Comic Sans MS" panose="030F0702030302020204" pitchFamily="66" charset="0"/>
                <a:cs typeface="Comic Sans MS"/>
              </a:rPr>
              <a:t> </a:t>
            </a:r>
            <a:r>
              <a:rPr lang="es-MX" sz="2400" spc="-5" dirty="0">
                <a:latin typeface="Comic Sans MS" panose="030F0702030302020204" pitchFamily="66" charset="0"/>
                <a:cs typeface="Comic Sans MS"/>
              </a:rPr>
              <a:t>profundidad</a:t>
            </a:r>
            <a:r>
              <a:rPr lang="es-MX" sz="2400" spc="14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penetración 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fracción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pulgada, considerablemente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menor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profundidad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devanados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contactos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entre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estos componentes son puntos donde una rápida elevación de la temperatura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ocurre,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principalmente</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arqueo. Las cuñas, por ejemplo, tienen poca carga “</a:t>
            </a:r>
            <a:r>
              <a:rPr lang="es-MX" sz="2400" spc="-5" dirty="0" err="1">
                <a:latin typeface="Comic Sans MS" panose="030F0702030302020204" pitchFamily="66" charset="0"/>
                <a:cs typeface="Comic Sans MS"/>
              </a:rPr>
              <a:t>clamping</a:t>
            </a:r>
            <a:r>
              <a:rPr lang="es-MX" sz="2400" spc="-5" dirty="0">
                <a:latin typeface="Comic Sans MS" panose="030F0702030302020204" pitchFamily="66" charset="0"/>
                <a:cs typeface="Comic Sans MS"/>
              </a:rPr>
              <a:t>” en reposo, resultando en arqueo entre ellas y el hierro del rotor.</a:t>
            </a:r>
            <a:r>
              <a:rPr lang="es-MX" sz="2400" spc="520" dirty="0">
                <a:latin typeface="Comic Sans MS" panose="030F0702030302020204" pitchFamily="66" charset="0"/>
                <a:cs typeface="Comic Sans MS"/>
              </a:rPr>
              <a:t> </a:t>
            </a:r>
            <a:r>
              <a:rPr lang="es-MX" sz="2400" spc="-5" dirty="0">
                <a:latin typeface="Comic Sans MS" panose="030F0702030302020204" pitchFamily="66" charset="0"/>
                <a:cs typeface="Comic Sans MS"/>
              </a:rPr>
              <a:t>El calentamiento por arqueo comenzará a fundir 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metales,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podría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causar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cuñas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sean debilitadas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punto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inmediato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 eventualmente, dependiendo del tiempo de disparo para librar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incidente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energización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inadvertida.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 ocurre daño a los devanados del rotor, podrían ser daños mecánicos</a:t>
            </a:r>
            <a:r>
              <a:rPr lang="es-MX" sz="2400" spc="125"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25" dirty="0">
                <a:latin typeface="Comic Sans MS" panose="030F0702030302020204" pitchFamily="66" charset="0"/>
                <a:cs typeface="Comic Sans MS"/>
              </a:rPr>
              <a:t> </a:t>
            </a:r>
            <a:r>
              <a:rPr lang="es-MX" sz="2400" spc="-5" dirty="0">
                <a:latin typeface="Comic Sans MS" panose="030F0702030302020204" pitchFamily="66" charset="0"/>
                <a:cs typeface="Comic Sans MS"/>
              </a:rPr>
              <a:t>pérdida</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125" dirty="0">
                <a:latin typeface="Comic Sans MS" panose="030F0702030302020204" pitchFamily="66" charset="0"/>
                <a:cs typeface="Comic Sans MS"/>
              </a:rPr>
              <a:t> </a:t>
            </a:r>
            <a:r>
              <a:rPr lang="es-MX" sz="2400" spc="-5" dirty="0">
                <a:latin typeface="Comic Sans MS" panose="030F0702030302020204" pitchFamily="66" charset="0"/>
                <a:cs typeface="Comic Sans MS"/>
              </a:rPr>
              <a:t>cuñas</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soporte, en lugar del calentamiento.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 a la baja profundidad 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penetración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rotor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podrían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experimentar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elevación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temperatura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excesiva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tanto,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podrían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 dañados térmicamente.</a:t>
            </a:r>
            <a:endParaRPr lang="es-MX" sz="2400" dirty="0">
              <a:latin typeface="Comic Sans MS" panose="030F0702030302020204" pitchFamily="66" charset="0"/>
              <a:cs typeface="Comic Sans MS"/>
            </a:endParaRPr>
          </a:p>
          <a:p>
            <a:pPr marL="12700" marR="5080" algn="just">
              <a:spcBef>
                <a:spcPts val="600"/>
              </a:spcBef>
            </a:pPr>
            <a:r>
              <a:rPr lang="es-MX" sz="2400" spc="-5" dirty="0">
                <a:latin typeface="Comic Sans MS" panose="030F0702030302020204" pitchFamily="66" charset="0"/>
                <a:cs typeface="Comic Sans MS"/>
              </a:rPr>
              <a:t>El</a:t>
            </a:r>
            <a:r>
              <a:rPr lang="es-MX" sz="2400" spc="95" dirty="0">
                <a:latin typeface="Comic Sans MS" panose="030F0702030302020204" pitchFamily="66" charset="0"/>
                <a:cs typeface="Comic Sans MS"/>
              </a:rPr>
              <a:t> </a:t>
            </a:r>
            <a:r>
              <a:rPr lang="es-MX" sz="2400" spc="-5" dirty="0">
                <a:latin typeface="Comic Sans MS" panose="030F0702030302020204" pitchFamily="66" charset="0"/>
                <a:cs typeface="Comic Sans MS"/>
              </a:rPr>
              <a:t>calentamiento</a:t>
            </a:r>
            <a:r>
              <a:rPr lang="es-MX" sz="2400" spc="9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generalizado</a:t>
            </a:r>
            <a:r>
              <a:rPr lang="es-MX" sz="2400" spc="9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9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95" dirty="0">
                <a:latin typeface="Comic Sans MS" panose="030F0702030302020204" pitchFamily="66" charset="0"/>
                <a:cs typeface="Comic Sans MS"/>
              </a:rPr>
              <a:t> </a:t>
            </a:r>
            <a:r>
              <a:rPr lang="es-MX" sz="2400" spc="-5" dirty="0">
                <a:latin typeface="Comic Sans MS" panose="030F0702030302020204" pitchFamily="66" charset="0"/>
                <a:cs typeface="Comic Sans MS"/>
              </a:rPr>
              <a:t>superficie</a:t>
            </a:r>
            <a:r>
              <a:rPr lang="es-MX" sz="2400" spc="9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90"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 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temperatura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excesiva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propaga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áreas descritas, pero si el disparo es retrasado el rotor será dañado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podrá</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reparar.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magnitudes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durante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incidente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están generalmente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dentro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su</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térmica;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 embargo, si ocurre un calentamiento sostenido del rotor, las cuñas u otras partes del rotor podrían romperse y dañar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podría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resultado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pérdida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entero.</a:t>
            </a:r>
            <a:endParaRPr lang="es-MX" sz="2400" dirty="0">
              <a:latin typeface="Comic Sans MS" panose="030F0702030302020204" pitchFamily="66" charset="0"/>
              <a:cs typeface="Comic Sans MS"/>
            </a:endParaRPr>
          </a:p>
          <a:p>
            <a:pPr algn="just">
              <a:spcBef>
                <a:spcPts val="254"/>
              </a:spcBef>
            </a:pPr>
            <a:r>
              <a:rPr lang="es-MX" sz="2400" spc="-5" dirty="0">
                <a:latin typeface="Comic Sans MS" panose="030F0702030302020204" pitchFamily="66" charset="0"/>
                <a:cs typeface="Comic Sans MS"/>
              </a:rPr>
              <a:t>El</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tiempo</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cual</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daño</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ocurre</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puede</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ser calculado</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aproximadamente</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usando</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250" dirty="0">
                <a:latin typeface="Comic Sans MS" panose="030F0702030302020204" pitchFamily="66" charset="0"/>
                <a:cs typeface="Comic Sans MS"/>
              </a:rPr>
              <a:t> </a:t>
            </a:r>
            <a:r>
              <a:rPr lang="es-MX" sz="2400" spc="-5" dirty="0">
                <a:latin typeface="Comic Sans MS" panose="030F0702030302020204" pitchFamily="66" charset="0"/>
                <a:cs typeface="Comic Sans MS"/>
              </a:rPr>
              <a:t>ecuación</a:t>
            </a:r>
            <a:r>
              <a:rPr lang="es-MX" sz="2400" spc="225"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240" dirty="0">
                <a:latin typeface="Comic Sans MS" panose="030F0702030302020204" pitchFamily="66" charset="0"/>
                <a:cs typeface="Comic Sans MS"/>
              </a:rPr>
              <a:t> </a:t>
            </a:r>
            <a:r>
              <a:rPr lang="es-MX" sz="2400" spc="-5" dirty="0">
                <a:latin typeface="Comic Sans MS" panose="030F0702030302020204" pitchFamily="66" charset="0"/>
                <a:cs typeface="Comic Sans MS"/>
              </a:rPr>
              <a:t>la capacidad</a:t>
            </a:r>
            <a:r>
              <a:rPr lang="es-MX" sz="2400" spc="29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90" dirty="0">
                <a:latin typeface="Comic Sans MS" panose="030F0702030302020204" pitchFamily="66" charset="0"/>
                <a:cs typeface="Comic Sans MS"/>
              </a:rPr>
              <a:t> </a:t>
            </a:r>
            <a:r>
              <a:rPr lang="es-MX" sz="2400" spc="-5" dirty="0">
                <a:latin typeface="Comic Sans MS" panose="030F0702030302020204" pitchFamily="66" charset="0"/>
                <a:cs typeface="Comic Sans MS"/>
              </a:rPr>
              <a:t>secuencia</a:t>
            </a:r>
            <a:r>
              <a:rPr lang="es-MX" sz="2400" spc="295" dirty="0">
                <a:latin typeface="Comic Sans MS" panose="030F0702030302020204" pitchFamily="66" charset="0"/>
                <a:cs typeface="Comic Sans MS"/>
              </a:rPr>
              <a:t> </a:t>
            </a:r>
            <a:r>
              <a:rPr lang="es-MX" sz="2400" spc="-5" dirty="0">
                <a:latin typeface="Comic Sans MS" panose="030F0702030302020204" pitchFamily="66" charset="0"/>
                <a:cs typeface="Comic Sans MS"/>
              </a:rPr>
              <a:t>negativa</a:t>
            </a:r>
            <a:r>
              <a:rPr lang="es-MX" sz="2400" spc="29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90" dirty="0">
                <a:latin typeface="Comic Sans MS" panose="030F0702030302020204" pitchFamily="66" charset="0"/>
                <a:cs typeface="Comic Sans MS"/>
              </a:rPr>
              <a:t> </a:t>
            </a:r>
            <a:r>
              <a:rPr lang="es-MX" sz="2400" spc="-5" dirty="0">
                <a:latin typeface="Comic Sans MS" panose="030F0702030302020204" pitchFamily="66" charset="0"/>
                <a:cs typeface="Comic Sans MS"/>
              </a:rPr>
              <a:t>corto</a:t>
            </a:r>
            <a:r>
              <a:rPr lang="es-MX" sz="2400" spc="280" dirty="0">
                <a:latin typeface="Comic Sans MS" panose="030F0702030302020204" pitchFamily="66" charset="0"/>
                <a:cs typeface="Comic Sans MS"/>
              </a:rPr>
              <a:t> </a:t>
            </a:r>
            <a:r>
              <a:rPr lang="es-MX" sz="2400" spc="-5" dirty="0">
                <a:latin typeface="Comic Sans MS" panose="030F0702030302020204" pitchFamily="66" charset="0"/>
                <a:cs typeface="Comic Sans MS"/>
              </a:rPr>
              <a:t>tiempo</a:t>
            </a:r>
            <a:r>
              <a:rPr lang="es-MX" sz="2400" spc="29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generador</a:t>
            </a:r>
            <a:r>
              <a:rPr lang="es-MX" sz="2400" spc="365" dirty="0">
                <a:latin typeface="Comic Sans MS" panose="030F0702030302020204" pitchFamily="66" charset="0"/>
                <a:cs typeface="Comic Sans MS"/>
              </a:rPr>
              <a:t> </a:t>
            </a:r>
            <a:r>
              <a:rPr lang="es-MX" sz="2400" spc="-10" dirty="0">
                <a:latin typeface="Comic Sans MS" panose="030F0702030302020204" pitchFamily="66" charset="0"/>
                <a:cs typeface="Comic Sans MS"/>
              </a:rPr>
              <a:t>I2</a:t>
            </a:r>
            <a:r>
              <a:rPr lang="es-MX" sz="2400" spc="-15" baseline="30555" dirty="0">
                <a:latin typeface="Comic Sans MS" panose="030F0702030302020204" pitchFamily="66" charset="0"/>
                <a:cs typeface="Comic Sans MS"/>
              </a:rPr>
              <a:t>2</a:t>
            </a:r>
            <a:r>
              <a:rPr lang="es-MX" sz="2400" spc="97" baseline="30555" dirty="0">
                <a:latin typeface="Comic Sans MS" panose="030F0702030302020204" pitchFamily="66" charset="0"/>
                <a:cs typeface="Comic Sans MS"/>
              </a:rPr>
              <a:t> </a:t>
            </a:r>
            <a:r>
              <a:rPr lang="es-MX" sz="2400" spc="-5" dirty="0">
                <a:latin typeface="Comic Sans MS" panose="030F0702030302020204" pitchFamily="66" charset="0"/>
                <a:cs typeface="Comic Sans MS"/>
              </a:rPr>
              <a:t>t =</a:t>
            </a:r>
            <a:r>
              <a:rPr lang="es-MX" sz="2400" spc="245" dirty="0">
                <a:latin typeface="Comic Sans MS" panose="030F0702030302020204" pitchFamily="66" charset="0"/>
                <a:cs typeface="Times New Roman"/>
              </a:rPr>
              <a:t> </a:t>
            </a:r>
            <a:r>
              <a:rPr lang="es-MX" sz="2400" spc="-5" dirty="0">
                <a:latin typeface="Comic Sans MS" panose="030F0702030302020204" pitchFamily="66" charset="0"/>
                <a:cs typeface="Comic Sans MS"/>
              </a:rPr>
              <a:t>K</a:t>
            </a:r>
            <a:r>
              <a:rPr lang="es-MX" sz="2400" spc="-95" dirty="0">
                <a:latin typeface="Comic Sans MS" panose="030F0702030302020204" pitchFamily="66" charset="0"/>
                <a:cs typeface="Comic Sans MS"/>
              </a:rPr>
              <a:t> </a:t>
            </a:r>
            <a:r>
              <a:rPr lang="es-MX" sz="2400" spc="-5" dirty="0">
                <a:latin typeface="Comic Sans MS" panose="030F0702030302020204" pitchFamily="66" charset="0"/>
                <a:cs typeface="Comic Sans MS"/>
              </a:rPr>
              <a:t>. Cuando</a:t>
            </a:r>
            <a:r>
              <a:rPr lang="es-MX" sz="2400" spc="22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200" dirty="0">
                <a:latin typeface="Comic Sans MS" panose="030F0702030302020204" pitchFamily="66" charset="0"/>
                <a:cs typeface="Comic Sans MS"/>
              </a:rPr>
              <a:t> </a:t>
            </a:r>
            <a:r>
              <a:rPr lang="es-MX" sz="2400" spc="-5" dirty="0">
                <a:latin typeface="Comic Sans MS" panose="030F0702030302020204" pitchFamily="66" charset="0"/>
                <a:cs typeface="Comic Sans MS"/>
              </a:rPr>
              <a:t>máquina</a:t>
            </a:r>
            <a:r>
              <a:rPr lang="es-MX" sz="2400" spc="204"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a:t>
            </a:r>
            <a:r>
              <a:rPr lang="es-MX" sz="2400" spc="21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204" dirty="0">
                <a:latin typeface="Comic Sans MS" panose="030F0702030302020204" pitchFamily="66" charset="0"/>
                <a:cs typeface="Comic Sans MS"/>
              </a:rPr>
              <a:t> </a:t>
            </a:r>
            <a:r>
              <a:rPr lang="es-MX" sz="2400" spc="-5" dirty="0">
                <a:latin typeface="Comic Sans MS" panose="030F0702030302020204" pitchFamily="66" charset="0"/>
                <a:cs typeface="Comic Sans MS"/>
              </a:rPr>
              <a:t>o cerca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reposo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energizado</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inadvertidamente desde una fuente trifásica o monofásica, el valor de </a:t>
            </a:r>
            <a:r>
              <a:rPr lang="es-MX" sz="2400" dirty="0">
                <a:latin typeface="Comic Sans MS" panose="030F0702030302020204" pitchFamily="66" charset="0"/>
                <a:cs typeface="Comic Sans MS"/>
              </a:rPr>
              <a:t>I</a:t>
            </a:r>
            <a:r>
              <a:rPr lang="es-MX" sz="2400" baseline="-13888" dirty="0">
                <a:latin typeface="Comic Sans MS" panose="030F0702030302020204" pitchFamily="66" charset="0"/>
                <a:cs typeface="Comic Sans MS"/>
              </a:rPr>
              <a:t>2 </a:t>
            </a:r>
            <a:r>
              <a:rPr lang="es-MX" sz="2400" spc="-5" dirty="0">
                <a:latin typeface="Comic Sans MS" panose="030F0702030302020204" pitchFamily="66" charset="0"/>
                <a:cs typeface="Comic Sans MS"/>
              </a:rPr>
              <a:t>usada en esta fórmula es la magnitud en por unidad de la 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circulando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devanados de la máquina.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 el generador es energizado desde una fuente monofásica en o cerca de la velocidad 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sincronismo,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componente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secuencia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negativa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circuitos equivalentes</a:t>
            </a:r>
            <a:r>
              <a:rPr lang="es-MX" sz="2400" spc="19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9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190" dirty="0">
                <a:latin typeface="Comic Sans MS" panose="030F0702030302020204" pitchFamily="66" charset="0"/>
                <a:cs typeface="Comic Sans MS"/>
              </a:rPr>
              <a:t> </a:t>
            </a:r>
            <a:r>
              <a:rPr lang="es-MX" sz="2400" spc="-5" dirty="0">
                <a:latin typeface="Comic Sans MS" panose="030F0702030302020204" pitchFamily="66" charset="0"/>
                <a:cs typeface="Comic Sans MS"/>
              </a:rPr>
              <a:t>Apéndice</a:t>
            </a:r>
            <a:r>
              <a:rPr lang="es-MX" sz="2400" spc="195" dirty="0">
                <a:latin typeface="Comic Sans MS" panose="030F0702030302020204" pitchFamily="66" charset="0"/>
                <a:cs typeface="Comic Sans MS"/>
              </a:rPr>
              <a:t> </a:t>
            </a:r>
            <a:r>
              <a:rPr lang="es-MX" sz="2400" spc="-5" dirty="0">
                <a:latin typeface="Comic Sans MS" panose="030F0702030302020204" pitchFamily="66" charset="0"/>
                <a:cs typeface="Comic Sans MS"/>
              </a:rPr>
              <a:t>I</a:t>
            </a:r>
            <a:r>
              <a:rPr lang="es-MX" sz="2400" spc="19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195" dirty="0">
                <a:latin typeface="Comic Sans MS" panose="030F0702030302020204" pitchFamily="66" charset="0"/>
                <a:cs typeface="Comic Sans MS"/>
              </a:rPr>
              <a:t> </a:t>
            </a:r>
            <a:r>
              <a:rPr lang="es-MX" sz="2400" spc="-5" dirty="0">
                <a:latin typeface="Comic Sans MS" panose="030F0702030302020204" pitchFamily="66" charset="0"/>
                <a:cs typeface="Comic Sans MS"/>
              </a:rPr>
              <a:t>II</a:t>
            </a:r>
            <a:r>
              <a:rPr lang="es-MX" sz="2400" spc="195" dirty="0">
                <a:latin typeface="Comic Sans MS" panose="030F0702030302020204" pitchFamily="66" charset="0"/>
                <a:cs typeface="Comic Sans MS"/>
              </a:rPr>
              <a:t> </a:t>
            </a:r>
            <a:r>
              <a:rPr lang="es-MX" sz="2400" spc="-5" dirty="0">
                <a:latin typeface="Comic Sans MS" panose="030F0702030302020204" pitchFamily="66" charset="0"/>
                <a:cs typeface="Comic Sans MS"/>
              </a:rPr>
              <a:t>pueden</a:t>
            </a:r>
            <a:r>
              <a:rPr lang="es-MX" sz="2400" spc="19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spc="185" dirty="0">
                <a:latin typeface="Comic Sans MS" panose="030F0702030302020204" pitchFamily="66" charset="0"/>
                <a:cs typeface="Comic Sans MS"/>
              </a:rPr>
              <a:t> </a:t>
            </a:r>
            <a:r>
              <a:rPr lang="es-MX" sz="2400" spc="-5" dirty="0">
                <a:latin typeface="Comic Sans MS" panose="030F0702030302020204" pitchFamily="66" charset="0"/>
                <a:cs typeface="Comic Sans MS"/>
              </a:rPr>
              <a:t>usados 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determinar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valor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estas situaciones.</a:t>
            </a:r>
            <a:endParaRPr sz="900" dirty="0">
              <a:latin typeface="Comic Sans MS"/>
              <a:cs typeface="Comic Sans MS"/>
            </a:endParaRPr>
          </a:p>
        </p:txBody>
      </p:sp>
    </p:spTree>
    <p:extLst>
      <p:ext uri="{BB962C8B-B14F-4D97-AF65-F5344CB8AC3E}">
        <p14:creationId xmlns:p14="http://schemas.microsoft.com/office/powerpoint/2010/main" xmlns="" val="3548563230"/>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30200" y="304800"/>
            <a:ext cx="17297400" cy="2693558"/>
          </a:xfrm>
          <a:prstGeom prst="rect">
            <a:avLst/>
          </a:prstGeom>
        </p:spPr>
        <p:txBody>
          <a:bodyPr vert="horz" wrap="square" lIns="0" tIns="12700" rIns="0" bIns="0" rtlCol="0">
            <a:spAutoFit/>
          </a:bodyPr>
          <a:lstStyle/>
          <a:p>
            <a:pPr marL="38100" marR="30480" algn="just">
              <a:spcBef>
                <a:spcPts val="565"/>
              </a:spcBef>
            </a:pP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caso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unidades</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cross-compound</a:t>
            </a:r>
            <a:r>
              <a:rPr lang="es-MX" sz="2400" spc="-5" dirty="0">
                <a:latin typeface="Comic Sans MS" panose="030F0702030302020204" pitchFamily="66" charset="0"/>
                <a:cs typeface="Comic Sans MS"/>
              </a:rPr>
              <a:t>,</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campo suficiente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velocidad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muy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baja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 mantener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generadores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sincronismo.</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La aplicación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inadvertida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trifásica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intentará arrancar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ambos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motores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inducción.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riesgo térmico al rotor es el mismo que cuando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campo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agravado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presencia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campo</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del rotor.</a:t>
            </a:r>
            <a:endParaRPr lang="es-MX" sz="2400" dirty="0">
              <a:latin typeface="Comic Sans MS" panose="030F0702030302020204" pitchFamily="66" charset="0"/>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3697998186"/>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30200" y="381000"/>
            <a:ext cx="17297400" cy="2598147"/>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DAÑO A MÁQUINAS HIDROS: </a:t>
            </a:r>
            <a:r>
              <a:rPr sz="2400" spc="-5" dirty="0">
                <a:latin typeface="Comic Sans MS"/>
                <a:cs typeface="Comic Sans MS"/>
              </a:rPr>
              <a:t>Los </a:t>
            </a:r>
            <a:r>
              <a:rPr sz="2400" spc="-5" dirty="0" err="1">
                <a:latin typeface="Comic Sans MS"/>
                <a:cs typeface="Comic Sans MS"/>
              </a:rPr>
              <a:t>hidrogeneradores</a:t>
            </a:r>
            <a:r>
              <a:rPr lang="es-AR" sz="2400" spc="-5" dirty="0">
                <a:latin typeface="Comic Sans MS"/>
                <a:cs typeface="Comic Sans MS"/>
              </a:rPr>
              <a:t> </a:t>
            </a:r>
            <a:r>
              <a:rPr sz="2400" spc="-5" dirty="0">
                <a:latin typeface="Comic Sans MS"/>
                <a:cs typeface="Comic Sans MS"/>
              </a:rPr>
              <a:t>son</a:t>
            </a:r>
            <a:r>
              <a:rPr sz="2400" dirty="0">
                <a:latin typeface="Comic Sans MS"/>
                <a:cs typeface="Comic Sans MS"/>
              </a:rPr>
              <a:t> </a:t>
            </a:r>
            <a:r>
              <a:rPr sz="2400" spc="-5" dirty="0">
                <a:latin typeface="Comic Sans MS"/>
                <a:cs typeface="Comic Sans MS"/>
              </a:rPr>
              <a:t>máquinas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polos</a:t>
            </a:r>
            <a:r>
              <a:rPr sz="2400" dirty="0">
                <a:latin typeface="Comic Sans MS"/>
                <a:cs typeface="Comic Sans MS"/>
              </a:rPr>
              <a:t> </a:t>
            </a:r>
            <a:r>
              <a:rPr sz="2400" spc="-5" dirty="0">
                <a:latin typeface="Comic Sans MS"/>
                <a:cs typeface="Comic Sans MS"/>
              </a:rPr>
              <a:t>salientes</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err="1">
                <a:latin typeface="Comic Sans MS"/>
                <a:cs typeface="Comic Sans MS"/>
              </a:rPr>
              <a:t>están</a:t>
            </a:r>
            <a:r>
              <a:rPr sz="2400" dirty="0">
                <a:latin typeface="Comic Sans MS"/>
                <a:cs typeface="Comic Sans MS"/>
              </a:rPr>
              <a:t> </a:t>
            </a:r>
            <a:r>
              <a:rPr sz="2400" spc="-5" dirty="0" err="1">
                <a:latin typeface="Comic Sans MS"/>
                <a:cs typeface="Comic Sans MS"/>
              </a:rPr>
              <a:t>provistos</a:t>
            </a:r>
            <a:r>
              <a:rPr lang="es-AR" sz="2400" spc="-5" dirty="0">
                <a:latin typeface="Comic Sans MS"/>
                <a:cs typeface="Comic Sans MS"/>
              </a:rPr>
              <a:t> </a:t>
            </a:r>
            <a:r>
              <a:rPr sz="2400" spc="-5" dirty="0" err="1">
                <a:latin typeface="Comic Sans MS"/>
                <a:cs typeface="Comic Sans MS"/>
              </a:rPr>
              <a:t>normalmente</a:t>
            </a:r>
            <a:r>
              <a:rPr sz="2400" spc="-5" dirty="0">
                <a:latin typeface="Comic Sans MS"/>
                <a:cs typeface="Comic Sans MS"/>
              </a:rPr>
              <a:t> con devanados de amortiguamiento en </a:t>
            </a:r>
            <a:r>
              <a:rPr sz="2400" spc="-5" dirty="0" err="1">
                <a:latin typeface="Comic Sans MS"/>
                <a:cs typeface="Comic Sans MS"/>
              </a:rPr>
              <a:t>cada</a:t>
            </a:r>
            <a:r>
              <a:rPr lang="es-AR" sz="2400" spc="-5" dirty="0">
                <a:latin typeface="Comic Sans MS"/>
                <a:cs typeface="Comic Sans MS"/>
              </a:rPr>
              <a:t> </a:t>
            </a:r>
            <a:r>
              <a:rPr sz="2400" spc="-5" dirty="0">
                <a:latin typeface="Comic Sans MS"/>
                <a:cs typeface="Comic Sans MS"/>
              </a:rPr>
              <a:t>polo.</a:t>
            </a:r>
            <a:r>
              <a:rPr sz="2400" dirty="0">
                <a:latin typeface="Comic Sans MS"/>
                <a:cs typeface="Comic Sans MS"/>
              </a:rPr>
              <a:t> </a:t>
            </a:r>
            <a:r>
              <a:rPr sz="2400" spc="-5" dirty="0">
                <a:latin typeface="Comic Sans MS"/>
                <a:cs typeface="Comic Sans MS"/>
              </a:rPr>
              <a:t>Estos devanados de amortiguamiento podrían o no</a:t>
            </a:r>
            <a:r>
              <a:rPr lang="es-AR" sz="2400" spc="-5" dirty="0">
                <a:latin typeface="Comic Sans MS"/>
                <a:cs typeface="Comic Sans MS"/>
              </a:rPr>
              <a:t> </a:t>
            </a:r>
            <a:r>
              <a:rPr sz="2400" spc="-5" dirty="0" err="1">
                <a:latin typeface="Comic Sans MS"/>
                <a:cs typeface="Comic Sans MS"/>
              </a:rPr>
              <a:t>podrían</a:t>
            </a:r>
            <a:r>
              <a:rPr sz="2400" dirty="0">
                <a:latin typeface="Comic Sans MS"/>
                <a:cs typeface="Comic Sans MS"/>
              </a:rPr>
              <a:t> </a:t>
            </a:r>
            <a:r>
              <a:rPr sz="2400" spc="-5" dirty="0">
                <a:latin typeface="Comic Sans MS"/>
                <a:cs typeface="Comic Sans MS"/>
              </a:rPr>
              <a:t>no</a:t>
            </a:r>
            <a:r>
              <a:rPr sz="2400" dirty="0">
                <a:latin typeface="Comic Sans MS"/>
                <a:cs typeface="Comic Sans MS"/>
              </a:rPr>
              <a:t> </a:t>
            </a:r>
            <a:r>
              <a:rPr sz="2400" spc="-5" dirty="0">
                <a:latin typeface="Comic Sans MS"/>
                <a:cs typeface="Comic Sans MS"/>
              </a:rPr>
              <a:t>estar</a:t>
            </a:r>
            <a:r>
              <a:rPr sz="2400" spc="260" dirty="0">
                <a:latin typeface="Comic Sans MS"/>
                <a:cs typeface="Comic Sans MS"/>
              </a:rPr>
              <a:t> </a:t>
            </a:r>
            <a:r>
              <a:rPr sz="2400" spc="-5" dirty="0">
                <a:latin typeface="Comic Sans MS"/>
                <a:cs typeface="Comic Sans MS"/>
              </a:rPr>
              <a:t>conectados</a:t>
            </a:r>
            <a:r>
              <a:rPr sz="2400" spc="260" dirty="0">
                <a:latin typeface="Comic Sans MS"/>
                <a:cs typeface="Comic Sans MS"/>
              </a:rPr>
              <a:t> </a:t>
            </a:r>
            <a:r>
              <a:rPr sz="2400" spc="-5" dirty="0">
                <a:latin typeface="Comic Sans MS"/>
                <a:cs typeface="Comic Sans MS"/>
              </a:rPr>
              <a:t>juntamente.</a:t>
            </a:r>
            <a:r>
              <a:rPr sz="2400" spc="260" dirty="0">
                <a:latin typeface="Comic Sans MS"/>
                <a:cs typeface="Comic Sans MS"/>
              </a:rPr>
              <a:t> </a:t>
            </a:r>
            <a:r>
              <a:rPr sz="2400" spc="-5" dirty="0">
                <a:latin typeface="Comic Sans MS"/>
                <a:cs typeface="Comic Sans MS"/>
              </a:rPr>
              <a:t>La</a:t>
            </a:r>
            <a:r>
              <a:rPr lang="es-AR" sz="2400" spc="-5" dirty="0">
                <a:latin typeface="Comic Sans MS"/>
                <a:cs typeface="Comic Sans MS"/>
              </a:rPr>
              <a:t> </a:t>
            </a:r>
            <a:r>
              <a:rPr sz="2400" spc="-5" dirty="0" err="1">
                <a:latin typeface="Comic Sans MS"/>
                <a:cs typeface="Comic Sans MS"/>
              </a:rPr>
              <a:t>energización</a:t>
            </a:r>
            <a:r>
              <a:rPr sz="2400" dirty="0">
                <a:latin typeface="Comic Sans MS"/>
                <a:cs typeface="Comic Sans MS"/>
              </a:rPr>
              <a:t> </a:t>
            </a:r>
            <a:r>
              <a:rPr sz="2400" spc="-5" dirty="0">
                <a:latin typeface="Comic Sans MS"/>
                <a:cs typeface="Comic Sans MS"/>
              </a:rPr>
              <a:t>inadvertida podría</a:t>
            </a:r>
            <a:r>
              <a:rPr sz="2400" spc="254" dirty="0">
                <a:latin typeface="Comic Sans MS"/>
                <a:cs typeface="Comic Sans MS"/>
              </a:rPr>
              <a:t> </a:t>
            </a:r>
            <a:r>
              <a:rPr sz="2400" spc="-5" dirty="0">
                <a:latin typeface="Comic Sans MS"/>
                <a:cs typeface="Comic Sans MS"/>
              </a:rPr>
              <a:t>crear</a:t>
            </a:r>
            <a:r>
              <a:rPr sz="2400" spc="260" dirty="0">
                <a:latin typeface="Comic Sans MS"/>
                <a:cs typeface="Comic Sans MS"/>
              </a:rPr>
              <a:t> </a:t>
            </a:r>
            <a:r>
              <a:rPr sz="2400" spc="-5" dirty="0">
                <a:latin typeface="Comic Sans MS"/>
                <a:cs typeface="Comic Sans MS"/>
              </a:rPr>
              <a:t>suficiente par en</a:t>
            </a:r>
            <a:r>
              <a:rPr lang="es-AR" sz="2400" spc="-5" dirty="0">
                <a:latin typeface="Comic Sans MS"/>
                <a:cs typeface="Comic Sans MS"/>
              </a:rPr>
              <a:t> </a:t>
            </a:r>
            <a:r>
              <a:rPr sz="2400" spc="-5" dirty="0" err="1">
                <a:latin typeface="Comic Sans MS"/>
                <a:cs typeface="Comic Sans MS"/>
              </a:rPr>
              <a:t>el</a:t>
            </a:r>
            <a:r>
              <a:rPr sz="2400" spc="105" dirty="0">
                <a:latin typeface="Comic Sans MS"/>
                <a:cs typeface="Comic Sans MS"/>
              </a:rPr>
              <a:t> </a:t>
            </a:r>
            <a:r>
              <a:rPr sz="2400" spc="-5" dirty="0">
                <a:latin typeface="Comic Sans MS"/>
                <a:cs typeface="Comic Sans MS"/>
              </a:rPr>
              <a:t>rotor</a:t>
            </a:r>
            <a:r>
              <a:rPr sz="2400" spc="105" dirty="0">
                <a:latin typeface="Comic Sans MS"/>
                <a:cs typeface="Comic Sans MS"/>
              </a:rPr>
              <a:t> </a:t>
            </a:r>
            <a:r>
              <a:rPr sz="2400" spc="-5" dirty="0">
                <a:latin typeface="Comic Sans MS"/>
                <a:cs typeface="Comic Sans MS"/>
              </a:rPr>
              <a:t>para</a:t>
            </a:r>
            <a:r>
              <a:rPr sz="2400" spc="105" dirty="0">
                <a:latin typeface="Comic Sans MS"/>
                <a:cs typeface="Comic Sans MS"/>
              </a:rPr>
              <a:t> </a:t>
            </a:r>
            <a:r>
              <a:rPr sz="2400" spc="-5" dirty="0">
                <a:latin typeface="Comic Sans MS"/>
                <a:cs typeface="Comic Sans MS"/>
              </a:rPr>
              <a:t>producir</a:t>
            </a:r>
            <a:r>
              <a:rPr sz="2400" spc="105" dirty="0">
                <a:latin typeface="Comic Sans MS"/>
                <a:cs typeface="Comic Sans MS"/>
              </a:rPr>
              <a:t> </a:t>
            </a:r>
            <a:r>
              <a:rPr sz="2400" spc="-5" dirty="0">
                <a:latin typeface="Comic Sans MS"/>
                <a:cs typeface="Comic Sans MS"/>
              </a:rPr>
              <a:t>alguna</a:t>
            </a:r>
            <a:r>
              <a:rPr sz="2400" spc="105" dirty="0">
                <a:latin typeface="Comic Sans MS"/>
                <a:cs typeface="Comic Sans MS"/>
              </a:rPr>
              <a:t> </a:t>
            </a:r>
            <a:r>
              <a:rPr sz="2400" spc="-5" dirty="0">
                <a:latin typeface="Comic Sans MS"/>
                <a:cs typeface="Comic Sans MS"/>
              </a:rPr>
              <a:t>rotación.</a:t>
            </a:r>
            <a:r>
              <a:rPr sz="2400" spc="215" dirty="0">
                <a:latin typeface="Comic Sans MS"/>
                <a:cs typeface="Comic Sans MS"/>
              </a:rPr>
              <a:t> </a:t>
            </a:r>
            <a:r>
              <a:rPr sz="2400" spc="-5" dirty="0">
                <a:latin typeface="Comic Sans MS"/>
                <a:cs typeface="Comic Sans MS"/>
              </a:rPr>
              <a:t>Más</a:t>
            </a:r>
            <a:r>
              <a:rPr sz="2400" spc="100" dirty="0">
                <a:latin typeface="Comic Sans MS"/>
                <a:cs typeface="Comic Sans MS"/>
              </a:rPr>
              <a:t> </a:t>
            </a:r>
            <a:r>
              <a:rPr sz="2400" spc="-5" dirty="0" err="1">
                <a:latin typeface="Comic Sans MS"/>
                <a:cs typeface="Comic Sans MS"/>
              </a:rPr>
              <a:t>importante</a:t>
            </a:r>
            <a:r>
              <a:rPr lang="es-AR" sz="2400" spc="-5" dirty="0">
                <a:latin typeface="Comic Sans MS"/>
                <a:cs typeface="Comic Sans MS"/>
              </a:rPr>
              <a:t> </a:t>
            </a:r>
            <a:r>
              <a:rPr sz="2400" spc="-5" dirty="0">
                <a:latin typeface="Comic Sans MS"/>
                <a:cs typeface="Comic Sans MS"/>
              </a:rPr>
              <a:t>la capacidad térmica del devanado de </a:t>
            </a:r>
            <a:r>
              <a:rPr sz="2400" spc="-5" dirty="0" err="1">
                <a:latin typeface="Comic Sans MS"/>
                <a:cs typeface="Comic Sans MS"/>
              </a:rPr>
              <a:t>amortiguamiento</a:t>
            </a:r>
            <a:r>
              <a:rPr sz="2400" spc="-5" dirty="0">
                <a:latin typeface="Comic Sans MS"/>
                <a:cs typeface="Comic Sans MS"/>
              </a:rPr>
              <a:t>,</a:t>
            </a:r>
            <a:r>
              <a:rPr lang="es-AR" sz="2400" spc="-5" dirty="0">
                <a:latin typeface="Comic Sans MS"/>
                <a:cs typeface="Comic Sans MS"/>
              </a:rPr>
              <a:t> </a:t>
            </a:r>
            <a:r>
              <a:rPr sz="2400" spc="-5" dirty="0" err="1">
                <a:latin typeface="Comic Sans MS"/>
                <a:cs typeface="Comic Sans MS"/>
              </a:rPr>
              <a:t>especialmente</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el punto de conexión a los polos de</a:t>
            </a:r>
            <a:r>
              <a:rPr lang="es-AR" sz="2400" spc="-5" dirty="0">
                <a:latin typeface="Comic Sans MS"/>
                <a:cs typeface="Comic Sans MS"/>
              </a:rPr>
              <a:t> </a:t>
            </a:r>
            <a:r>
              <a:rPr sz="2400" spc="-5" dirty="0" err="1">
                <a:latin typeface="Comic Sans MS"/>
                <a:cs typeface="Comic Sans MS"/>
              </a:rPr>
              <a:t>acero</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podrían</a:t>
            </a:r>
            <a:r>
              <a:rPr sz="2400" dirty="0">
                <a:latin typeface="Comic Sans MS"/>
                <a:cs typeface="Comic Sans MS"/>
              </a:rPr>
              <a:t> </a:t>
            </a:r>
            <a:r>
              <a:rPr sz="2400" spc="-5" dirty="0">
                <a:latin typeface="Comic Sans MS"/>
                <a:cs typeface="Comic Sans MS"/>
              </a:rPr>
              <a:t>no</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adecuado</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err="1">
                <a:latin typeface="Comic Sans MS"/>
                <a:cs typeface="Comic Sans MS"/>
              </a:rPr>
              <a:t>corrientes</a:t>
            </a:r>
            <a:r>
              <a:rPr lang="es-AR" sz="2400" spc="-5" dirty="0">
                <a:latin typeface="Comic Sans MS"/>
                <a:cs typeface="Comic Sans MS"/>
              </a:rPr>
              <a:t> </a:t>
            </a:r>
            <a:r>
              <a:rPr sz="2400" spc="-5" dirty="0" err="1">
                <a:latin typeface="Comic Sans MS"/>
                <a:cs typeface="Comic Sans MS"/>
              </a:rPr>
              <a:t>resultantes</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El calentamiento de los puntos de </a:t>
            </a:r>
            <a:r>
              <a:rPr sz="2400" spc="-5" dirty="0" err="1">
                <a:latin typeface="Comic Sans MS"/>
                <a:cs typeface="Comic Sans MS"/>
              </a:rPr>
              <a:t>conexión</a:t>
            </a:r>
            <a:r>
              <a:rPr sz="2400" spc="-5" dirty="0">
                <a:latin typeface="Comic Sans MS"/>
                <a:cs typeface="Comic Sans MS"/>
              </a:rPr>
              <a:t>,</a:t>
            </a:r>
            <a:r>
              <a:rPr lang="es-AR" sz="2400" spc="-5" dirty="0">
                <a:latin typeface="Comic Sans MS"/>
                <a:cs typeface="Comic Sans MS"/>
              </a:rPr>
              <a:t> </a:t>
            </a:r>
            <a:r>
              <a:rPr sz="2400" spc="-5" dirty="0" err="1">
                <a:latin typeface="Comic Sans MS"/>
                <a:cs typeface="Comic Sans MS"/>
              </a:rPr>
              <a:t>combinado</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deficiente</a:t>
            </a:r>
            <a:r>
              <a:rPr sz="2400" dirty="0">
                <a:latin typeface="Comic Sans MS"/>
                <a:cs typeface="Comic Sans MS"/>
              </a:rPr>
              <a:t> </a:t>
            </a:r>
            <a:r>
              <a:rPr sz="2400" spc="-5" dirty="0">
                <a:latin typeface="Comic Sans MS"/>
                <a:cs typeface="Comic Sans MS"/>
              </a:rPr>
              <a:t>ventilación,</a:t>
            </a:r>
            <a:r>
              <a:rPr sz="2400" dirty="0">
                <a:latin typeface="Comic Sans MS"/>
                <a:cs typeface="Comic Sans MS"/>
              </a:rPr>
              <a:t> </a:t>
            </a:r>
            <a:r>
              <a:rPr sz="2400" spc="-5" dirty="0" err="1">
                <a:latin typeface="Comic Sans MS"/>
                <a:cs typeface="Comic Sans MS"/>
              </a:rPr>
              <a:t>crearan</a:t>
            </a:r>
            <a:r>
              <a:rPr sz="2400" dirty="0">
                <a:latin typeface="Comic Sans MS"/>
                <a:cs typeface="Comic Sans MS"/>
              </a:rPr>
              <a:t> </a:t>
            </a:r>
            <a:r>
              <a:rPr sz="2400" spc="-5" dirty="0" err="1">
                <a:latin typeface="Comic Sans MS"/>
                <a:cs typeface="Comic Sans MS"/>
              </a:rPr>
              <a:t>daño</a:t>
            </a:r>
            <a:r>
              <a:rPr lang="es-AR" sz="2400" spc="-5" dirty="0">
                <a:latin typeface="Comic Sans MS"/>
                <a:cs typeface="Comic Sans MS"/>
              </a:rPr>
              <a:t> </a:t>
            </a:r>
            <a:r>
              <a:rPr sz="2400" spc="-5" dirty="0" err="1">
                <a:latin typeface="Comic Sans MS"/>
                <a:cs typeface="Comic Sans MS"/>
              </a:rPr>
              <a:t>rápidamente</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Puesto</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diseño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los</a:t>
            </a:r>
            <a:r>
              <a:rPr lang="es-AR" sz="2400" spc="-5" dirty="0">
                <a:latin typeface="Comic Sans MS"/>
                <a:cs typeface="Comic Sans MS"/>
              </a:rPr>
              <a:t> </a:t>
            </a:r>
            <a:r>
              <a:rPr sz="2400" spc="-5" dirty="0" err="1">
                <a:latin typeface="Comic Sans MS"/>
                <a:cs typeface="Comic Sans MS"/>
              </a:rPr>
              <a:t>hidrogeneradores</a:t>
            </a:r>
            <a:r>
              <a:rPr sz="2400" dirty="0">
                <a:latin typeface="Comic Sans MS"/>
                <a:cs typeface="Comic Sans MS"/>
              </a:rPr>
              <a:t> </a:t>
            </a:r>
            <a:r>
              <a:rPr sz="2400" spc="-5" dirty="0">
                <a:latin typeface="Comic Sans MS"/>
                <a:cs typeface="Comic Sans MS"/>
              </a:rPr>
              <a:t>es</a:t>
            </a:r>
            <a:r>
              <a:rPr sz="2400" dirty="0">
                <a:latin typeface="Comic Sans MS"/>
                <a:cs typeface="Comic Sans MS"/>
              </a:rPr>
              <a:t> </a:t>
            </a:r>
            <a:r>
              <a:rPr sz="2400" spc="-5" dirty="0">
                <a:latin typeface="Comic Sans MS"/>
                <a:cs typeface="Comic Sans MS"/>
              </a:rPr>
              <a:t>único,</a:t>
            </a:r>
            <a:r>
              <a:rPr sz="2400" dirty="0">
                <a:latin typeface="Comic Sans MS"/>
                <a:cs typeface="Comic Sans MS"/>
              </a:rPr>
              <a:t> </a:t>
            </a:r>
            <a:r>
              <a:rPr sz="2400" spc="-5" dirty="0">
                <a:latin typeface="Comic Sans MS"/>
                <a:cs typeface="Comic Sans MS"/>
              </a:rPr>
              <a:t>cada</a:t>
            </a:r>
            <a:r>
              <a:rPr sz="2400" dirty="0">
                <a:latin typeface="Comic Sans MS"/>
                <a:cs typeface="Comic Sans MS"/>
              </a:rPr>
              <a:t> </a:t>
            </a:r>
            <a:r>
              <a:rPr sz="2400" spc="-5" dirty="0">
                <a:latin typeface="Comic Sans MS"/>
                <a:cs typeface="Comic Sans MS"/>
              </a:rPr>
              <a:t>unidad</a:t>
            </a:r>
            <a:r>
              <a:rPr sz="2400" dirty="0">
                <a:latin typeface="Comic Sans MS"/>
                <a:cs typeface="Comic Sans MS"/>
              </a:rPr>
              <a:t> </a:t>
            </a:r>
            <a:r>
              <a:rPr sz="2400" spc="-5" dirty="0" err="1">
                <a:latin typeface="Comic Sans MS"/>
                <a:cs typeface="Comic Sans MS"/>
              </a:rPr>
              <a:t>necesita</a:t>
            </a:r>
            <a:r>
              <a:rPr sz="2400" dirty="0">
                <a:latin typeface="Comic Sans MS"/>
                <a:cs typeface="Comic Sans MS"/>
              </a:rPr>
              <a:t> </a:t>
            </a:r>
            <a:r>
              <a:rPr sz="2400" spc="-5" dirty="0">
                <a:latin typeface="Comic Sans MS"/>
                <a:cs typeface="Comic Sans MS"/>
              </a:rPr>
              <a:t>ser</a:t>
            </a:r>
            <a:r>
              <a:rPr lang="es-AR" sz="2400" spc="-5" dirty="0">
                <a:latin typeface="Comic Sans MS"/>
                <a:cs typeface="Comic Sans MS"/>
              </a:rPr>
              <a:t> </a:t>
            </a:r>
            <a:r>
              <a:rPr sz="2400" spc="-5" dirty="0" err="1">
                <a:latin typeface="Comic Sans MS"/>
                <a:cs typeface="Comic Sans MS"/>
              </a:rPr>
              <a:t>evaluada</a:t>
            </a:r>
            <a:r>
              <a:rPr sz="2400" spc="-5" dirty="0">
                <a:latin typeface="Comic Sans MS"/>
                <a:cs typeface="Comic Sans MS"/>
              </a:rPr>
              <a:t> para ver los efectos dañinos de la </a:t>
            </a:r>
            <a:r>
              <a:rPr sz="2400" spc="-5" dirty="0" err="1">
                <a:latin typeface="Comic Sans MS"/>
                <a:cs typeface="Comic Sans MS"/>
              </a:rPr>
              <a:t>energización</a:t>
            </a:r>
            <a:r>
              <a:rPr lang="es-AR" sz="2400" spc="-5" dirty="0">
                <a:latin typeface="Comic Sans MS"/>
                <a:cs typeface="Comic Sans MS"/>
              </a:rPr>
              <a:t> </a:t>
            </a:r>
            <a:r>
              <a:rPr sz="2400" spc="-5" dirty="0" err="1">
                <a:latin typeface="Comic Sans MS"/>
                <a:cs typeface="Comic Sans MS"/>
              </a:rPr>
              <a:t>inadvertida</a:t>
            </a:r>
            <a:r>
              <a:rPr sz="2400" spc="-5" dirty="0">
                <a:latin typeface="Comic Sans MS"/>
                <a:cs typeface="Comic Sans MS"/>
              </a:rPr>
              <a:t>.</a:t>
            </a:r>
            <a:endParaRPr sz="2400" dirty="0">
              <a:latin typeface="Comic Sans MS"/>
              <a:cs typeface="Comic Sans MS"/>
            </a:endParaRP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482600" y="399719"/>
            <a:ext cx="17068800" cy="4078039"/>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RESPUESTA</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LA</a:t>
            </a:r>
            <a:r>
              <a:rPr sz="2400" b="1" spc="5" dirty="0">
                <a:latin typeface="Comic Sans MS"/>
                <a:cs typeface="Comic Sans MS"/>
              </a:rPr>
              <a:t> </a:t>
            </a:r>
            <a:r>
              <a:rPr sz="2400" b="1" spc="-5" dirty="0">
                <a:latin typeface="Comic Sans MS"/>
                <a:cs typeface="Comic Sans MS"/>
              </a:rPr>
              <a:t>PROTECCIÓN</a:t>
            </a:r>
            <a:r>
              <a:rPr sz="2400" b="1" spc="5" dirty="0">
                <a:latin typeface="Comic Sans MS"/>
                <a:cs typeface="Comic Sans MS"/>
              </a:rPr>
              <a:t> </a:t>
            </a:r>
            <a:r>
              <a:rPr sz="2400" b="1" spc="-5" dirty="0">
                <a:latin typeface="Comic Sans MS"/>
                <a:cs typeface="Comic Sans MS"/>
              </a:rPr>
              <a:t>CONVENCIONAL</a:t>
            </a:r>
            <a:r>
              <a:rPr lang="es-AR" sz="2400" b="1" spc="-5" dirty="0">
                <a:latin typeface="Comic Sans MS"/>
                <a:cs typeface="Comic Sans MS"/>
              </a:rPr>
              <a:t> </a:t>
            </a:r>
            <a:r>
              <a:rPr sz="2400" b="1" spc="-5" dirty="0">
                <a:latin typeface="Comic Sans MS"/>
                <a:cs typeface="Comic Sans MS"/>
              </a:rPr>
              <a:t>DEL GENERADOR</a:t>
            </a:r>
            <a:r>
              <a:rPr sz="2400" b="1" dirty="0">
                <a:latin typeface="Comic Sans MS"/>
                <a:cs typeface="Comic Sans MS"/>
              </a:rPr>
              <a:t> </a:t>
            </a:r>
            <a:r>
              <a:rPr sz="2400" b="1" spc="-5" dirty="0">
                <a:latin typeface="Comic Sans MS"/>
                <a:cs typeface="Comic Sans MS"/>
              </a:rPr>
              <a:t>A</a:t>
            </a:r>
            <a:r>
              <a:rPr sz="2400" b="1" dirty="0">
                <a:latin typeface="Comic Sans MS"/>
                <a:cs typeface="Comic Sans MS"/>
              </a:rPr>
              <a:t> </a:t>
            </a:r>
            <a:r>
              <a:rPr sz="2400" b="1" spc="-5" dirty="0">
                <a:latin typeface="Comic Sans MS"/>
                <a:cs typeface="Comic Sans MS"/>
              </a:rPr>
              <a:t>LA</a:t>
            </a:r>
            <a:r>
              <a:rPr sz="2400" b="1" dirty="0">
                <a:latin typeface="Comic Sans MS"/>
                <a:cs typeface="Comic Sans MS"/>
              </a:rPr>
              <a:t> </a:t>
            </a:r>
            <a:r>
              <a:rPr sz="2400" b="1" spc="-5">
                <a:latin typeface="Comic Sans MS"/>
                <a:cs typeface="Comic Sans MS"/>
              </a:rPr>
              <a:t>ENERGIZACIÓN</a:t>
            </a:r>
            <a:r>
              <a:rPr lang="es-AR" sz="2400" b="1" spc="-5" dirty="0">
                <a:latin typeface="Comic Sans MS"/>
                <a:cs typeface="Comic Sans MS"/>
              </a:rPr>
              <a:t> </a:t>
            </a:r>
            <a:r>
              <a:rPr lang="es-AR" sz="2400" b="1" spc="-5" dirty="0" smtClean="0">
                <a:latin typeface="Comic Sans MS"/>
                <a:cs typeface="Comic Sans MS"/>
              </a:rPr>
              <a:t>INADVERTIDA</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Existen varios relés usados en el esquema de protección que</a:t>
            </a:r>
            <a:r>
              <a:rPr lang="es-MX" sz="2400" dirty="0">
                <a:latin typeface="Comic Sans MS"/>
                <a:cs typeface="Comic Sans MS"/>
              </a:rPr>
              <a:t> </a:t>
            </a:r>
            <a:r>
              <a:rPr lang="es-MX" sz="2400" spc="-5" dirty="0">
                <a:latin typeface="Comic Sans MS"/>
                <a:cs typeface="Comic Sans MS"/>
              </a:rPr>
              <a:t>podrían</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ajustados</a:t>
            </a:r>
            <a:r>
              <a:rPr lang="es-MX" sz="2400" dirty="0">
                <a:latin typeface="Comic Sans MS"/>
                <a:cs typeface="Comic Sans MS"/>
              </a:rPr>
              <a:t> </a:t>
            </a:r>
            <a:r>
              <a:rPr lang="es-MX" sz="2400" spc="-5" dirty="0">
                <a:latin typeface="Comic Sans MS"/>
                <a:cs typeface="Comic Sans MS"/>
              </a:rPr>
              <a:t>para detectar,</a:t>
            </a:r>
            <a:r>
              <a:rPr lang="es-MX" sz="240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energización</a:t>
            </a:r>
            <a:r>
              <a:rPr lang="es-MX" sz="2400" spc="5" dirty="0">
                <a:latin typeface="Comic Sans MS"/>
                <a:cs typeface="Comic Sans MS"/>
              </a:rPr>
              <a:t> </a:t>
            </a:r>
            <a:r>
              <a:rPr lang="es-MX" sz="2400" spc="-5" dirty="0">
                <a:latin typeface="Comic Sans MS"/>
                <a:cs typeface="Comic Sans MS"/>
              </a:rPr>
              <a:t>inadvertida.</a:t>
            </a:r>
            <a:r>
              <a:rPr lang="es-MX" sz="2400" spc="15" dirty="0">
                <a:latin typeface="Comic Sans MS"/>
                <a:cs typeface="Comic Sans MS"/>
              </a:rPr>
              <a:t> </a:t>
            </a:r>
            <a:r>
              <a:rPr lang="es-MX" sz="2400" spc="-5" dirty="0">
                <a:latin typeface="Comic Sans MS"/>
                <a:cs typeface="Comic Sans MS"/>
              </a:rPr>
              <a:t>Ellas</a:t>
            </a:r>
            <a:r>
              <a:rPr lang="es-MX" sz="2400" spc="5" dirty="0">
                <a:latin typeface="Comic Sans MS"/>
                <a:cs typeface="Comic Sans MS"/>
              </a:rPr>
              <a:t> </a:t>
            </a:r>
            <a:r>
              <a:rPr lang="es-MX" sz="2400" spc="-5" dirty="0">
                <a:latin typeface="Comic Sans MS"/>
                <a:cs typeface="Comic Sans MS"/>
              </a:rPr>
              <a:t>son:</a:t>
            </a:r>
            <a:endParaRPr lang="es-MX" sz="2400" dirty="0">
              <a:latin typeface="Comic Sans MS"/>
              <a:cs typeface="Comic Sans MS"/>
            </a:endParaRPr>
          </a:p>
          <a:p>
            <a:pPr marL="12700" marR="5080" algn="just">
              <a:spcBef>
                <a:spcPts val="100"/>
              </a:spcBef>
            </a:pPr>
            <a:endParaRPr lang="en-US" sz="2400" dirty="0">
              <a:latin typeface="Comic Sans MS"/>
              <a:cs typeface="Comic Sans MS"/>
            </a:endParaRPr>
          </a:p>
          <a:p>
            <a:pPr marL="355600" marR="5080" indent="-342900" algn="just">
              <a:spcBef>
                <a:spcPts val="100"/>
              </a:spcBef>
              <a:buFont typeface="Wingdings" panose="05000000000000000000" pitchFamily="2" charset="2"/>
              <a:buChar char="v"/>
            </a:pP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campo.</a:t>
            </a:r>
            <a:endParaRPr lang="es-MX" sz="2400" dirty="0">
              <a:latin typeface="Comic Sans MS"/>
              <a:cs typeface="Comic Sans MS"/>
            </a:endParaRPr>
          </a:p>
          <a:p>
            <a:pPr marL="354965" indent="-342900" algn="just">
              <a:spcBef>
                <a:spcPts val="100"/>
              </a:spcBef>
              <a:buFont typeface="Wingdings" panose="05000000000000000000" pitchFamily="2" charset="2"/>
              <a:buChar char="v"/>
              <a:tabLst>
                <a:tab pos="238760" algn="l"/>
                <a:tab pos="239395" algn="l"/>
              </a:tabLst>
            </a:pPr>
            <a:r>
              <a:rPr lang="es-AR" sz="2400" spc="-5" dirty="0">
                <a:latin typeface="Comic Sans MS"/>
                <a:cs typeface="Comic Sans MS"/>
              </a:rPr>
              <a:t>Relé de potencia</a:t>
            </a:r>
            <a:r>
              <a:rPr lang="es-AR" sz="2400" dirty="0">
                <a:latin typeface="Comic Sans MS"/>
                <a:cs typeface="Comic Sans MS"/>
              </a:rPr>
              <a:t> </a:t>
            </a:r>
            <a:r>
              <a:rPr lang="es-AR" sz="2400" spc="-5" dirty="0">
                <a:latin typeface="Comic Sans MS"/>
                <a:cs typeface="Comic Sans MS"/>
              </a:rPr>
              <a:t>inversa.</a:t>
            </a:r>
            <a:endParaRPr lang="es-AR" sz="2400" dirty="0">
              <a:latin typeface="Comic Sans MS"/>
              <a:cs typeface="Comic Sans MS"/>
            </a:endParaRPr>
          </a:p>
          <a:p>
            <a:pPr marL="354965" indent="-342900" algn="just">
              <a:spcBef>
                <a:spcPts val="770"/>
              </a:spcBef>
              <a:buFont typeface="Wingdings" panose="05000000000000000000" pitchFamily="2" charset="2"/>
              <a:buChar char="v"/>
              <a:tabLst>
                <a:tab pos="238760" algn="l"/>
                <a:tab pos="239395" algn="l"/>
              </a:tabLst>
            </a:pPr>
            <a:r>
              <a:rPr lang="es-AR" sz="2400" spc="-5" dirty="0">
                <a:latin typeface="Comic Sans MS"/>
                <a:cs typeface="Comic Sans MS"/>
              </a:rPr>
              <a:t>Relé de</a:t>
            </a:r>
            <a:r>
              <a:rPr lang="es-AR" sz="2400" dirty="0">
                <a:latin typeface="Comic Sans MS"/>
                <a:cs typeface="Comic Sans MS"/>
              </a:rPr>
              <a:t> </a:t>
            </a:r>
            <a:r>
              <a:rPr lang="es-AR" sz="2400" spc="-5" dirty="0">
                <a:latin typeface="Comic Sans MS"/>
                <a:cs typeface="Comic Sans MS"/>
              </a:rPr>
              <a:t>secuencia</a:t>
            </a:r>
            <a:r>
              <a:rPr lang="es-AR" sz="2400" dirty="0">
                <a:latin typeface="Comic Sans MS"/>
                <a:cs typeface="Comic Sans MS"/>
              </a:rPr>
              <a:t> </a:t>
            </a:r>
            <a:r>
              <a:rPr lang="es-AR" sz="2400" spc="-5" dirty="0">
                <a:latin typeface="Comic Sans MS"/>
                <a:cs typeface="Comic Sans MS"/>
              </a:rPr>
              <a:t>negativa.</a:t>
            </a:r>
            <a:endParaRPr lang="es-AR" sz="2400" dirty="0">
              <a:latin typeface="Comic Sans MS"/>
              <a:cs typeface="Comic Sans MS"/>
            </a:endParaRPr>
          </a:p>
          <a:p>
            <a:pPr marL="354965" indent="-342900" algn="just">
              <a:spcBef>
                <a:spcPts val="775"/>
              </a:spcBef>
              <a:buFont typeface="Wingdings" panose="05000000000000000000" pitchFamily="2" charset="2"/>
              <a:buChar char="v"/>
              <a:tabLst>
                <a:tab pos="238760" algn="l"/>
                <a:tab pos="239395" algn="l"/>
              </a:tabLst>
            </a:pPr>
            <a:r>
              <a:rPr lang="es-AR" sz="2400" spc="-5" dirty="0">
                <a:latin typeface="Comic Sans MS"/>
                <a:cs typeface="Comic Sans MS"/>
              </a:rPr>
              <a:t>Falla</a:t>
            </a:r>
            <a:r>
              <a:rPr lang="es-AR" sz="2400" spc="-10" dirty="0">
                <a:latin typeface="Comic Sans MS"/>
                <a:cs typeface="Comic Sans MS"/>
              </a:rPr>
              <a:t> </a:t>
            </a:r>
            <a:r>
              <a:rPr lang="es-AR" sz="2400" spc="-5" dirty="0">
                <a:latin typeface="Comic Sans MS"/>
                <a:cs typeface="Comic Sans MS"/>
              </a:rPr>
              <a:t>de interruptor.</a:t>
            </a:r>
            <a:endParaRPr lang="es-AR" sz="2400" dirty="0">
              <a:latin typeface="Comic Sans MS"/>
              <a:cs typeface="Comic Sans MS"/>
            </a:endParaRPr>
          </a:p>
          <a:p>
            <a:pPr marL="354965" indent="-342900" algn="just">
              <a:spcBef>
                <a:spcPts val="775"/>
              </a:spcBef>
              <a:buFont typeface="Wingdings" panose="05000000000000000000" pitchFamily="2" charset="2"/>
              <a:buChar char="v"/>
              <a:tabLst>
                <a:tab pos="238760" algn="l"/>
                <a:tab pos="239395" algn="l"/>
              </a:tabLst>
            </a:pPr>
            <a:r>
              <a:rPr lang="es-AR" sz="2400" spc="-5" dirty="0">
                <a:latin typeface="Comic Sans MS"/>
                <a:cs typeface="Comic Sans MS"/>
              </a:rPr>
              <a:t>Relés</a:t>
            </a:r>
            <a:r>
              <a:rPr lang="es-AR" sz="2400" dirty="0">
                <a:latin typeface="Comic Sans MS"/>
                <a:cs typeface="Comic Sans MS"/>
              </a:rPr>
              <a:t> </a:t>
            </a:r>
            <a:r>
              <a:rPr lang="es-AR" sz="2400" spc="-5" dirty="0">
                <a:latin typeface="Comic Sans MS"/>
                <a:cs typeface="Comic Sans MS"/>
              </a:rPr>
              <a:t>de</a:t>
            </a:r>
            <a:r>
              <a:rPr lang="es-AR" sz="2400" dirty="0">
                <a:latin typeface="Comic Sans MS"/>
                <a:cs typeface="Comic Sans MS"/>
              </a:rPr>
              <a:t> </a:t>
            </a:r>
            <a:r>
              <a:rPr lang="es-AR" sz="2400" spc="-5" dirty="0">
                <a:latin typeface="Comic Sans MS"/>
                <a:cs typeface="Comic Sans MS"/>
              </a:rPr>
              <a:t>respaldo</a:t>
            </a:r>
            <a:r>
              <a:rPr lang="es-AR" sz="2400" dirty="0">
                <a:latin typeface="Comic Sans MS"/>
                <a:cs typeface="Comic Sans MS"/>
              </a:rPr>
              <a:t> </a:t>
            </a:r>
            <a:r>
              <a:rPr lang="es-AR" sz="2400" spc="-5" dirty="0">
                <a:latin typeface="Comic Sans MS"/>
                <a:cs typeface="Comic Sans MS"/>
              </a:rPr>
              <a:t>del</a:t>
            </a:r>
            <a:r>
              <a:rPr lang="es-AR" sz="2400" dirty="0">
                <a:latin typeface="Comic Sans MS"/>
                <a:cs typeface="Comic Sans MS"/>
              </a:rPr>
              <a:t> </a:t>
            </a:r>
            <a:r>
              <a:rPr lang="es-AR" sz="2400" spc="-5" dirty="0">
                <a:latin typeface="Comic Sans MS"/>
                <a:cs typeface="Comic Sans MS"/>
              </a:rPr>
              <a:t>sistema</a:t>
            </a:r>
            <a:endParaRPr sz="2400" dirty="0">
              <a:latin typeface="Comic Sans MS"/>
              <a:cs typeface="Comic Sans MS"/>
            </a:endParaRPr>
          </a:p>
        </p:txBody>
      </p:sp>
    </p:spTree>
    <p:extLst>
      <p:ext uri="{BB962C8B-B14F-4D97-AF65-F5344CB8AC3E}">
        <p14:creationId xmlns:p14="http://schemas.microsoft.com/office/powerpoint/2010/main" xmlns="" val="3460528979"/>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254000" y="381000"/>
            <a:ext cx="17297400" cy="4075475"/>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PROTECCIÓN DESHABILITADA: </a:t>
            </a:r>
            <a:r>
              <a:rPr sz="2400" spc="-5" dirty="0">
                <a:latin typeface="Comic Sans MS"/>
                <a:cs typeface="Comic Sans MS"/>
              </a:rPr>
              <a:t>La protección para la</a:t>
            </a:r>
            <a:r>
              <a:rPr lang="es-AR" sz="2400" spc="-5" dirty="0">
                <a:latin typeface="Comic Sans MS"/>
                <a:cs typeface="Comic Sans MS"/>
              </a:rPr>
              <a:t> </a:t>
            </a:r>
            <a:r>
              <a:rPr sz="2400" spc="-5" dirty="0" err="1">
                <a:latin typeface="Comic Sans MS"/>
                <a:cs typeface="Comic Sans MS"/>
              </a:rPr>
              <a:t>energización</a:t>
            </a:r>
            <a:r>
              <a:rPr sz="2400" dirty="0">
                <a:latin typeface="Comic Sans MS"/>
                <a:cs typeface="Comic Sans MS"/>
              </a:rPr>
              <a:t> </a:t>
            </a:r>
            <a:r>
              <a:rPr sz="2400" spc="-5" dirty="0">
                <a:latin typeface="Comic Sans MS"/>
                <a:cs typeface="Comic Sans MS"/>
              </a:rPr>
              <a:t>inadvertida</a:t>
            </a:r>
            <a:r>
              <a:rPr sz="2400" dirty="0">
                <a:latin typeface="Comic Sans MS"/>
                <a:cs typeface="Comic Sans MS"/>
              </a:rPr>
              <a:t> </a:t>
            </a:r>
            <a:r>
              <a:rPr sz="2400" spc="-5" dirty="0">
                <a:latin typeface="Comic Sans MS"/>
                <a:cs typeface="Comic Sans MS"/>
              </a:rPr>
              <a:t>necesita</a:t>
            </a:r>
            <a:r>
              <a:rPr sz="2400" dirty="0">
                <a:latin typeface="Comic Sans MS"/>
                <a:cs typeface="Comic Sans MS"/>
              </a:rPr>
              <a:t> </a:t>
            </a:r>
            <a:r>
              <a:rPr sz="2400" spc="-5" dirty="0">
                <a:latin typeface="Comic Sans MS"/>
                <a:cs typeface="Comic Sans MS"/>
              </a:rPr>
              <a:t>estar</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err="1">
                <a:latin typeface="Comic Sans MS"/>
                <a:cs typeface="Comic Sans MS"/>
              </a:rPr>
              <a:t>servicio</a:t>
            </a:r>
            <a:r>
              <a:rPr lang="es-AR" sz="2400" spc="-5" dirty="0">
                <a:latin typeface="Comic Sans MS"/>
                <a:cs typeface="Comic Sans MS"/>
              </a:rPr>
              <a:t> </a:t>
            </a:r>
            <a:r>
              <a:rPr sz="2400" spc="-5" dirty="0" err="1">
                <a:latin typeface="Comic Sans MS"/>
                <a:cs typeface="Comic Sans MS"/>
              </a:rPr>
              <a:t>cuando</a:t>
            </a:r>
            <a:r>
              <a:rPr sz="2400" spc="-5" dirty="0">
                <a:latin typeface="Comic Sans MS"/>
                <a:cs typeface="Comic Sans MS"/>
              </a:rPr>
              <a:t> el generador está fuera de servicio.</a:t>
            </a:r>
            <a:r>
              <a:rPr sz="2400" dirty="0">
                <a:latin typeface="Comic Sans MS"/>
                <a:cs typeface="Comic Sans MS"/>
              </a:rPr>
              <a:t> </a:t>
            </a:r>
            <a:r>
              <a:rPr sz="2400" spc="-5" dirty="0">
                <a:latin typeface="Comic Sans MS"/>
                <a:cs typeface="Comic Sans MS"/>
              </a:rPr>
              <a:t>Esto es lo</a:t>
            </a:r>
            <a:r>
              <a:rPr lang="es-AR" sz="2400" spc="-5" dirty="0">
                <a:latin typeface="Comic Sans MS"/>
                <a:cs typeface="Comic Sans MS"/>
              </a:rPr>
              <a:t> </a:t>
            </a:r>
            <a:r>
              <a:rPr sz="2400" spc="-5" dirty="0" err="1">
                <a:latin typeface="Comic Sans MS"/>
                <a:cs typeface="Comic Sans MS"/>
              </a:rPr>
              <a:t>opuesto</a:t>
            </a:r>
            <a:r>
              <a:rPr sz="2400" spc="-5" dirty="0">
                <a:latin typeface="Comic Sans MS"/>
                <a:cs typeface="Comic Sans MS"/>
              </a:rPr>
              <a:t> de la protección normal.</a:t>
            </a:r>
            <a:r>
              <a:rPr sz="2400" dirty="0">
                <a:latin typeface="Comic Sans MS"/>
                <a:cs typeface="Comic Sans MS"/>
              </a:rPr>
              <a:t> </a:t>
            </a:r>
            <a:r>
              <a:rPr sz="2400" spc="-5" dirty="0">
                <a:latin typeface="Comic Sans MS"/>
                <a:cs typeface="Comic Sans MS"/>
              </a:rPr>
              <a:t>Frecuentemente, las</a:t>
            </a:r>
            <a:r>
              <a:rPr lang="es-AR" sz="2400" spc="-5" dirty="0">
                <a:latin typeface="Comic Sans MS"/>
                <a:cs typeface="Comic Sans MS"/>
              </a:rPr>
              <a:t> </a:t>
            </a:r>
            <a:r>
              <a:rPr sz="2400" spc="-5" dirty="0" err="1">
                <a:latin typeface="Comic Sans MS"/>
                <a:cs typeface="Comic Sans MS"/>
              </a:rPr>
              <a:t>empresas</a:t>
            </a:r>
            <a:r>
              <a:rPr sz="2400" dirty="0">
                <a:latin typeface="Comic Sans MS"/>
                <a:cs typeface="Comic Sans MS"/>
              </a:rPr>
              <a:t> </a:t>
            </a:r>
            <a:r>
              <a:rPr sz="2400" spc="-5" dirty="0">
                <a:latin typeface="Comic Sans MS"/>
                <a:cs typeface="Comic Sans MS"/>
              </a:rPr>
              <a:t>deshabilitan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del</a:t>
            </a:r>
            <a:r>
              <a:rPr sz="2400" spc="260" dirty="0">
                <a:latin typeface="Comic Sans MS"/>
                <a:cs typeface="Comic Sans MS"/>
              </a:rPr>
              <a:t> </a:t>
            </a:r>
            <a:r>
              <a:rPr sz="2400" spc="-5" dirty="0" err="1">
                <a:latin typeface="Comic Sans MS"/>
                <a:cs typeface="Comic Sans MS"/>
              </a:rPr>
              <a:t>generador</a:t>
            </a:r>
            <a:r>
              <a:rPr lang="es-AR" sz="2400" spc="-5" dirty="0">
                <a:latin typeface="Comic Sans MS"/>
                <a:cs typeface="Comic Sans MS"/>
              </a:rPr>
              <a:t> </a:t>
            </a:r>
            <a:r>
              <a:rPr sz="2400" spc="-5" dirty="0" err="1">
                <a:latin typeface="Comic Sans MS"/>
                <a:cs typeface="Comic Sans MS"/>
              </a:rPr>
              <a:t>cuando</a:t>
            </a:r>
            <a:r>
              <a:rPr sz="2400" spc="-5" dirty="0">
                <a:latin typeface="Comic Sans MS"/>
                <a:cs typeface="Comic Sans MS"/>
              </a:rPr>
              <a:t> la unidad está fuera de línea para </a:t>
            </a:r>
            <a:r>
              <a:rPr sz="2400" spc="-5" dirty="0" err="1">
                <a:latin typeface="Comic Sans MS"/>
                <a:cs typeface="Comic Sans MS"/>
              </a:rPr>
              <a:t>prevenir</a:t>
            </a:r>
            <a:r>
              <a:rPr sz="2400" spc="-5"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disparo</a:t>
            </a:r>
            <a:r>
              <a:rPr sz="2400" spc="-5" dirty="0">
                <a:latin typeface="Comic Sans MS"/>
                <a:cs typeface="Comic Sans MS"/>
              </a:rPr>
              <a:t> de los interruptores del generador los </a:t>
            </a:r>
            <a:r>
              <a:rPr sz="2400" spc="-5" dirty="0" err="1">
                <a:latin typeface="Comic Sans MS"/>
                <a:cs typeface="Comic Sans MS"/>
              </a:rPr>
              <a:t>cuales</a:t>
            </a:r>
            <a:r>
              <a:rPr sz="2400" spc="-5" dirty="0">
                <a:latin typeface="Comic Sans MS"/>
                <a:cs typeface="Comic Sans MS"/>
              </a:rPr>
              <a:t> </a:t>
            </a:r>
            <a:r>
              <a:rPr sz="2400" spc="-5" dirty="0" err="1">
                <a:latin typeface="Comic Sans MS"/>
                <a:cs typeface="Comic Sans MS"/>
              </a:rPr>
              <a:t>han</a:t>
            </a:r>
            <a:r>
              <a:rPr lang="es-AR" sz="2400" spc="-5" dirty="0">
                <a:latin typeface="Comic Sans MS"/>
                <a:cs typeface="Comic Sans MS"/>
              </a:rPr>
              <a:t> </a:t>
            </a:r>
            <a:r>
              <a:rPr sz="2400" spc="-5" dirty="0" err="1">
                <a:latin typeface="Comic Sans MS"/>
                <a:cs typeface="Comic Sans MS"/>
              </a:rPr>
              <a:t>sido</a:t>
            </a:r>
            <a:r>
              <a:rPr sz="2400" spc="-5" dirty="0">
                <a:latin typeface="Comic Sans MS"/>
                <a:cs typeface="Comic Sans MS"/>
              </a:rPr>
              <a:t> regresados al servicio como interruptores de bus en</a:t>
            </a:r>
            <a:r>
              <a:rPr lang="es-AR" sz="2400" spc="-5" dirty="0">
                <a:latin typeface="Comic Sans MS"/>
                <a:cs typeface="Comic Sans MS"/>
              </a:rPr>
              <a:t> </a:t>
            </a:r>
            <a:r>
              <a:rPr sz="2400" spc="-5" dirty="0" err="1">
                <a:latin typeface="Comic Sans MS"/>
                <a:cs typeface="Comic Sans MS"/>
              </a:rPr>
              <a:t>subestaciones</a:t>
            </a:r>
            <a:r>
              <a:rPr sz="2400" spc="-5" dirty="0">
                <a:latin typeface="Comic Sans MS"/>
                <a:cs typeface="Comic Sans MS"/>
              </a:rPr>
              <a:t> con interruptor y medio y bus en </a:t>
            </a:r>
            <a:r>
              <a:rPr sz="2400" spc="-5" dirty="0" err="1">
                <a:latin typeface="Comic Sans MS"/>
                <a:cs typeface="Comic Sans MS"/>
              </a:rPr>
              <a:t>anillo</a:t>
            </a:r>
            <a:r>
              <a:rPr sz="2400" spc="-5" dirty="0">
                <a:latin typeface="Comic Sans MS"/>
                <a:cs typeface="Comic Sans MS"/>
              </a:rPr>
              <a:t>.</a:t>
            </a:r>
            <a:r>
              <a:rPr lang="es-AR" sz="2400" spc="-5" dirty="0">
                <a:latin typeface="Comic Sans MS"/>
                <a:cs typeface="Comic Sans MS"/>
              </a:rPr>
              <a:t> </a:t>
            </a:r>
            <a:r>
              <a:rPr sz="2400" spc="-5" dirty="0" err="1">
                <a:latin typeface="Comic Sans MS"/>
                <a:cs typeface="Comic Sans MS"/>
              </a:rPr>
              <a:t>También</a:t>
            </a:r>
            <a:r>
              <a:rPr sz="2400" spc="-5" dirty="0">
                <a:latin typeface="Comic Sans MS"/>
                <a:cs typeface="Comic Sans MS"/>
              </a:rPr>
              <a:t> es una práctica de operación común remover los</a:t>
            </a:r>
            <a:r>
              <a:rPr lang="es-AR" sz="2400" spc="-5" dirty="0">
                <a:latin typeface="Comic Sans MS"/>
                <a:cs typeface="Comic Sans MS"/>
              </a:rPr>
              <a:t> </a:t>
            </a:r>
            <a:r>
              <a:rPr sz="2400" spc="-5" dirty="0" err="1">
                <a:latin typeface="Comic Sans MS"/>
                <a:cs typeface="Comic Sans MS"/>
              </a:rPr>
              <a:t>fusibles</a:t>
            </a:r>
            <a:r>
              <a:rPr sz="2400" spc="-5" dirty="0">
                <a:latin typeface="Comic Sans MS"/>
                <a:cs typeface="Comic Sans MS"/>
              </a:rPr>
              <a:t> de los transformadores de potencial (TP’s) del</a:t>
            </a:r>
            <a:r>
              <a:rPr lang="es-AR" sz="2400" spc="-5" dirty="0">
                <a:latin typeface="Comic Sans MS"/>
                <a:cs typeface="Comic Sans MS"/>
              </a:rPr>
              <a:t> </a:t>
            </a:r>
            <a:r>
              <a:rPr sz="2400" spc="-5" dirty="0" err="1">
                <a:latin typeface="Comic Sans MS"/>
                <a:cs typeface="Comic Sans MS"/>
              </a:rPr>
              <a:t>generador</a:t>
            </a:r>
            <a:r>
              <a:rPr sz="2400" dirty="0">
                <a:latin typeface="Comic Sans MS"/>
                <a:cs typeface="Comic Sans MS"/>
              </a:rPr>
              <a:t> </a:t>
            </a:r>
            <a:r>
              <a:rPr sz="2400" spc="-5" dirty="0">
                <a:latin typeface="Comic Sans MS"/>
                <a:cs typeface="Comic Sans MS"/>
              </a:rPr>
              <a:t>como</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práctica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seguridad</a:t>
            </a:r>
            <a:r>
              <a:rPr sz="2400" dirty="0">
                <a:latin typeface="Comic Sans MS"/>
                <a:cs typeface="Comic Sans MS"/>
              </a:rPr>
              <a:t> </a:t>
            </a:r>
            <a:r>
              <a:rPr sz="2400" spc="-5" dirty="0" err="1">
                <a:latin typeface="Comic Sans MS"/>
                <a:cs typeface="Comic Sans MS"/>
              </a:rPr>
              <a:t>cuando</a:t>
            </a:r>
            <a:r>
              <a:rPr sz="2400"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generador</a:t>
            </a:r>
            <a:r>
              <a:rPr sz="2400" spc="-5" dirty="0">
                <a:latin typeface="Comic Sans MS"/>
                <a:cs typeface="Comic Sans MS"/>
              </a:rPr>
              <a:t> es removido de servicio.</a:t>
            </a:r>
            <a:r>
              <a:rPr sz="2400" spc="520" dirty="0">
                <a:latin typeface="Comic Sans MS"/>
                <a:cs typeface="Comic Sans MS"/>
              </a:rPr>
              <a:t> </a:t>
            </a:r>
            <a:r>
              <a:rPr sz="2400" spc="-5" dirty="0">
                <a:latin typeface="Comic Sans MS"/>
                <a:cs typeface="Comic Sans MS"/>
              </a:rPr>
              <a:t>Esto </a:t>
            </a:r>
            <a:r>
              <a:rPr sz="2400" spc="-5" dirty="0" err="1">
                <a:latin typeface="Comic Sans MS"/>
                <a:cs typeface="Comic Sans MS"/>
              </a:rPr>
              <a:t>deshabilita</a:t>
            </a:r>
            <a:r>
              <a:rPr sz="2400" spc="260" dirty="0">
                <a:latin typeface="Comic Sans MS"/>
                <a:cs typeface="Comic Sans MS"/>
              </a:rPr>
              <a:t> </a:t>
            </a:r>
            <a:r>
              <a:rPr sz="2400" spc="-5" dirty="0">
                <a:latin typeface="Comic Sans MS"/>
                <a:cs typeface="Comic Sans MS"/>
              </a:rPr>
              <a:t>a</a:t>
            </a:r>
            <a:r>
              <a:rPr lang="es-AR" sz="2400" spc="-5" dirty="0">
                <a:latin typeface="Comic Sans MS"/>
                <a:cs typeface="Comic Sans MS"/>
              </a:rPr>
              <a:t> </a:t>
            </a:r>
            <a:r>
              <a:rPr sz="2400" spc="-5" dirty="0">
                <a:latin typeface="Comic Sans MS"/>
                <a:cs typeface="Comic Sans MS"/>
              </a:rPr>
              <a:t>los relés dependientes de la tensión para </a:t>
            </a:r>
            <a:r>
              <a:rPr sz="2400" spc="-5" dirty="0" err="1">
                <a:latin typeface="Comic Sans MS"/>
                <a:cs typeface="Comic Sans MS"/>
              </a:rPr>
              <a:t>proporcionar</a:t>
            </a:r>
            <a:r>
              <a:rPr lang="es-AR" sz="2400" spc="-5" dirty="0">
                <a:latin typeface="Comic Sans MS"/>
                <a:cs typeface="Comic Sans MS"/>
              </a:rPr>
              <a:t> </a:t>
            </a:r>
            <a:r>
              <a:rPr sz="2400" spc="-5" dirty="0" err="1">
                <a:latin typeface="Comic Sans MS"/>
                <a:cs typeface="Comic Sans MS"/>
              </a:rPr>
              <a:t>protección</a:t>
            </a:r>
            <a:r>
              <a:rPr sz="2400" spc="-5" dirty="0">
                <a:latin typeface="Comic Sans MS"/>
                <a:cs typeface="Comic Sans MS"/>
              </a:rPr>
              <a:t> contra la energización inadvertida.</a:t>
            </a:r>
            <a:r>
              <a:rPr sz="2400" dirty="0">
                <a:latin typeface="Comic Sans MS"/>
                <a:cs typeface="Comic Sans MS"/>
              </a:rPr>
              <a:t> </a:t>
            </a:r>
            <a:r>
              <a:rPr sz="2400" spc="-5" dirty="0" err="1">
                <a:latin typeface="Comic Sans MS"/>
                <a:cs typeface="Comic Sans MS"/>
              </a:rPr>
              <a:t>Muchas</a:t>
            </a:r>
            <a:r>
              <a:rPr lang="es-AR" sz="2400" spc="-5" dirty="0">
                <a:latin typeface="Comic Sans MS"/>
                <a:cs typeface="Comic Sans MS"/>
              </a:rPr>
              <a:t> </a:t>
            </a:r>
            <a:r>
              <a:rPr sz="2400" spc="-5" dirty="0" err="1">
                <a:latin typeface="Comic Sans MS"/>
                <a:cs typeface="Comic Sans MS"/>
              </a:rPr>
              <a:t>empresas</a:t>
            </a:r>
            <a:r>
              <a:rPr sz="2400" dirty="0">
                <a:latin typeface="Comic Sans MS"/>
                <a:cs typeface="Comic Sans MS"/>
              </a:rPr>
              <a:t> </a:t>
            </a:r>
            <a:r>
              <a:rPr sz="2400" spc="-5" dirty="0">
                <a:latin typeface="Comic Sans MS"/>
                <a:cs typeface="Comic Sans MS"/>
              </a:rPr>
              <a:t>usan</a:t>
            </a:r>
            <a:r>
              <a:rPr sz="2400" dirty="0">
                <a:latin typeface="Comic Sans MS"/>
                <a:cs typeface="Comic Sans MS"/>
              </a:rPr>
              <a:t> </a:t>
            </a:r>
            <a:r>
              <a:rPr sz="2400" spc="-5" dirty="0">
                <a:latin typeface="Comic Sans MS"/>
                <a:cs typeface="Comic Sans MS"/>
              </a:rPr>
              <a:t>contactos</a:t>
            </a:r>
            <a:r>
              <a:rPr sz="2400" dirty="0">
                <a:latin typeface="Comic Sans MS"/>
                <a:cs typeface="Comic Sans MS"/>
              </a:rPr>
              <a:t> </a:t>
            </a:r>
            <a:r>
              <a:rPr sz="2400" spc="-5" dirty="0">
                <a:latin typeface="Comic Sans MS"/>
                <a:cs typeface="Comic Sans MS"/>
              </a:rPr>
              <a:t>auxiliares</a:t>
            </a:r>
            <a:r>
              <a:rPr sz="2400" dirty="0">
                <a:latin typeface="Comic Sans MS"/>
                <a:cs typeface="Comic Sans MS"/>
              </a:rPr>
              <a:t> </a:t>
            </a:r>
            <a:r>
              <a:rPr sz="2400" spc="-5" dirty="0">
                <a:latin typeface="Comic Sans MS"/>
                <a:cs typeface="Comic Sans MS"/>
              </a:rPr>
              <a:t>(52</a:t>
            </a:r>
            <a:r>
              <a:rPr sz="2400" dirty="0">
                <a:latin typeface="Comic Sans MS"/>
                <a:cs typeface="Comic Sans MS"/>
              </a:rPr>
              <a:t> </a:t>
            </a:r>
            <a:r>
              <a:rPr sz="2400" spc="-5" dirty="0">
                <a:latin typeface="Comic Sans MS"/>
                <a:cs typeface="Comic Sans MS"/>
              </a:rPr>
              <a:t>a)</a:t>
            </a:r>
            <a:r>
              <a:rPr sz="2400" spc="260" dirty="0">
                <a:latin typeface="Comic Sans MS"/>
                <a:cs typeface="Comic Sans MS"/>
              </a:rPr>
              <a:t> </a:t>
            </a:r>
            <a:r>
              <a:rPr sz="2400" spc="-5" dirty="0">
                <a:latin typeface="Comic Sans MS"/>
                <a:cs typeface="Comic Sans MS"/>
              </a:rPr>
              <a:t>de</a:t>
            </a:r>
            <a:r>
              <a:rPr sz="2400" spc="260" dirty="0">
                <a:latin typeface="Comic Sans MS"/>
                <a:cs typeface="Comic Sans MS"/>
              </a:rPr>
              <a:t> </a:t>
            </a:r>
            <a:r>
              <a:rPr sz="2400" spc="-5" dirty="0">
                <a:latin typeface="Comic Sans MS"/>
                <a:cs typeface="Comic Sans MS"/>
              </a:rPr>
              <a:t>las</a:t>
            </a:r>
            <a:r>
              <a:rPr lang="es-AR" sz="2400" spc="-5" dirty="0">
                <a:latin typeface="Comic Sans MS"/>
                <a:cs typeface="Comic Sans MS"/>
              </a:rPr>
              <a:t> </a:t>
            </a:r>
            <a:r>
              <a:rPr sz="2400" spc="-5" dirty="0" err="1">
                <a:latin typeface="Comic Sans MS"/>
                <a:cs typeface="Comic Sans MS"/>
              </a:rPr>
              <a:t>cuchillas</a:t>
            </a:r>
            <a:r>
              <a:rPr sz="2400" spc="-5" dirty="0">
                <a:latin typeface="Comic Sans MS"/>
                <a:cs typeface="Comic Sans MS"/>
              </a:rPr>
              <a:t> desconectadoras de alta tensión del </a:t>
            </a:r>
            <a:r>
              <a:rPr sz="2400" spc="-5" dirty="0" err="1">
                <a:latin typeface="Comic Sans MS"/>
                <a:cs typeface="Comic Sans MS"/>
              </a:rPr>
              <a:t>generador</a:t>
            </a:r>
            <a:r>
              <a:rPr lang="es-AR" sz="2400" spc="-5"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deshabilitar</a:t>
            </a:r>
            <a:r>
              <a:rPr sz="2400" dirty="0">
                <a:latin typeface="Comic Sans MS"/>
                <a:cs typeface="Comic Sans MS"/>
              </a:rPr>
              <a:t> </a:t>
            </a:r>
            <a:r>
              <a:rPr sz="2400" spc="-5" dirty="0">
                <a:latin typeface="Comic Sans MS"/>
                <a:cs typeface="Comic Sans MS"/>
              </a:rPr>
              <a:t>automáticamente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err="1">
                <a:latin typeface="Comic Sans MS"/>
                <a:cs typeface="Comic Sans MS"/>
              </a:rPr>
              <a:t>protección</a:t>
            </a:r>
            <a:r>
              <a:rPr sz="2400" dirty="0">
                <a:latin typeface="Comic Sans MS"/>
                <a:cs typeface="Comic Sans MS"/>
              </a:rPr>
              <a:t> </a:t>
            </a:r>
            <a:r>
              <a:rPr sz="2400" spc="-5" dirty="0">
                <a:latin typeface="Comic Sans MS"/>
                <a:cs typeface="Comic Sans MS"/>
              </a:rPr>
              <a:t>del</a:t>
            </a:r>
            <a:r>
              <a:rPr lang="es-AR" sz="2400" spc="-5" dirty="0">
                <a:latin typeface="Comic Sans MS"/>
                <a:cs typeface="Comic Sans MS"/>
              </a:rPr>
              <a:t> </a:t>
            </a:r>
            <a:r>
              <a:rPr sz="2400" spc="-5" dirty="0" err="1">
                <a:latin typeface="Comic Sans MS"/>
                <a:cs typeface="Comic Sans MS"/>
              </a:rPr>
              <a:t>generador</a:t>
            </a:r>
            <a:r>
              <a:rPr sz="2400" spc="-5" dirty="0">
                <a:latin typeface="Comic Sans MS"/>
                <a:cs typeface="Comic Sans MS"/>
              </a:rPr>
              <a:t> cuando la unidad está fuera de línea lo que</a:t>
            </a:r>
            <a:r>
              <a:rPr lang="es-AR" sz="2400" spc="-5" dirty="0">
                <a:latin typeface="Comic Sans MS"/>
                <a:cs typeface="Comic Sans MS"/>
              </a:rPr>
              <a:t> </a:t>
            </a:r>
            <a:r>
              <a:rPr sz="2400" spc="-5" dirty="0" err="1">
                <a:latin typeface="Comic Sans MS"/>
                <a:cs typeface="Comic Sans MS"/>
              </a:rPr>
              <a:t>puede</a:t>
            </a:r>
            <a:r>
              <a:rPr sz="2400" dirty="0">
                <a:latin typeface="Comic Sans MS"/>
                <a:cs typeface="Comic Sans MS"/>
              </a:rPr>
              <a:t> </a:t>
            </a:r>
            <a:r>
              <a:rPr sz="2400" spc="-5" dirty="0">
                <a:latin typeface="Comic Sans MS"/>
                <a:cs typeface="Comic Sans MS"/>
              </a:rPr>
              <a:t>evitar</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estos</a:t>
            </a:r>
            <a:r>
              <a:rPr sz="2400" dirty="0">
                <a:latin typeface="Comic Sans MS"/>
                <a:cs typeface="Comic Sans MS"/>
              </a:rPr>
              <a:t> </a:t>
            </a:r>
            <a:r>
              <a:rPr sz="2400" spc="-5" dirty="0">
                <a:latin typeface="Comic Sans MS"/>
                <a:cs typeface="Comic Sans MS"/>
              </a:rPr>
              <a:t>relés</a:t>
            </a:r>
            <a:r>
              <a:rPr sz="2400" dirty="0">
                <a:latin typeface="Comic Sans MS"/>
                <a:cs typeface="Comic Sans MS"/>
              </a:rPr>
              <a:t> </a:t>
            </a:r>
            <a:r>
              <a:rPr sz="2400" spc="-5" dirty="0">
                <a:latin typeface="Comic Sans MS"/>
                <a:cs typeface="Comic Sans MS"/>
              </a:rPr>
              <a:t>operen</a:t>
            </a:r>
            <a:r>
              <a:rPr sz="2400" dirty="0">
                <a:latin typeface="Comic Sans MS"/>
                <a:cs typeface="Comic Sans MS"/>
              </a:rPr>
              <a:t> </a:t>
            </a:r>
            <a:r>
              <a:rPr sz="2400" spc="-5" dirty="0" err="1">
                <a:latin typeface="Comic Sans MS"/>
                <a:cs typeface="Comic Sans MS"/>
              </a:rPr>
              <a:t>como</a:t>
            </a:r>
            <a:r>
              <a:rPr sz="2400" dirty="0">
                <a:latin typeface="Comic Sans MS"/>
                <a:cs typeface="Comic Sans MS"/>
              </a:rPr>
              <a:t> </a:t>
            </a:r>
            <a:r>
              <a:rPr sz="2400" spc="-5" dirty="0" err="1">
                <a:latin typeface="Comic Sans MS"/>
                <a:cs typeface="Comic Sans MS"/>
              </a:rPr>
              <a:t>protección</a:t>
            </a:r>
            <a:r>
              <a:rPr lang="es-AR" sz="2400" spc="-5" dirty="0">
                <a:latin typeface="Comic Sans MS"/>
                <a:cs typeface="Comic Sans MS"/>
              </a:rPr>
              <a:t> </a:t>
            </a:r>
            <a:r>
              <a:rPr sz="2400" spc="-5" dirty="0">
                <a:latin typeface="Comic Sans MS"/>
                <a:cs typeface="Comic Sans MS"/>
              </a:rPr>
              <a:t>contra la energización inadvertida.</a:t>
            </a:r>
            <a:r>
              <a:rPr sz="2400" dirty="0">
                <a:latin typeface="Comic Sans MS"/>
                <a:cs typeface="Comic Sans MS"/>
              </a:rPr>
              <a:t> </a:t>
            </a:r>
            <a:r>
              <a:rPr sz="2400" spc="-5" dirty="0">
                <a:latin typeface="Comic Sans MS"/>
                <a:cs typeface="Comic Sans MS"/>
              </a:rPr>
              <a:t>En muchos casos, los</a:t>
            </a:r>
            <a:r>
              <a:rPr lang="es-AR" sz="2400" spc="-5" dirty="0">
                <a:latin typeface="Comic Sans MS"/>
                <a:cs typeface="Comic Sans MS"/>
              </a:rPr>
              <a:t> </a:t>
            </a:r>
            <a:r>
              <a:rPr sz="2400" spc="-5" dirty="0" err="1">
                <a:latin typeface="Comic Sans MS"/>
                <a:cs typeface="Comic Sans MS"/>
              </a:rPr>
              <a:t>ingenieros</a:t>
            </a:r>
            <a:r>
              <a:rPr sz="2400" dirty="0">
                <a:latin typeface="Comic Sans MS"/>
                <a:cs typeface="Comic Sans MS"/>
              </a:rPr>
              <a:t> </a:t>
            </a:r>
            <a:r>
              <a:rPr sz="2400" spc="-5" dirty="0">
                <a:latin typeface="Comic Sans MS"/>
                <a:cs typeface="Comic Sans MS"/>
              </a:rPr>
              <a:t>no</a:t>
            </a:r>
            <a:r>
              <a:rPr sz="2400" spc="5" dirty="0">
                <a:latin typeface="Comic Sans MS"/>
                <a:cs typeface="Comic Sans MS"/>
              </a:rPr>
              <a:t> </a:t>
            </a:r>
            <a:r>
              <a:rPr sz="2400" spc="-5" dirty="0">
                <a:latin typeface="Comic Sans MS"/>
                <a:cs typeface="Comic Sans MS"/>
              </a:rPr>
              <a:t>reconocen</a:t>
            </a:r>
            <a:r>
              <a:rPr sz="2400" spc="5" dirty="0">
                <a:latin typeface="Comic Sans MS"/>
                <a:cs typeface="Comic Sans MS"/>
              </a:rPr>
              <a:t> </a:t>
            </a:r>
            <a:r>
              <a:rPr sz="2400" spc="-5" dirty="0">
                <a:latin typeface="Comic Sans MS"/>
                <a:cs typeface="Comic Sans MS"/>
              </a:rPr>
              <a:t>esta</a:t>
            </a:r>
            <a:r>
              <a:rPr sz="2400" spc="5" dirty="0">
                <a:latin typeface="Comic Sans MS"/>
                <a:cs typeface="Comic Sans MS"/>
              </a:rPr>
              <a:t> </a:t>
            </a:r>
            <a:r>
              <a:rPr sz="2400" spc="-5" dirty="0">
                <a:latin typeface="Comic Sans MS"/>
                <a:cs typeface="Comic Sans MS"/>
              </a:rPr>
              <a:t>falla</a:t>
            </a:r>
            <a:r>
              <a:rPr sz="2400" spc="5" dirty="0">
                <a:latin typeface="Comic Sans MS"/>
                <a:cs typeface="Comic Sans MS"/>
              </a:rPr>
              <a:t> </a:t>
            </a:r>
            <a:r>
              <a:rPr sz="2400" spc="-5" dirty="0">
                <a:latin typeface="Comic Sans MS"/>
                <a:cs typeface="Comic Sans MS"/>
              </a:rPr>
              <a:t>de</a:t>
            </a:r>
            <a:r>
              <a:rPr sz="2400" spc="5" dirty="0">
                <a:latin typeface="Comic Sans MS"/>
                <a:cs typeface="Comic Sans MS"/>
              </a:rPr>
              <a:t> </a:t>
            </a:r>
            <a:r>
              <a:rPr sz="2400" spc="-5" dirty="0">
                <a:latin typeface="Comic Sans MS"/>
                <a:cs typeface="Comic Sans MS"/>
              </a:rPr>
              <a:t>la</a:t>
            </a:r>
            <a:r>
              <a:rPr sz="2400" spc="5" dirty="0">
                <a:latin typeface="Comic Sans MS"/>
                <a:cs typeface="Comic Sans MS"/>
              </a:rPr>
              <a:t> </a:t>
            </a:r>
            <a:r>
              <a:rPr sz="2400" spc="-5" dirty="0">
                <a:latin typeface="Comic Sans MS"/>
                <a:cs typeface="Comic Sans MS"/>
              </a:rPr>
              <a:t>protección.</a:t>
            </a:r>
            <a:endParaRPr sz="2400" dirty="0">
              <a:latin typeface="Comic Sans MS"/>
              <a:cs typeface="Comic Sans MS"/>
            </a:endParaRPr>
          </a:p>
        </p:txBody>
      </p:sp>
    </p:spTree>
    <p:extLst>
      <p:ext uri="{BB962C8B-B14F-4D97-AF65-F5344CB8AC3E}">
        <p14:creationId xmlns:p14="http://schemas.microsoft.com/office/powerpoint/2010/main" xmlns="" val="2495579300"/>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330200" y="457200"/>
            <a:ext cx="17297400" cy="1859483"/>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RELÉS DE PÉRDIDA DE CAMPO: </a:t>
            </a:r>
            <a:r>
              <a:rPr sz="2400" spc="-5" dirty="0">
                <a:latin typeface="Comic Sans MS"/>
                <a:cs typeface="Comic Sans MS"/>
              </a:rPr>
              <a:t>Los relés de </a:t>
            </a:r>
            <a:r>
              <a:rPr sz="2400" spc="-5" dirty="0" err="1">
                <a:latin typeface="Comic Sans MS"/>
                <a:cs typeface="Comic Sans MS"/>
              </a:rPr>
              <a:t>pérdida</a:t>
            </a:r>
            <a:r>
              <a:rPr lang="es-A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dependen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tensión.</a:t>
            </a:r>
            <a:r>
              <a:rPr sz="2400" dirty="0">
                <a:latin typeface="Comic Sans MS"/>
                <a:cs typeface="Comic Sans MS"/>
              </a:rPr>
              <a:t> </a:t>
            </a:r>
            <a:r>
              <a:rPr sz="2400" spc="-5" dirty="0">
                <a:latin typeface="Comic Sans MS"/>
                <a:cs typeface="Comic Sans MS"/>
              </a:rPr>
              <a:t>Si</a:t>
            </a:r>
            <a:r>
              <a:rPr sz="2400" spc="254" dirty="0">
                <a:latin typeface="Comic Sans MS"/>
                <a:cs typeface="Comic Sans MS"/>
              </a:rPr>
              <a:t> </a:t>
            </a:r>
            <a:r>
              <a:rPr sz="2400" spc="-5" dirty="0">
                <a:latin typeface="Comic Sans MS"/>
                <a:cs typeface="Comic Sans MS"/>
              </a:rPr>
              <a:t>la</a:t>
            </a:r>
            <a:r>
              <a:rPr sz="2400" spc="260" dirty="0">
                <a:latin typeface="Comic Sans MS"/>
                <a:cs typeface="Comic Sans MS"/>
              </a:rPr>
              <a:t> </a:t>
            </a:r>
            <a:r>
              <a:rPr sz="2400" spc="-5" dirty="0" err="1">
                <a:latin typeface="Comic Sans MS"/>
                <a:cs typeface="Comic Sans MS"/>
              </a:rPr>
              <a:t>fuente</a:t>
            </a:r>
            <a:r>
              <a:rPr sz="2400" spc="26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tensión</a:t>
            </a:r>
            <a:r>
              <a:rPr sz="2400" spc="-5" dirty="0">
                <a:latin typeface="Comic Sans MS"/>
                <a:cs typeface="Comic Sans MS"/>
              </a:rPr>
              <a:t> es desconectada cuando la unidad está </a:t>
            </a:r>
            <a:r>
              <a:rPr sz="2400" spc="-5" dirty="0" err="1">
                <a:latin typeface="Comic Sans MS"/>
                <a:cs typeface="Comic Sans MS"/>
              </a:rPr>
              <a:t>fuera</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línea</a:t>
            </a:r>
            <a:r>
              <a:rPr sz="2400" spc="-5" dirty="0">
                <a:latin typeface="Comic Sans MS"/>
                <a:cs typeface="Comic Sans MS"/>
              </a:rPr>
              <a:t>, este relé no operará.</a:t>
            </a:r>
            <a:r>
              <a:rPr sz="2400" dirty="0">
                <a:latin typeface="Comic Sans MS"/>
                <a:cs typeface="Comic Sans MS"/>
              </a:rPr>
              <a:t> </a:t>
            </a:r>
            <a:r>
              <a:rPr sz="2400" spc="-5" dirty="0">
                <a:latin typeface="Comic Sans MS"/>
                <a:cs typeface="Comic Sans MS"/>
              </a:rPr>
              <a:t>También debe notarse que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relé</a:t>
            </a:r>
            <a:r>
              <a:rPr sz="2400" spc="-5" dirty="0">
                <a:latin typeface="Comic Sans MS"/>
                <a:cs typeface="Comic Sans MS"/>
              </a:rPr>
              <a:t> de pérdida de campo es muchas veces </a:t>
            </a:r>
            <a:r>
              <a:rPr sz="2400" spc="-5" dirty="0" err="1">
                <a:latin typeface="Comic Sans MS"/>
                <a:cs typeface="Comic Sans MS"/>
              </a:rPr>
              <a:t>sacado</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servicio</a:t>
            </a:r>
            <a:r>
              <a:rPr sz="2400" spc="-5" dirty="0">
                <a:latin typeface="Comic Sans MS"/>
                <a:cs typeface="Comic Sans MS"/>
              </a:rPr>
              <a:t> por un switch desconectador y/o contactos 52 a</a:t>
            </a:r>
            <a:r>
              <a:rPr lang="es-A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interruptor</a:t>
            </a:r>
            <a:r>
              <a:rPr sz="2400" dirty="0">
                <a:latin typeface="Comic Sans MS"/>
                <a:cs typeface="Comic Sans MS"/>
              </a:rPr>
              <a:t> </a:t>
            </a:r>
            <a:r>
              <a:rPr sz="2400" spc="-5" dirty="0">
                <a:latin typeface="Comic Sans MS"/>
                <a:cs typeface="Comic Sans MS"/>
              </a:rPr>
              <a:t>cuando</a:t>
            </a:r>
            <a:r>
              <a:rPr sz="2400" dirty="0">
                <a:latin typeface="Comic Sans MS"/>
                <a:cs typeface="Comic Sans MS"/>
              </a:rPr>
              <a:t> </a:t>
            </a:r>
            <a:r>
              <a:rPr sz="2400" spc="-5" dirty="0">
                <a:latin typeface="Comic Sans MS"/>
                <a:cs typeface="Comic Sans MS"/>
              </a:rPr>
              <a:t>la</a:t>
            </a:r>
            <a:r>
              <a:rPr sz="2400" spc="254" dirty="0">
                <a:latin typeface="Comic Sans MS"/>
                <a:cs typeface="Comic Sans MS"/>
              </a:rPr>
              <a:t> </a:t>
            </a:r>
            <a:r>
              <a:rPr sz="2400" spc="-5" dirty="0">
                <a:latin typeface="Comic Sans MS"/>
                <a:cs typeface="Comic Sans MS"/>
              </a:rPr>
              <a:t>máquina</a:t>
            </a:r>
            <a:r>
              <a:rPr sz="2400" spc="260" dirty="0">
                <a:latin typeface="Comic Sans MS"/>
                <a:cs typeface="Comic Sans MS"/>
              </a:rPr>
              <a:t> </a:t>
            </a:r>
            <a:r>
              <a:rPr sz="2400" spc="-5" dirty="0">
                <a:latin typeface="Comic Sans MS"/>
                <a:cs typeface="Comic Sans MS"/>
              </a:rPr>
              <a:t>está fuera</a:t>
            </a:r>
            <a:r>
              <a:rPr sz="2400" spc="260" dirty="0">
                <a:latin typeface="Comic Sans MS"/>
                <a:cs typeface="Comic Sans MS"/>
              </a:rPr>
              <a:t> </a:t>
            </a:r>
            <a:r>
              <a:rPr sz="2400" spc="-5" dirty="0">
                <a:latin typeface="Comic Sans MS"/>
                <a:cs typeface="Comic Sans MS"/>
              </a:rPr>
              <a:t>de </a:t>
            </a:r>
            <a:r>
              <a:rPr sz="2400" spc="-5" dirty="0" err="1">
                <a:latin typeface="Comic Sans MS"/>
                <a:cs typeface="Comic Sans MS"/>
              </a:rPr>
              <a:t>línea</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Por lo tanto, dependiendo de cómo ocurre la </a:t>
            </a:r>
            <a:r>
              <a:rPr sz="2400" spc="-5" dirty="0" err="1">
                <a:latin typeface="Comic Sans MS"/>
                <a:cs typeface="Comic Sans MS"/>
              </a:rPr>
              <a:t>energización</a:t>
            </a:r>
            <a:r>
              <a:rPr lang="es-AR" sz="2400" spc="-5" dirty="0">
                <a:latin typeface="Comic Sans MS"/>
                <a:cs typeface="Comic Sans MS"/>
              </a:rPr>
              <a:t> </a:t>
            </a:r>
            <a:r>
              <a:rPr sz="2400" spc="-5" dirty="0" err="1">
                <a:latin typeface="Comic Sans MS"/>
                <a:cs typeface="Comic Sans MS"/>
              </a:rPr>
              <a:t>inadvertida</a:t>
            </a:r>
            <a:r>
              <a:rPr sz="2400" spc="-5" dirty="0">
                <a:latin typeface="Comic Sans MS"/>
                <a:cs typeface="Comic Sans MS"/>
              </a:rPr>
              <a:t>, la protección de pérdida de campo </a:t>
            </a:r>
            <a:r>
              <a:rPr sz="2400" spc="-5" dirty="0" err="1">
                <a:latin typeface="Comic Sans MS"/>
                <a:cs typeface="Comic Sans MS"/>
              </a:rPr>
              <a:t>podría</a:t>
            </a:r>
            <a:r>
              <a:rPr lang="es-AR" sz="2400" spc="-5" dirty="0">
                <a:latin typeface="Comic Sans MS"/>
                <a:cs typeface="Comic Sans MS"/>
              </a:rPr>
              <a:t> </a:t>
            </a:r>
            <a:r>
              <a:rPr sz="2400" spc="-5" dirty="0" err="1">
                <a:latin typeface="Comic Sans MS"/>
                <a:cs typeface="Comic Sans MS"/>
              </a:rPr>
              <a:t>estar</a:t>
            </a:r>
            <a:r>
              <a:rPr sz="2400" spc="-5" dirty="0">
                <a:latin typeface="Comic Sans MS"/>
                <a:cs typeface="Comic Sans MS"/>
              </a:rPr>
              <a:t> deshabilitada.</a:t>
            </a:r>
            <a:endParaRPr sz="2400" dirty="0">
              <a:latin typeface="Comic Sans MS"/>
              <a:cs typeface="Comic Sans MS"/>
            </a:endParaRPr>
          </a:p>
        </p:txBody>
      </p:sp>
    </p:spTree>
    <p:extLst>
      <p:ext uri="{BB962C8B-B14F-4D97-AF65-F5344CB8AC3E}">
        <p14:creationId xmlns:p14="http://schemas.microsoft.com/office/powerpoint/2010/main" xmlns="" val="180122630"/>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330200" y="381000"/>
            <a:ext cx="17221200" cy="2564676"/>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RELÉS DE POTENCIA INVERSA: </a:t>
            </a:r>
            <a:r>
              <a:rPr sz="2400" spc="-5" dirty="0">
                <a:latin typeface="Comic Sans MS"/>
                <a:cs typeface="Comic Sans MS"/>
              </a:rPr>
              <a:t>El nivel de </a:t>
            </a:r>
            <a:r>
              <a:rPr sz="2400" spc="-5" dirty="0" err="1">
                <a:latin typeface="Comic Sans MS"/>
                <a:cs typeface="Comic Sans MS"/>
              </a:rPr>
              <a:t>potencia</a:t>
            </a:r>
            <a:r>
              <a:rPr lang="es-AR" sz="2400" spc="-5" dirty="0">
                <a:latin typeface="Comic Sans MS"/>
                <a:cs typeface="Comic Sans MS"/>
              </a:rPr>
              <a:t> </a:t>
            </a:r>
            <a:r>
              <a:rPr sz="2400" spc="-5" dirty="0" err="1">
                <a:latin typeface="Comic Sans MS"/>
                <a:cs typeface="Comic Sans MS"/>
              </a:rPr>
              <a:t>resultante</a:t>
            </a:r>
            <a:r>
              <a:rPr sz="2400" spc="-5" dirty="0">
                <a:latin typeface="Comic Sans MS"/>
                <a:cs typeface="Comic Sans MS"/>
              </a:rPr>
              <a:t> de la energización </a:t>
            </a:r>
            <a:r>
              <a:rPr sz="2400" spc="-5" dirty="0" err="1">
                <a:latin typeface="Comic Sans MS"/>
                <a:cs typeface="Comic Sans MS"/>
              </a:rPr>
              <a:t>inadvertida</a:t>
            </a:r>
            <a:r>
              <a:rPr sz="2400" spc="-5" dirty="0">
                <a:latin typeface="Comic Sans MS"/>
                <a:cs typeface="Comic Sans MS"/>
              </a:rPr>
              <a:t> </a:t>
            </a:r>
            <a:r>
              <a:rPr sz="2400" spc="-5" dirty="0" err="1">
                <a:latin typeface="Comic Sans MS"/>
                <a:cs typeface="Comic Sans MS"/>
              </a:rPr>
              <a:t>generalmente</a:t>
            </a:r>
            <a:r>
              <a:rPr lang="es-AR" sz="2400" spc="-5" dirty="0">
                <a:latin typeface="Comic Sans MS"/>
                <a:cs typeface="Comic Sans MS"/>
              </a:rPr>
              <a:t> </a:t>
            </a:r>
            <a:r>
              <a:rPr sz="2400" spc="-5" dirty="0" err="1">
                <a:latin typeface="Comic Sans MS"/>
                <a:cs typeface="Comic Sans MS"/>
              </a:rPr>
              <a:t>está</a:t>
            </a:r>
            <a:r>
              <a:rPr sz="2400" dirty="0">
                <a:latin typeface="Comic Sans MS"/>
                <a:cs typeface="Comic Sans MS"/>
              </a:rPr>
              <a:t> </a:t>
            </a:r>
            <a:r>
              <a:rPr sz="2400" spc="-5" dirty="0">
                <a:latin typeface="Comic Sans MS"/>
                <a:cs typeface="Comic Sans MS"/>
              </a:rPr>
              <a:t>dentro del rango de pickup del relé de </a:t>
            </a:r>
            <a:r>
              <a:rPr sz="2400" spc="-5" dirty="0" err="1">
                <a:latin typeface="Comic Sans MS"/>
                <a:cs typeface="Comic Sans MS"/>
              </a:rPr>
              <a:t>potencia</a:t>
            </a:r>
            <a:r>
              <a:rPr lang="es-AR" sz="2400" spc="-5" dirty="0">
                <a:latin typeface="Comic Sans MS"/>
                <a:cs typeface="Comic Sans MS"/>
              </a:rPr>
              <a:t> </a:t>
            </a:r>
            <a:r>
              <a:rPr sz="2400" spc="-5" dirty="0" err="1">
                <a:latin typeface="Comic Sans MS"/>
                <a:cs typeface="Comic Sans MS"/>
              </a:rPr>
              <a:t>inversa</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El disparo de este relé es </a:t>
            </a:r>
            <a:r>
              <a:rPr sz="2400" spc="-5" dirty="0" err="1">
                <a:latin typeface="Comic Sans MS"/>
                <a:cs typeface="Comic Sans MS"/>
              </a:rPr>
              <a:t>bastante</a:t>
            </a:r>
            <a:r>
              <a:rPr sz="2400" spc="-5" dirty="0">
                <a:latin typeface="Comic Sans MS"/>
                <a:cs typeface="Comic Sans MS"/>
              </a:rPr>
              <a:t> </a:t>
            </a:r>
            <a:r>
              <a:rPr lang="es-AR" sz="2400" spc="-5" dirty="0">
                <a:latin typeface="Comic Sans MS"/>
                <a:cs typeface="Comic Sans MS"/>
              </a:rPr>
              <a:t>temporizado </a:t>
            </a:r>
            <a:r>
              <a:rPr sz="2400" spc="-5" dirty="0">
                <a:latin typeface="Comic Sans MS"/>
                <a:cs typeface="Comic Sans MS"/>
              </a:rPr>
              <a:t>(normalmente</a:t>
            </a:r>
            <a:r>
              <a:rPr sz="2400" spc="155" dirty="0">
                <a:latin typeface="Comic Sans MS"/>
                <a:cs typeface="Comic Sans MS"/>
              </a:rPr>
              <a:t> </a:t>
            </a:r>
            <a:r>
              <a:rPr sz="2400" spc="-5" dirty="0">
                <a:latin typeface="Comic Sans MS"/>
                <a:cs typeface="Comic Sans MS"/>
              </a:rPr>
              <a:t>30</a:t>
            </a:r>
            <a:r>
              <a:rPr sz="2400" spc="155" dirty="0">
                <a:latin typeface="Comic Sans MS"/>
                <a:cs typeface="Comic Sans MS"/>
              </a:rPr>
              <a:t> </a:t>
            </a:r>
            <a:r>
              <a:rPr lang="es-AR" sz="2400" spc="-5" dirty="0">
                <a:latin typeface="Comic Sans MS"/>
                <a:cs typeface="Comic Sans MS"/>
              </a:rPr>
              <a:t>s</a:t>
            </a:r>
            <a:r>
              <a:rPr sz="2400" spc="155" dirty="0">
                <a:latin typeface="Comic Sans MS"/>
                <a:cs typeface="Comic Sans MS"/>
              </a:rPr>
              <a:t> </a:t>
            </a:r>
            <a:r>
              <a:rPr sz="2400" spc="-5" dirty="0">
                <a:latin typeface="Comic Sans MS"/>
                <a:cs typeface="Comic Sans MS"/>
              </a:rPr>
              <a:t>o</a:t>
            </a:r>
            <a:r>
              <a:rPr sz="2400" spc="160" dirty="0">
                <a:latin typeface="Comic Sans MS"/>
                <a:cs typeface="Comic Sans MS"/>
              </a:rPr>
              <a:t> </a:t>
            </a:r>
            <a:r>
              <a:rPr sz="2400" spc="-5" dirty="0">
                <a:latin typeface="Comic Sans MS"/>
                <a:cs typeface="Comic Sans MS"/>
              </a:rPr>
              <a:t>más)</a:t>
            </a:r>
            <a:r>
              <a:rPr sz="2400" spc="155" dirty="0">
                <a:latin typeface="Comic Sans MS"/>
                <a:cs typeface="Comic Sans MS"/>
              </a:rPr>
              <a:t> </a:t>
            </a:r>
            <a:r>
              <a:rPr sz="2400" spc="-5" dirty="0">
                <a:latin typeface="Comic Sans MS"/>
                <a:cs typeface="Comic Sans MS"/>
              </a:rPr>
              <a:t>el</a:t>
            </a:r>
            <a:r>
              <a:rPr sz="2400" spc="150" dirty="0">
                <a:latin typeface="Comic Sans MS"/>
                <a:cs typeface="Comic Sans MS"/>
              </a:rPr>
              <a:t> </a:t>
            </a:r>
            <a:r>
              <a:rPr sz="2400" spc="-5" dirty="0">
                <a:latin typeface="Comic Sans MS"/>
                <a:cs typeface="Comic Sans MS"/>
              </a:rPr>
              <a:t>cual</a:t>
            </a:r>
            <a:r>
              <a:rPr sz="2400" spc="155" dirty="0">
                <a:latin typeface="Comic Sans MS"/>
                <a:cs typeface="Comic Sans MS"/>
              </a:rPr>
              <a:t> </a:t>
            </a:r>
            <a:r>
              <a:rPr sz="2400" spc="-5" dirty="0">
                <a:latin typeface="Comic Sans MS"/>
                <a:cs typeface="Comic Sans MS"/>
              </a:rPr>
              <a:t>es</a:t>
            </a:r>
            <a:r>
              <a:rPr sz="2400" spc="150" dirty="0">
                <a:latin typeface="Comic Sans MS"/>
                <a:cs typeface="Comic Sans MS"/>
              </a:rPr>
              <a:t> </a:t>
            </a:r>
            <a:r>
              <a:rPr sz="2400" spc="-5" dirty="0">
                <a:latin typeface="Comic Sans MS"/>
                <a:cs typeface="Comic Sans MS"/>
              </a:rPr>
              <a:t>un</a:t>
            </a:r>
            <a:r>
              <a:rPr sz="2400" spc="150" dirty="0">
                <a:latin typeface="Comic Sans MS"/>
                <a:cs typeface="Comic Sans MS"/>
              </a:rPr>
              <a:t> </a:t>
            </a:r>
            <a:r>
              <a:rPr sz="2400" spc="-5" dirty="0" err="1">
                <a:latin typeface="Comic Sans MS"/>
                <a:cs typeface="Comic Sans MS"/>
              </a:rPr>
              <a:t>tiempo</a:t>
            </a:r>
            <a:r>
              <a:rPr lang="es-AR" sz="2400" spc="-5" dirty="0">
                <a:latin typeface="Comic Sans MS"/>
                <a:cs typeface="Comic Sans MS"/>
              </a:rPr>
              <a:t> </a:t>
            </a:r>
            <a:r>
              <a:rPr sz="2400" spc="-5" dirty="0" err="1">
                <a:latin typeface="Comic Sans MS"/>
                <a:cs typeface="Comic Sans MS"/>
              </a:rPr>
              <a:t>muy</a:t>
            </a:r>
            <a:r>
              <a:rPr sz="2400" spc="-5" dirty="0">
                <a:latin typeface="Comic Sans MS"/>
                <a:cs typeface="Comic Sans MS"/>
              </a:rPr>
              <a:t> grande para prevenir daño al generador.</a:t>
            </a:r>
            <a:r>
              <a:rPr sz="2400" dirty="0">
                <a:latin typeface="Comic Sans MS"/>
                <a:cs typeface="Comic Sans MS"/>
              </a:rPr>
              <a:t> </a:t>
            </a:r>
            <a:r>
              <a:rPr sz="2400" spc="-5" dirty="0">
                <a:latin typeface="Comic Sans MS"/>
                <a:cs typeface="Comic Sans MS"/>
              </a:rPr>
              <a:t>En </a:t>
            </a:r>
            <a:r>
              <a:rPr sz="2400" spc="-5" dirty="0" err="1">
                <a:latin typeface="Comic Sans MS"/>
                <a:cs typeface="Comic Sans MS"/>
              </a:rPr>
              <a:t>algunos</a:t>
            </a:r>
            <a:r>
              <a:rPr lang="es-AR" sz="2400" spc="-5" dirty="0">
                <a:latin typeface="Comic Sans MS"/>
                <a:cs typeface="Comic Sans MS"/>
              </a:rPr>
              <a:t> </a:t>
            </a:r>
            <a:r>
              <a:rPr sz="2400" spc="-5" dirty="0" err="1">
                <a:latin typeface="Comic Sans MS"/>
                <a:cs typeface="Comic Sans MS"/>
              </a:rPr>
              <a:t>tipos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estos</a:t>
            </a:r>
            <a:r>
              <a:rPr sz="2400" dirty="0">
                <a:latin typeface="Comic Sans MS"/>
                <a:cs typeface="Comic Sans MS"/>
              </a:rPr>
              <a:t> </a:t>
            </a:r>
            <a:r>
              <a:rPr sz="2400" spc="-5" dirty="0">
                <a:latin typeface="Comic Sans MS"/>
                <a:cs typeface="Comic Sans MS"/>
              </a:rPr>
              <a:t>relés,</a:t>
            </a:r>
            <a:r>
              <a:rPr sz="2400" dirty="0">
                <a:latin typeface="Comic Sans MS"/>
                <a:cs typeface="Comic Sans MS"/>
              </a:rPr>
              <a:t> </a:t>
            </a:r>
            <a:r>
              <a:rPr sz="2400" spc="-5" dirty="0">
                <a:latin typeface="Comic Sans MS"/>
                <a:cs typeface="Comic Sans MS"/>
              </a:rPr>
              <a:t>este</a:t>
            </a:r>
            <a:r>
              <a:rPr sz="2400" dirty="0">
                <a:latin typeface="Comic Sans MS"/>
                <a:cs typeface="Comic Sans MS"/>
              </a:rPr>
              <a:t> </a:t>
            </a:r>
            <a:r>
              <a:rPr sz="2400" spc="-5" dirty="0">
                <a:latin typeface="Comic Sans MS"/>
                <a:cs typeface="Comic Sans MS"/>
              </a:rPr>
              <a:t>retardo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tiempo</a:t>
            </a:r>
            <a:r>
              <a:rPr sz="2400" dirty="0">
                <a:latin typeface="Comic Sans MS"/>
                <a:cs typeface="Comic Sans MS"/>
              </a:rPr>
              <a:t> </a:t>
            </a:r>
            <a:r>
              <a:rPr sz="2400" spc="-5" dirty="0">
                <a:latin typeface="Comic Sans MS"/>
                <a:cs typeface="Comic Sans MS"/>
              </a:rPr>
              <a:t>es</a:t>
            </a:r>
            <a:r>
              <a:rPr lang="es-AR" sz="2400" spc="-5" dirty="0">
                <a:latin typeface="Comic Sans MS"/>
                <a:cs typeface="Comic Sans MS"/>
              </a:rPr>
              <a:t> </a:t>
            </a:r>
            <a:r>
              <a:rPr sz="2400" spc="-5" dirty="0" err="1">
                <a:latin typeface="Comic Sans MS"/>
                <a:cs typeface="Comic Sans MS"/>
              </a:rPr>
              <a:t>introducido</a:t>
            </a:r>
            <a:r>
              <a:rPr sz="2400" spc="-5" dirty="0">
                <a:latin typeface="Comic Sans MS"/>
                <a:cs typeface="Comic Sans MS"/>
              </a:rPr>
              <a:t> a través de un timer operado con </a:t>
            </a:r>
            <a:r>
              <a:rPr sz="2400" spc="-5" dirty="0" err="1">
                <a:latin typeface="Comic Sans MS"/>
                <a:cs typeface="Comic Sans MS"/>
              </a:rPr>
              <a:t>tensión</a:t>
            </a:r>
            <a:r>
              <a:rPr sz="2400" spc="-5" dirty="0">
                <a:latin typeface="Comic Sans MS"/>
                <a:cs typeface="Comic Sans MS"/>
              </a:rPr>
              <a:t> de</a:t>
            </a:r>
            <a:r>
              <a:rPr lang="es-AR" sz="2400" spc="-5" dirty="0">
                <a:latin typeface="Comic Sans MS"/>
                <a:cs typeface="Comic Sans MS"/>
              </a:rPr>
              <a:t> </a:t>
            </a:r>
            <a:r>
              <a:rPr sz="2400" spc="-5" dirty="0">
                <a:latin typeface="Comic Sans MS"/>
                <a:cs typeface="Comic Sans MS"/>
              </a:rPr>
              <a:t>CA.</a:t>
            </a:r>
            <a:r>
              <a:rPr sz="2400" dirty="0">
                <a:latin typeface="Comic Sans MS"/>
                <a:cs typeface="Comic Sans MS"/>
              </a:rPr>
              <a:t> </a:t>
            </a:r>
            <a:r>
              <a:rPr sz="2400" spc="-5" dirty="0">
                <a:latin typeface="Comic Sans MS"/>
                <a:cs typeface="Comic Sans MS"/>
              </a:rPr>
              <a:t>cuyo nivel de pickup </a:t>
            </a:r>
            <a:r>
              <a:rPr sz="2400" spc="-10" dirty="0">
                <a:latin typeface="Comic Sans MS"/>
                <a:cs typeface="Comic Sans MS"/>
              </a:rPr>
              <a:t>requiere </a:t>
            </a:r>
            <a:r>
              <a:rPr sz="2400" spc="-5" dirty="0">
                <a:latin typeface="Comic Sans MS"/>
                <a:cs typeface="Comic Sans MS"/>
              </a:rPr>
              <a:t>que esté </a:t>
            </a:r>
            <a:r>
              <a:rPr sz="2400" spc="-5" dirty="0" err="1">
                <a:latin typeface="Comic Sans MS"/>
                <a:cs typeface="Comic Sans MS"/>
              </a:rPr>
              <a:t>presente</a:t>
            </a:r>
            <a:r>
              <a:rPr sz="2400" spc="-5"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a:latin typeface="Comic Sans MS"/>
                <a:cs typeface="Comic Sans MS"/>
              </a:rPr>
              <a:t>50% de la tensión nominal en terminales.</a:t>
            </a:r>
            <a:r>
              <a:rPr sz="2400" dirty="0">
                <a:latin typeface="Comic Sans MS"/>
                <a:cs typeface="Comic Sans MS"/>
              </a:rPr>
              <a:t> </a:t>
            </a:r>
            <a:r>
              <a:rPr sz="2400" spc="-5" dirty="0">
                <a:latin typeface="Comic Sans MS"/>
                <a:cs typeface="Comic Sans MS"/>
              </a:rPr>
              <a:t>Si la </a:t>
            </a:r>
            <a:r>
              <a:rPr sz="2400" spc="-5" dirty="0" err="1">
                <a:latin typeface="Comic Sans MS"/>
                <a:cs typeface="Comic Sans MS"/>
              </a:rPr>
              <a:t>tensión</a:t>
            </a:r>
            <a:r>
              <a:rPr sz="2400" spc="-5" dirty="0">
                <a:latin typeface="Comic Sans MS"/>
                <a:cs typeface="Comic Sans MS"/>
              </a:rPr>
              <a:t> en</a:t>
            </a:r>
            <a:r>
              <a:rPr lang="es-AR" sz="2400" spc="-5" dirty="0">
                <a:latin typeface="Comic Sans MS"/>
                <a:cs typeface="Comic Sans MS"/>
              </a:rPr>
              <a:t> </a:t>
            </a:r>
            <a:r>
              <a:rPr sz="2400" spc="-5" dirty="0" err="1">
                <a:latin typeface="Comic Sans MS"/>
                <a:cs typeface="Comic Sans MS"/>
              </a:rPr>
              <a:t>terminales</a:t>
            </a:r>
            <a:r>
              <a:rPr sz="2400" spc="240" dirty="0">
                <a:latin typeface="Comic Sans MS"/>
                <a:cs typeface="Comic Sans MS"/>
              </a:rPr>
              <a:t> </a:t>
            </a:r>
            <a:r>
              <a:rPr sz="2400" spc="-5" dirty="0">
                <a:latin typeface="Comic Sans MS"/>
                <a:cs typeface="Comic Sans MS"/>
              </a:rPr>
              <a:t>del</a:t>
            </a:r>
            <a:r>
              <a:rPr sz="2400" spc="245" dirty="0">
                <a:latin typeface="Comic Sans MS"/>
                <a:cs typeface="Comic Sans MS"/>
              </a:rPr>
              <a:t> </a:t>
            </a:r>
            <a:r>
              <a:rPr sz="2400" spc="-5" dirty="0">
                <a:latin typeface="Comic Sans MS"/>
                <a:cs typeface="Comic Sans MS"/>
              </a:rPr>
              <a:t>generador</a:t>
            </a:r>
            <a:r>
              <a:rPr sz="2400" spc="245" dirty="0">
                <a:latin typeface="Comic Sans MS"/>
                <a:cs typeface="Comic Sans MS"/>
              </a:rPr>
              <a:t> </a:t>
            </a:r>
            <a:r>
              <a:rPr sz="2400" spc="-5" dirty="0">
                <a:latin typeface="Comic Sans MS"/>
                <a:cs typeface="Comic Sans MS"/>
              </a:rPr>
              <a:t>está</a:t>
            </a:r>
            <a:r>
              <a:rPr sz="2400" spc="245" dirty="0">
                <a:latin typeface="Comic Sans MS"/>
                <a:cs typeface="Comic Sans MS"/>
              </a:rPr>
              <a:t> </a:t>
            </a:r>
            <a:r>
              <a:rPr sz="2400" spc="-5" dirty="0">
                <a:latin typeface="Comic Sans MS"/>
                <a:cs typeface="Comic Sans MS"/>
              </a:rPr>
              <a:t>abajo</a:t>
            </a:r>
            <a:r>
              <a:rPr sz="2400" spc="240" dirty="0">
                <a:latin typeface="Comic Sans MS"/>
                <a:cs typeface="Comic Sans MS"/>
              </a:rPr>
              <a:t> </a:t>
            </a:r>
            <a:r>
              <a:rPr sz="2400" spc="-5" dirty="0">
                <a:latin typeface="Comic Sans MS"/>
                <a:cs typeface="Comic Sans MS"/>
              </a:rPr>
              <a:t>de</a:t>
            </a:r>
            <a:r>
              <a:rPr sz="2400" spc="245" dirty="0">
                <a:latin typeface="Comic Sans MS"/>
                <a:cs typeface="Comic Sans MS"/>
              </a:rPr>
              <a:t> </a:t>
            </a:r>
            <a:r>
              <a:rPr sz="2400" spc="-5" dirty="0">
                <a:latin typeface="Comic Sans MS"/>
                <a:cs typeface="Comic Sans MS"/>
              </a:rPr>
              <a:t>este</a:t>
            </a:r>
            <a:r>
              <a:rPr sz="2400" spc="235" dirty="0">
                <a:latin typeface="Comic Sans MS"/>
                <a:cs typeface="Comic Sans MS"/>
              </a:rPr>
              <a:t> </a:t>
            </a:r>
            <a:r>
              <a:rPr sz="2400" spc="-5" dirty="0">
                <a:latin typeface="Comic Sans MS"/>
                <a:cs typeface="Comic Sans MS"/>
              </a:rPr>
              <a:t>nivel,</a:t>
            </a:r>
            <a:r>
              <a:rPr sz="2400" spc="235" dirty="0">
                <a:latin typeface="Comic Sans MS"/>
                <a:cs typeface="Comic Sans MS"/>
              </a:rPr>
              <a:t> </a:t>
            </a:r>
            <a:r>
              <a:rPr sz="2400" spc="-5" dirty="0" err="1">
                <a:latin typeface="Comic Sans MS"/>
                <a:cs typeface="Comic Sans MS"/>
              </a:rPr>
              <a:t>el</a:t>
            </a:r>
            <a:r>
              <a:rPr lang="en-US" sz="2400" spc="-5" dirty="0">
                <a:latin typeface="Comic Sans MS"/>
                <a:cs typeface="Comic Sans MS"/>
              </a:rPr>
              <a:t> </a:t>
            </a:r>
            <a:r>
              <a:rPr lang="es-MX" sz="2400" spc="-5" dirty="0">
                <a:latin typeface="Comic Sans MS"/>
                <a:cs typeface="Comic Sans MS"/>
              </a:rPr>
              <a:t>relé</a:t>
            </a:r>
            <a:r>
              <a:rPr lang="es-MX" sz="2400" spc="560" dirty="0">
                <a:latin typeface="Comic Sans MS"/>
                <a:cs typeface="Comic Sans MS"/>
              </a:rPr>
              <a:t> </a:t>
            </a:r>
            <a:r>
              <a:rPr lang="es-MX" sz="2400" spc="-5" dirty="0">
                <a:latin typeface="Comic Sans MS"/>
                <a:cs typeface="Comic Sans MS"/>
              </a:rPr>
              <a:t>no</a:t>
            </a:r>
            <a:r>
              <a:rPr lang="es-MX" sz="2400" spc="560" dirty="0">
                <a:latin typeface="Comic Sans MS"/>
                <a:cs typeface="Comic Sans MS"/>
              </a:rPr>
              <a:t> </a:t>
            </a:r>
            <a:r>
              <a:rPr lang="es-MX" sz="2400" spc="-5" dirty="0">
                <a:latin typeface="Comic Sans MS"/>
                <a:cs typeface="Comic Sans MS"/>
              </a:rPr>
              <a:t>operará. Si</a:t>
            </a:r>
            <a:r>
              <a:rPr lang="es-MX" sz="2400" spc="580" dirty="0">
                <a:latin typeface="Comic Sans MS"/>
                <a:cs typeface="Comic Sans MS"/>
              </a:rPr>
              <a:t> </a:t>
            </a:r>
            <a:r>
              <a:rPr lang="es-MX" sz="2400" spc="-5" dirty="0">
                <a:latin typeface="Comic Sans MS"/>
                <a:cs typeface="Comic Sans MS"/>
              </a:rPr>
              <a:t>la</a:t>
            </a:r>
            <a:r>
              <a:rPr lang="es-MX" sz="2400" spc="580" dirty="0">
                <a:latin typeface="Comic Sans MS"/>
                <a:cs typeface="Comic Sans MS"/>
              </a:rPr>
              <a:t> </a:t>
            </a:r>
            <a:r>
              <a:rPr lang="es-MX" sz="2400" spc="-5" dirty="0">
                <a:latin typeface="Comic Sans MS"/>
                <a:cs typeface="Comic Sans MS"/>
              </a:rPr>
              <a:t>fuente</a:t>
            </a:r>
            <a:r>
              <a:rPr lang="es-MX" sz="2400" spc="580" dirty="0">
                <a:latin typeface="Comic Sans MS"/>
                <a:cs typeface="Comic Sans MS"/>
              </a:rPr>
              <a:t> </a:t>
            </a:r>
            <a:r>
              <a:rPr lang="es-MX" sz="2400" spc="-5" dirty="0">
                <a:latin typeface="Comic Sans MS"/>
                <a:cs typeface="Comic Sans MS"/>
              </a:rPr>
              <a:t>de</a:t>
            </a:r>
            <a:r>
              <a:rPr lang="es-MX" sz="2400" spc="580" dirty="0">
                <a:latin typeface="Comic Sans MS"/>
                <a:cs typeface="Comic Sans MS"/>
              </a:rPr>
              <a:t> </a:t>
            </a:r>
            <a:r>
              <a:rPr lang="es-MX" sz="2400" spc="-5" dirty="0">
                <a:latin typeface="Comic Sans MS"/>
                <a:cs typeface="Comic Sans MS"/>
              </a:rPr>
              <a:t>potencial</a:t>
            </a:r>
            <a:r>
              <a:rPr lang="es-MX" sz="2400" spc="570" dirty="0">
                <a:latin typeface="Comic Sans MS"/>
                <a:cs typeface="Comic Sans MS"/>
              </a:rPr>
              <a:t> </a:t>
            </a:r>
            <a:r>
              <a:rPr lang="es-MX" sz="2400" spc="-5" dirty="0">
                <a:latin typeface="Comic Sans MS"/>
                <a:cs typeface="Comic Sans MS"/>
              </a:rPr>
              <a:t>es desconectada,</a:t>
            </a:r>
            <a:r>
              <a:rPr lang="es-MX" sz="2400" spc="10" dirty="0">
                <a:latin typeface="Comic Sans MS"/>
                <a:cs typeface="Comic Sans MS"/>
              </a:rPr>
              <a:t> </a:t>
            </a:r>
            <a:r>
              <a:rPr lang="es-MX" sz="2400" spc="-5" dirty="0">
                <a:latin typeface="Comic Sans MS"/>
                <a:cs typeface="Comic Sans MS"/>
              </a:rPr>
              <a:t>el</a:t>
            </a:r>
            <a:r>
              <a:rPr lang="es-MX" sz="2400" spc="10" dirty="0">
                <a:latin typeface="Comic Sans MS"/>
                <a:cs typeface="Comic Sans MS"/>
              </a:rPr>
              <a:t> </a:t>
            </a:r>
            <a:r>
              <a:rPr lang="es-MX" sz="2400" spc="-5" dirty="0">
                <a:latin typeface="Comic Sans MS"/>
                <a:cs typeface="Comic Sans MS"/>
              </a:rPr>
              <a:t>relé</a:t>
            </a:r>
            <a:r>
              <a:rPr lang="es-MX" sz="2400" spc="10"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potencia</a:t>
            </a:r>
            <a:r>
              <a:rPr lang="es-MX" sz="2400" spc="10" dirty="0">
                <a:latin typeface="Comic Sans MS"/>
                <a:cs typeface="Comic Sans MS"/>
              </a:rPr>
              <a:t> </a:t>
            </a:r>
            <a:r>
              <a:rPr lang="es-MX" sz="2400" spc="-5" dirty="0">
                <a:latin typeface="Comic Sans MS"/>
                <a:cs typeface="Comic Sans MS"/>
              </a:rPr>
              <a:t>inversa</a:t>
            </a:r>
            <a:r>
              <a:rPr lang="es-MX" sz="2400" spc="15" dirty="0">
                <a:latin typeface="Comic Sans MS"/>
                <a:cs typeface="Comic Sans MS"/>
              </a:rPr>
              <a:t> </a:t>
            </a:r>
            <a:r>
              <a:rPr lang="es-MX" sz="2400" spc="-5" dirty="0">
                <a:latin typeface="Comic Sans MS"/>
                <a:cs typeface="Comic Sans MS"/>
              </a:rPr>
              <a:t>es</a:t>
            </a:r>
            <a:r>
              <a:rPr lang="es-MX" sz="2400" spc="5" dirty="0">
                <a:latin typeface="Comic Sans MS"/>
                <a:cs typeface="Comic Sans MS"/>
              </a:rPr>
              <a:t> </a:t>
            </a:r>
            <a:r>
              <a:rPr lang="es-MX" sz="2400" spc="-5" dirty="0">
                <a:latin typeface="Comic Sans MS"/>
                <a:cs typeface="Comic Sans MS"/>
              </a:rPr>
              <a:t>también inhibido.</a:t>
            </a:r>
            <a:endParaRPr lang="es-MX" sz="24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238236407"/>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81000"/>
            <a:ext cx="17221200" cy="5358646"/>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RELÉ DE </a:t>
            </a:r>
            <a:r>
              <a:rPr sz="2400" b="1" spc="-5">
                <a:latin typeface="Comic Sans MS" panose="030F0702030302020204" pitchFamily="66" charset="0"/>
                <a:cs typeface="Comic Sans MS"/>
              </a:rPr>
              <a:t>SECUENCIA </a:t>
            </a:r>
            <a:r>
              <a:rPr lang="es-AR" sz="2400" b="1" spc="-5">
                <a:latin typeface="Comic Sans MS" panose="030F0702030302020204" pitchFamily="66" charset="0"/>
                <a:cs typeface="Comic Sans MS"/>
              </a:rPr>
              <a:t>NEGATIVA</a:t>
            </a:r>
            <a:r>
              <a:rPr sz="2400" b="1" spc="-5" dirty="0">
                <a:latin typeface="Comic Sans MS" panose="030F0702030302020204" pitchFamily="66" charset="0"/>
                <a:cs typeface="Comic Sans MS"/>
              </a:rPr>
              <a:t>: </a:t>
            </a:r>
            <a:r>
              <a:rPr sz="2400" spc="-5" dirty="0">
                <a:latin typeface="Comic Sans MS" panose="030F0702030302020204" pitchFamily="66" charset="0"/>
                <a:cs typeface="Comic Sans MS"/>
              </a:rPr>
              <a:t>Es </a:t>
            </a:r>
            <a:r>
              <a:rPr sz="2400" spc="-5" dirty="0" err="1">
                <a:latin typeface="Comic Sans MS" panose="030F0702030302020204" pitchFamily="66" charset="0"/>
                <a:cs typeface="Comic Sans MS"/>
              </a:rPr>
              <a:t>práctica</a:t>
            </a:r>
            <a:r>
              <a:rP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común</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proporcionar</a:t>
            </a:r>
            <a:r>
              <a:rPr sz="2400" spc="-5" dirty="0">
                <a:latin typeface="Comic Sans MS" panose="030F0702030302020204" pitchFamily="66" charset="0"/>
                <a:cs typeface="Comic Sans MS"/>
              </a:rPr>
              <a:t> protección al generador contra </a:t>
            </a:r>
            <a:r>
              <a:rPr sz="2400" spc="-5" dirty="0" err="1">
                <a:latin typeface="Comic Sans MS" panose="030F0702030302020204" pitchFamily="66" charset="0"/>
                <a:cs typeface="Comic Sans MS"/>
              </a:rPr>
              <a:t>condiciones</a:t>
            </a:r>
            <a:r>
              <a:rPr lang="es-AR" sz="2400" spc="-5" dirty="0">
                <a:latin typeface="Comic Sans MS" panose="030F0702030302020204" pitchFamily="66" charset="0"/>
                <a:cs typeface="Comic Sans MS"/>
              </a:rPr>
              <a:t> </a:t>
            </a:r>
            <a:r>
              <a:rPr sz="2400" spc="-5" dirty="0">
                <a:latin typeface="Comic Sans MS" panose="030F0702030302020204" pitchFamily="66" charset="0"/>
                <a:cs typeface="Comic Sans MS"/>
              </a:rPr>
              <a:t>de desbalance externo que podrían dañar a la </a:t>
            </a:r>
            <a:r>
              <a:rPr sz="2400" spc="-5" dirty="0" err="1">
                <a:latin typeface="Comic Sans MS" panose="030F0702030302020204" pitchFamily="66" charset="0"/>
                <a:cs typeface="Comic Sans MS"/>
              </a:rPr>
              <a:t>máquina</a:t>
            </a:r>
            <a:r>
              <a:rPr sz="2400" spc="-5" dirty="0">
                <a:latin typeface="Comic Sans MS" panose="030F0702030302020204" pitchFamily="66" charset="0"/>
                <a:cs typeface="Comic Sans MS"/>
              </a:rPr>
              <a:t>.</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Esta</a:t>
            </a:r>
            <a:r>
              <a:rPr sz="2400" spc="-5" dirty="0">
                <a:latin typeface="Comic Sans MS" panose="030F0702030302020204" pitchFamily="66" charset="0"/>
                <a:cs typeface="Comic Sans MS"/>
              </a:rPr>
              <a:t> protección consiste de un relé </a:t>
            </a:r>
            <a:r>
              <a:rPr sz="2400" spc="-5" dirty="0" err="1">
                <a:latin typeface="Comic Sans MS" panose="030F0702030302020204" pitchFamily="66" charset="0"/>
                <a:cs typeface="Comic Sans MS"/>
              </a:rPr>
              <a:t>corriente-tiempo</a:t>
            </a:r>
            <a:r>
              <a:rP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el</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cual</a:t>
            </a:r>
            <a:r>
              <a:rPr sz="2400" spc="-5" dirty="0">
                <a:latin typeface="Comic Sans MS" panose="030F0702030302020204" pitchFamily="66" charset="0"/>
                <a:cs typeface="Comic Sans MS"/>
              </a:rPr>
              <a:t> responde a la corriente de secuencia negativa.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Dos</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tipos</a:t>
            </a:r>
            <a:r>
              <a:rPr sz="2400" spc="-5" dirty="0">
                <a:latin typeface="Comic Sans MS" panose="030F0702030302020204" pitchFamily="66" charset="0"/>
                <a:cs typeface="Comic Sans MS"/>
              </a:rPr>
              <a:t> de relés son usados para esta protección:</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Un </a:t>
            </a:r>
            <a:r>
              <a:rPr sz="2400" spc="-5" dirty="0" err="1">
                <a:latin typeface="Comic Sans MS" panose="030F0702030302020204" pitchFamily="66" charset="0"/>
                <a:cs typeface="Comic Sans MS"/>
              </a:rPr>
              <a:t>relé</a:t>
            </a:r>
            <a:r>
              <a:rPr lang="es-AR" sz="2400" spc="-5" dirty="0">
                <a:latin typeface="Comic Sans MS" panose="030F0702030302020204" pitchFamily="66" charset="0"/>
                <a:cs typeface="Comic Sans MS"/>
              </a:rPr>
              <a:t> </a:t>
            </a:r>
            <a:r>
              <a:rPr sz="2400" spc="-5" dirty="0">
                <a:latin typeface="Comic Sans MS" panose="030F0702030302020204" pitchFamily="66" charset="0"/>
                <a:cs typeface="Comic Sans MS"/>
              </a:rPr>
              <a:t>de sobrecorriente de tiempo electromecánico y un </a:t>
            </a:r>
            <a:r>
              <a:rPr sz="2400" spc="-5" dirty="0" err="1">
                <a:latin typeface="Comic Sans MS" panose="030F0702030302020204" pitchFamily="66" charset="0"/>
                <a:cs typeface="Comic Sans MS"/>
              </a:rPr>
              <a:t>relé</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estático</a:t>
            </a:r>
            <a:r>
              <a:rPr sz="2400" spc="40" dirty="0">
                <a:latin typeface="Comic Sans MS" panose="030F0702030302020204" pitchFamily="66" charset="0"/>
                <a:cs typeface="Comic Sans MS"/>
              </a:rPr>
              <a:t> </a:t>
            </a:r>
            <a:r>
              <a:rPr sz="2400" spc="-5" dirty="0">
                <a:latin typeface="Comic Sans MS" panose="030F0702030302020204" pitchFamily="66" charset="0"/>
                <a:cs typeface="Comic Sans MS"/>
              </a:rPr>
              <a:t>con</a:t>
            </a:r>
            <a:r>
              <a:rPr sz="2400" spc="40" dirty="0">
                <a:latin typeface="Comic Sans MS" panose="030F0702030302020204" pitchFamily="66" charset="0"/>
                <a:cs typeface="Comic Sans MS"/>
              </a:rPr>
              <a:t> </a:t>
            </a:r>
            <a:r>
              <a:rPr sz="2400" spc="-5" dirty="0">
                <a:latin typeface="Comic Sans MS" panose="030F0702030302020204" pitchFamily="66" charset="0"/>
                <a:cs typeface="Comic Sans MS"/>
              </a:rPr>
              <a:t>una</a:t>
            </a:r>
            <a:r>
              <a:rPr sz="2400" spc="35" dirty="0">
                <a:latin typeface="Comic Sans MS" panose="030F0702030302020204" pitchFamily="66" charset="0"/>
                <a:cs typeface="Comic Sans MS"/>
              </a:rPr>
              <a:t> </a:t>
            </a:r>
            <a:r>
              <a:rPr sz="2400" spc="-5" dirty="0">
                <a:latin typeface="Comic Sans MS" panose="030F0702030302020204" pitchFamily="66" charset="0"/>
                <a:cs typeface="Comic Sans MS"/>
              </a:rPr>
              <a:t>característica</a:t>
            </a:r>
            <a:r>
              <a:rPr sz="2400" spc="35"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spc="30" dirty="0">
                <a:latin typeface="Comic Sans MS" panose="030F0702030302020204" pitchFamily="66" charset="0"/>
                <a:cs typeface="Comic Sans MS"/>
              </a:rPr>
              <a:t> </a:t>
            </a:r>
            <a:r>
              <a:rPr sz="2400" spc="-5" dirty="0" err="1">
                <a:latin typeface="Comic Sans MS" panose="030F0702030302020204" pitchFamily="66" charset="0"/>
                <a:cs typeface="Comic Sans MS"/>
              </a:rPr>
              <a:t>sobrecorriente</a:t>
            </a:r>
            <a:r>
              <a:rPr sz="2400" spc="35"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lang="en-US"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tiempo</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iguala</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curva</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55"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capabilidad</a:t>
            </a:r>
            <a:r>
              <a:rPr lang="es-MX" sz="2400" spc="190" dirty="0">
                <a:latin typeface="Comic Sans MS" panose="030F0702030302020204" pitchFamily="66" charset="0"/>
                <a:cs typeface="Comic Sans MS"/>
              </a:rPr>
              <a:t> </a:t>
            </a:r>
            <a:r>
              <a:rPr lang="es-MX" sz="2400" spc="-10" dirty="0">
                <a:latin typeface="Comic Sans MS" panose="030F0702030302020204" pitchFamily="66" charset="0"/>
                <a:cs typeface="Comic Sans MS"/>
              </a:rPr>
              <a:t>I2</a:t>
            </a:r>
            <a:r>
              <a:rPr lang="es-MX" sz="2400" spc="-15" baseline="30555" dirty="0">
                <a:latin typeface="Comic Sans MS" panose="030F0702030302020204" pitchFamily="66" charset="0"/>
                <a:cs typeface="Comic Sans MS"/>
              </a:rPr>
              <a:t>2</a:t>
            </a:r>
            <a:r>
              <a:rPr lang="es-MX" sz="2400" spc="89" baseline="30555" dirty="0">
                <a:latin typeface="Comic Sans MS" panose="030F0702030302020204" pitchFamily="66" charset="0"/>
                <a:cs typeface="Comic Sans MS"/>
              </a:rPr>
              <a:t> </a:t>
            </a:r>
            <a:r>
              <a:rPr lang="es-MX" sz="2400" spc="-5" dirty="0">
                <a:latin typeface="Comic Sans MS" panose="030F0702030302020204" pitchFamily="66" charset="0"/>
                <a:cs typeface="Comic Sans MS"/>
              </a:rPr>
              <a:t>t</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Symbol"/>
              </a:rPr>
              <a:t>=</a:t>
            </a:r>
            <a:r>
              <a:rPr lang="es-MX" sz="2400" spc="-110" dirty="0">
                <a:latin typeface="Comic Sans MS" panose="030F0702030302020204" pitchFamily="66" charset="0"/>
                <a:cs typeface="Times New Roman"/>
              </a:rPr>
              <a:t> </a:t>
            </a:r>
            <a:r>
              <a:rPr lang="es-MX" sz="2400" spc="-5" dirty="0">
                <a:latin typeface="Comic Sans MS" panose="030F0702030302020204" pitchFamily="66" charset="0"/>
                <a:cs typeface="Comic Sans MS"/>
              </a:rPr>
              <a:t>K</a:t>
            </a:r>
            <a:r>
              <a:rPr lang="es-MX" sz="2400" spc="495" dirty="0">
                <a:latin typeface="Comic Sans MS" panose="030F0702030302020204" pitchFamily="66" charset="0"/>
                <a:cs typeface="Comic Sans MS"/>
              </a:rPr>
              <a:t> </a:t>
            </a:r>
            <a:r>
              <a:rPr lang="es-MX" sz="2400" spc="-5" dirty="0">
                <a:latin typeface="Comic Sans MS" panose="030F0702030302020204" pitchFamily="66" charset="0"/>
                <a:cs typeface="Comic Sans MS"/>
              </a:rPr>
              <a:t>del generador. </a:t>
            </a:r>
          </a:p>
          <a:p>
            <a:pPr marL="12700" algn="just">
              <a:spcBef>
                <a:spcPts val="145"/>
              </a:spcBef>
            </a:pPr>
            <a:r>
              <a:rPr lang="es-MX" sz="2400" spc="-5" dirty="0">
                <a:latin typeface="Comic Sans MS" panose="030F0702030302020204" pitchFamily="66" charset="0"/>
                <a:cs typeface="Comic Sans MS"/>
              </a:rPr>
              <a:t>El</a:t>
            </a:r>
            <a:r>
              <a:rPr lang="es-MX" sz="2400" spc="565"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a:t>
            </a:r>
            <a:r>
              <a:rPr lang="es-MX" sz="2400" spc="570" dirty="0">
                <a:latin typeface="Comic Sans MS" panose="030F0702030302020204" pitchFamily="66" charset="0"/>
                <a:cs typeface="Comic Sans MS"/>
              </a:rPr>
              <a:t> </a:t>
            </a:r>
            <a:r>
              <a:rPr lang="es-MX" sz="2400" spc="-5" dirty="0">
                <a:latin typeface="Comic Sans MS" panose="030F0702030302020204" pitchFamily="66" charset="0"/>
                <a:cs typeface="Comic Sans MS"/>
              </a:rPr>
              <a:t>electromecánico</a:t>
            </a:r>
            <a:r>
              <a:rPr lang="es-MX" sz="2400" spc="570" dirty="0">
                <a:latin typeface="Comic Sans MS" panose="030F0702030302020204" pitchFamily="66" charset="0"/>
                <a:cs typeface="Comic Sans MS"/>
              </a:rPr>
              <a:t> </a:t>
            </a:r>
            <a:r>
              <a:rPr lang="es-MX" sz="2400" spc="-5" dirty="0">
                <a:latin typeface="Comic Sans MS" panose="030F0702030302020204" pitchFamily="66" charset="0"/>
                <a:cs typeface="Comic Sans MS"/>
              </a:rPr>
              <a:t>fue</a:t>
            </a:r>
            <a:r>
              <a:rPr lang="es-MX" sz="2400" spc="570" dirty="0">
                <a:latin typeface="Comic Sans MS" panose="030F0702030302020204" pitchFamily="66" charset="0"/>
                <a:cs typeface="Comic Sans MS"/>
              </a:rPr>
              <a:t> </a:t>
            </a:r>
            <a:r>
              <a:rPr lang="es-MX" sz="2400" spc="-5" dirty="0">
                <a:latin typeface="Comic Sans MS" panose="030F0702030302020204" pitchFamily="66" charset="0"/>
                <a:cs typeface="Comic Sans MS"/>
              </a:rPr>
              <a:t>diseñado principalmente para proporcionar protección a la máquina contra</a:t>
            </a:r>
            <a:r>
              <a:rPr lang="es-MX" sz="2400" spc="12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fallas</a:t>
            </a:r>
            <a:r>
              <a:rPr lang="es-MX" sz="2400" spc="120" dirty="0">
                <a:latin typeface="Comic Sans MS" panose="030F0702030302020204" pitchFamily="66" charset="0"/>
                <a:cs typeface="Comic Sans MS"/>
              </a:rPr>
              <a:t> </a:t>
            </a:r>
            <a:r>
              <a:rPr lang="es-MX" sz="2400" spc="-5" dirty="0">
                <a:latin typeface="Comic Sans MS" panose="030F0702030302020204" pitchFamily="66" charset="0"/>
                <a:cs typeface="Comic Sans MS"/>
              </a:rPr>
              <a:t>desbalanceadas</a:t>
            </a:r>
            <a:r>
              <a:rPr lang="es-MX" sz="2400" spc="12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2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125" dirty="0">
                <a:latin typeface="Comic Sans MS" panose="030F0702030302020204" pitchFamily="66" charset="0"/>
                <a:cs typeface="Comic Sans MS"/>
              </a:rPr>
              <a:t> </a:t>
            </a:r>
            <a:r>
              <a:rPr lang="es-MX" sz="2400" spc="-5" dirty="0">
                <a:latin typeface="Comic Sans MS" panose="030F0702030302020204" pitchFamily="66" charset="0"/>
                <a:cs typeface="Comic Sans MS"/>
              </a:rPr>
              <a:t>sistema,</a:t>
            </a:r>
            <a:r>
              <a:rPr lang="es-MX" sz="2400" spc="114"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spc="114" dirty="0">
                <a:latin typeface="Comic Sans MS" panose="030F0702030302020204" pitchFamily="66" charset="0"/>
                <a:cs typeface="Comic Sans MS"/>
              </a:rPr>
              <a:t> </a:t>
            </a:r>
            <a:r>
              <a:rPr lang="es-MX" sz="2400" spc="-5" dirty="0">
                <a:latin typeface="Comic Sans MS" panose="030F0702030302020204" pitchFamily="66" charset="0"/>
                <a:cs typeface="Comic Sans MS"/>
              </a:rPr>
              <a:t>libradas. 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pickup</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secuencia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negativa de</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este relé es generalmente 0.6 </a:t>
            </a:r>
            <a:r>
              <a:rPr lang="es-MX" sz="2400" spc="-5" dirty="0" err="1">
                <a:latin typeface="Comic Sans MS" panose="030F0702030302020204" pitchFamily="66" charset="0"/>
                <a:cs typeface="Comic Sans MS"/>
              </a:rPr>
              <a:t>p.u</a:t>
            </a:r>
            <a:r>
              <a:rPr lang="es-MX" sz="2400" spc="-5" dirty="0">
                <a:latin typeface="Comic Sans MS" panose="030F0702030302020204" pitchFamily="66" charset="0"/>
                <a:cs typeface="Comic Sans MS"/>
              </a:rPr>
              <a:t>. de la corriente de plena carga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nominal.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estáticos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mucho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más sensitivos</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250" dirty="0">
                <a:latin typeface="Comic Sans MS" panose="030F0702030302020204" pitchFamily="66" charset="0"/>
                <a:cs typeface="Comic Sans MS"/>
              </a:rPr>
              <a:t> </a:t>
            </a:r>
            <a:r>
              <a:rPr lang="es-MX" sz="2400" spc="-5" dirty="0">
                <a:latin typeface="Comic Sans MS" panose="030F0702030302020204" pitchFamily="66" charset="0"/>
                <a:cs typeface="Comic Sans MS"/>
              </a:rPr>
              <a:t>son</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capaces</a:t>
            </a:r>
            <a:r>
              <a:rPr lang="es-MX" sz="2400" spc="25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50"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detectar</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250" dirty="0">
                <a:latin typeface="Comic Sans MS" panose="030F0702030302020204" pitchFamily="66" charset="0"/>
                <a:cs typeface="Comic Sans MS"/>
              </a:rPr>
              <a:t> </a:t>
            </a:r>
            <a:r>
              <a:rPr lang="es-MX" sz="2400" spc="-5" dirty="0">
                <a:latin typeface="Comic Sans MS" panose="030F0702030302020204" pitchFamily="66" charset="0"/>
                <a:cs typeface="Comic Sans MS"/>
              </a:rPr>
              <a:t>disparar</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para corrientes de secuencia negativa abajo de la capacidad continua del 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relé de secuencia negativa estático,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tanto,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detectará</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energizaciones inadvertidas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monofásicas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muchos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casos.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respuesta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electromecánico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checada 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asegurar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su</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ajuste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suficientemente sensitivo,</a:t>
            </a:r>
            <a:r>
              <a:rPr lang="es-MX" sz="2400" spc="125" dirty="0">
                <a:latin typeface="Comic Sans MS" panose="030F0702030302020204" pitchFamily="66" charset="0"/>
                <a:cs typeface="Comic Sans MS"/>
              </a:rPr>
              <a:t> </a:t>
            </a:r>
            <a:r>
              <a:rPr lang="es-MX" sz="2400" spc="-5" dirty="0">
                <a:latin typeface="Comic Sans MS" panose="030F0702030302020204" pitchFamily="66" charset="0"/>
                <a:cs typeface="Comic Sans MS"/>
              </a:rPr>
              <a:t>especialmente</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aplicaciones</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125" dirty="0">
                <a:latin typeface="Comic Sans MS" panose="030F0702030302020204" pitchFamily="66" charset="0"/>
                <a:cs typeface="Comic Sans MS"/>
              </a:rPr>
              <a:t> </a:t>
            </a:r>
            <a:r>
              <a:rPr lang="es-MX" sz="2400" spc="-5" dirty="0">
                <a:latin typeface="Comic Sans MS" panose="030F0702030302020204" pitchFamily="66" charset="0"/>
                <a:cs typeface="Comic Sans MS"/>
              </a:rPr>
              <a:t>cuales</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la unidad es conectada a un sistema débil.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disparo de estos</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relés</a:t>
            </a:r>
            <a:r>
              <a:rPr lang="es-MX" sz="2400" spc="35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podría</a:t>
            </a:r>
            <a:r>
              <a:rPr lang="es-MX" sz="2400" spc="355"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spc="355" dirty="0">
                <a:latin typeface="Comic Sans MS" panose="030F0702030302020204" pitchFamily="66" charset="0"/>
                <a:cs typeface="Comic Sans MS"/>
              </a:rPr>
              <a:t> </a:t>
            </a:r>
            <a:r>
              <a:rPr lang="es-MX" sz="2400" spc="-5" dirty="0">
                <a:latin typeface="Comic Sans MS" panose="030F0702030302020204" pitchFamily="66" charset="0"/>
                <a:cs typeface="Comic Sans MS"/>
              </a:rPr>
              <a:t>supervisado</a:t>
            </a:r>
            <a:r>
              <a:rPr lang="es-MX" sz="2400" spc="355"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spc="355" dirty="0">
                <a:latin typeface="Comic Sans MS" panose="030F0702030302020204" pitchFamily="66" charset="0"/>
                <a:cs typeface="Comic Sans MS"/>
              </a:rPr>
              <a:t> </a:t>
            </a:r>
            <a:r>
              <a:rPr lang="es-MX" sz="2400" spc="-5" dirty="0">
                <a:latin typeface="Comic Sans MS" panose="030F0702030302020204" pitchFamily="66" charset="0"/>
                <a:cs typeface="Comic Sans MS"/>
              </a:rPr>
              <a:t>contactos</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52 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 la cuchilla o interruptor de alta tensión lo cual podría dejarlo inoperativo para eventos de arqueo del interruptor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cuando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interruptor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abierto mecánicamente.</a:t>
            </a:r>
            <a:endParaRPr lang="es-MX" sz="2400" dirty="0">
              <a:latin typeface="Comic Sans MS" panose="030F0702030302020204" pitchFamily="66" charset="0"/>
              <a:cs typeface="Comic Sans MS"/>
            </a:endParaRPr>
          </a:p>
          <a:p>
            <a:pPr marL="12700" marR="5080" algn="just">
              <a:lnSpc>
                <a:spcPct val="116100"/>
              </a:lnSpc>
              <a:spcBef>
                <a:spcPts val="100"/>
              </a:spcBef>
            </a:pPr>
            <a:endParaRPr sz="900" dirty="0">
              <a:latin typeface="Comic Sans MS"/>
              <a:cs typeface="Comic Sans MS"/>
            </a:endParaRP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04800"/>
            <a:ext cx="17221200" cy="5943935"/>
          </a:xfrm>
          <a:prstGeom prst="rect">
            <a:avLst/>
          </a:prstGeom>
        </p:spPr>
        <p:txBody>
          <a:bodyPr vert="horz" wrap="square" lIns="0" tIns="34290" rIns="0" bIns="0" rtlCol="0">
            <a:spAutoFit/>
          </a:bodyPr>
          <a:lstStyle/>
          <a:p>
            <a:pPr marL="12700" algn="just">
              <a:spcBef>
                <a:spcPts val="270"/>
              </a:spcBef>
            </a:pPr>
            <a:r>
              <a:rPr sz="2400" b="1" spc="-5" dirty="0">
                <a:latin typeface="Comic Sans MS"/>
                <a:cs typeface="Comic Sans MS"/>
              </a:rPr>
              <a:t>PROTECCIÓN</a:t>
            </a:r>
            <a:r>
              <a:rPr sz="2400" b="1" spc="450" dirty="0">
                <a:latin typeface="Comic Sans MS"/>
                <a:cs typeface="Comic Sans MS"/>
              </a:rPr>
              <a:t> </a:t>
            </a:r>
            <a:r>
              <a:rPr sz="2400" b="1" spc="-5" dirty="0">
                <a:latin typeface="Comic Sans MS"/>
                <a:cs typeface="Comic Sans MS"/>
              </a:rPr>
              <a:t>DE</a:t>
            </a:r>
            <a:r>
              <a:rPr sz="2400" b="1" spc="455" dirty="0">
                <a:latin typeface="Comic Sans MS"/>
                <a:cs typeface="Comic Sans MS"/>
              </a:rPr>
              <a:t> </a:t>
            </a:r>
            <a:r>
              <a:rPr sz="2400" b="1" spc="-5" dirty="0">
                <a:latin typeface="Comic Sans MS"/>
                <a:cs typeface="Comic Sans MS"/>
              </a:rPr>
              <a:t>FALLA</a:t>
            </a:r>
            <a:r>
              <a:rPr sz="2400" b="1" spc="455" dirty="0">
                <a:latin typeface="Comic Sans MS"/>
                <a:cs typeface="Comic Sans MS"/>
              </a:rPr>
              <a:t> </a:t>
            </a:r>
            <a:r>
              <a:rPr sz="2400" b="1" spc="-5" dirty="0">
                <a:latin typeface="Comic Sans MS"/>
                <a:cs typeface="Comic Sans MS"/>
              </a:rPr>
              <a:t>DE</a:t>
            </a:r>
            <a:r>
              <a:rPr sz="2400" b="1" spc="440" dirty="0">
                <a:latin typeface="Comic Sans MS"/>
                <a:cs typeface="Comic Sans MS"/>
              </a:rPr>
              <a:t> </a:t>
            </a:r>
            <a:r>
              <a:rPr sz="2400" b="1" spc="-5" dirty="0">
                <a:latin typeface="Comic Sans MS"/>
                <a:cs typeface="Comic Sans MS"/>
              </a:rPr>
              <a:t>INTERRUPTOR</a:t>
            </a:r>
            <a:r>
              <a:rPr sz="2400" b="1" spc="455" dirty="0">
                <a:latin typeface="Comic Sans MS"/>
                <a:cs typeface="Comic Sans MS"/>
              </a:rPr>
              <a:t> </a:t>
            </a:r>
            <a:r>
              <a:rPr sz="2400" b="1" spc="-5" dirty="0">
                <a:latin typeface="Comic Sans MS"/>
                <a:cs typeface="Comic Sans MS"/>
              </a:rPr>
              <a:t>DEL</a:t>
            </a:r>
            <a:r>
              <a:rPr lang="en-US" sz="2400" b="1" spc="-5" dirty="0">
                <a:latin typeface="Comic Sans MS"/>
                <a:cs typeface="Comic Sans MS"/>
              </a:rPr>
              <a:t> </a:t>
            </a:r>
            <a:r>
              <a:rPr sz="2400" b="1" spc="-5" dirty="0">
                <a:latin typeface="Comic Sans MS"/>
                <a:cs typeface="Comic Sans MS"/>
              </a:rPr>
              <a:t>GENERADOR:</a:t>
            </a:r>
            <a:r>
              <a:rPr sz="2400" b="1"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falla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interruptor</a:t>
            </a:r>
            <a:r>
              <a:rPr sz="2400" spc="254" dirty="0">
                <a:latin typeface="Comic Sans MS"/>
                <a:cs typeface="Comic Sans MS"/>
              </a:rPr>
              <a:t> </a:t>
            </a:r>
            <a:r>
              <a:rPr sz="2400" spc="-5" dirty="0">
                <a:latin typeface="Comic Sans MS"/>
                <a:cs typeface="Comic Sans MS"/>
              </a:rPr>
              <a:t>de</a:t>
            </a:r>
            <a:r>
              <a:rPr sz="2400" spc="260" dirty="0">
                <a:latin typeface="Comic Sans MS"/>
                <a:cs typeface="Comic Sans MS"/>
              </a:rPr>
              <a:t> </a:t>
            </a:r>
            <a:r>
              <a:rPr sz="2400" spc="-5" dirty="0" err="1">
                <a:latin typeface="Comic Sans MS"/>
                <a:cs typeface="Comic Sans MS"/>
              </a:rPr>
              <a:t>generador</a:t>
            </a:r>
            <a:r>
              <a:rPr lang="es-AR" sz="2400" spc="-5" dirty="0">
                <a:latin typeface="Comic Sans MS"/>
                <a:cs typeface="Comic Sans MS"/>
              </a:rPr>
              <a:t> </a:t>
            </a:r>
            <a:r>
              <a:rPr sz="2400" spc="-5" dirty="0">
                <a:latin typeface="Comic Sans MS"/>
                <a:cs typeface="Comic Sans MS"/>
              </a:rPr>
              <a:t>debe</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iniciada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aislar</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una</a:t>
            </a:r>
            <a:r>
              <a:rPr lang="es-AR" sz="2400" spc="-5" dirty="0">
                <a:latin typeface="Comic Sans MS"/>
                <a:cs typeface="Comic Sans MS"/>
              </a:rPr>
              <a:t> </a:t>
            </a:r>
            <a:r>
              <a:rPr sz="2400" spc="-5" dirty="0" err="1">
                <a:latin typeface="Comic Sans MS"/>
                <a:cs typeface="Comic Sans MS"/>
              </a:rPr>
              <a:t>condición</a:t>
            </a:r>
            <a:r>
              <a:rPr sz="2400" spc="185" dirty="0">
                <a:latin typeface="Comic Sans MS"/>
                <a:cs typeface="Comic Sans MS"/>
              </a:rPr>
              <a:t> </a:t>
            </a:r>
            <a:r>
              <a:rPr sz="2400" spc="-5" dirty="0">
                <a:latin typeface="Comic Sans MS"/>
                <a:cs typeface="Comic Sans MS"/>
              </a:rPr>
              <a:t>de</a:t>
            </a:r>
            <a:r>
              <a:rPr sz="2400" spc="195" dirty="0">
                <a:latin typeface="Comic Sans MS"/>
                <a:cs typeface="Comic Sans MS"/>
              </a:rPr>
              <a:t> </a:t>
            </a:r>
            <a:r>
              <a:rPr sz="2400" spc="-5" dirty="0">
                <a:latin typeface="Comic Sans MS"/>
                <a:cs typeface="Comic Sans MS"/>
              </a:rPr>
              <a:t>energización</a:t>
            </a:r>
            <a:r>
              <a:rPr sz="2400" spc="190" dirty="0">
                <a:latin typeface="Comic Sans MS"/>
                <a:cs typeface="Comic Sans MS"/>
              </a:rPr>
              <a:t> </a:t>
            </a:r>
            <a:r>
              <a:rPr sz="2400" spc="-5" dirty="0">
                <a:latin typeface="Comic Sans MS"/>
                <a:cs typeface="Comic Sans MS"/>
              </a:rPr>
              <a:t>inadvertida</a:t>
            </a:r>
            <a:r>
              <a:rPr sz="2400" spc="185" dirty="0">
                <a:latin typeface="Comic Sans MS"/>
                <a:cs typeface="Comic Sans MS"/>
              </a:rPr>
              <a:t> </a:t>
            </a:r>
            <a:r>
              <a:rPr sz="2400" spc="-5" dirty="0">
                <a:latin typeface="Comic Sans MS"/>
                <a:cs typeface="Comic Sans MS"/>
              </a:rPr>
              <a:t>debido</a:t>
            </a:r>
            <a:r>
              <a:rPr sz="2400" spc="190" dirty="0">
                <a:latin typeface="Comic Sans MS"/>
                <a:cs typeface="Comic Sans MS"/>
              </a:rPr>
              <a:t> </a:t>
            </a:r>
            <a:r>
              <a:rPr sz="2400" spc="-5" dirty="0">
                <a:latin typeface="Comic Sans MS"/>
                <a:cs typeface="Comic Sans MS"/>
              </a:rPr>
              <a:t>al</a:t>
            </a:r>
            <a:r>
              <a:rPr sz="2400" spc="190" dirty="0">
                <a:latin typeface="Comic Sans MS"/>
                <a:cs typeface="Comic Sans MS"/>
              </a:rPr>
              <a:t> </a:t>
            </a:r>
            <a:r>
              <a:rPr sz="2400" spc="-5" dirty="0" err="1">
                <a:latin typeface="Comic Sans MS"/>
                <a:cs typeface="Comic Sans MS"/>
              </a:rPr>
              <a:t>arqueo</a:t>
            </a:r>
            <a:r>
              <a:rPr lang="es-AR" sz="2400" spc="-5" dirty="0">
                <a:latin typeface="Comic Sans MS"/>
                <a:cs typeface="Comic Sans MS"/>
              </a:rPr>
              <a:t> </a:t>
            </a:r>
            <a:r>
              <a:rPr sz="2400" spc="-5" dirty="0">
                <a:latin typeface="Comic Sans MS"/>
                <a:cs typeface="Comic Sans MS"/>
              </a:rPr>
              <a:t>del interruptor.</a:t>
            </a:r>
            <a:r>
              <a:rPr sz="2400" dirty="0">
                <a:latin typeface="Comic Sans MS"/>
                <a:cs typeface="Comic Sans MS"/>
              </a:rPr>
              <a:t> </a:t>
            </a:r>
            <a:r>
              <a:rPr sz="2400" spc="-5" dirty="0">
                <a:latin typeface="Comic Sans MS"/>
                <a:cs typeface="Comic Sans MS"/>
              </a:rPr>
              <a:t>Un diagrama funcional para un </a:t>
            </a:r>
            <a:r>
              <a:rPr sz="2400" spc="-5" dirty="0" err="1">
                <a:latin typeface="Comic Sans MS"/>
                <a:cs typeface="Comic Sans MS"/>
              </a:rPr>
              <a:t>esquema</a:t>
            </a:r>
            <a:r>
              <a:rPr lang="es-AR" sz="2400" spc="-5" dirty="0">
                <a:latin typeface="Comic Sans MS"/>
                <a:cs typeface="Comic Sans MS"/>
              </a:rPr>
              <a:t> </a:t>
            </a:r>
            <a:r>
              <a:rPr sz="2400" spc="-5" dirty="0" err="1">
                <a:latin typeface="Comic Sans MS"/>
                <a:cs typeface="Comic Sans MS"/>
              </a:rPr>
              <a:t>típico</a:t>
            </a:r>
            <a:r>
              <a:rPr sz="2400" spc="135" dirty="0">
                <a:latin typeface="Comic Sans MS"/>
                <a:cs typeface="Comic Sans MS"/>
              </a:rPr>
              <a:t> </a:t>
            </a:r>
            <a:r>
              <a:rPr sz="2400" spc="-5" dirty="0">
                <a:latin typeface="Comic Sans MS"/>
                <a:cs typeface="Comic Sans MS"/>
              </a:rPr>
              <a:t>de</a:t>
            </a:r>
            <a:r>
              <a:rPr sz="2400" spc="135" dirty="0">
                <a:latin typeface="Comic Sans MS"/>
                <a:cs typeface="Comic Sans MS"/>
              </a:rPr>
              <a:t> </a:t>
            </a:r>
            <a:r>
              <a:rPr sz="2400" spc="-5" dirty="0">
                <a:latin typeface="Comic Sans MS"/>
                <a:cs typeface="Comic Sans MS"/>
              </a:rPr>
              <a:t>falla</a:t>
            </a:r>
            <a:r>
              <a:rPr sz="2400" spc="135" dirty="0">
                <a:latin typeface="Comic Sans MS"/>
                <a:cs typeface="Comic Sans MS"/>
              </a:rPr>
              <a:t> </a:t>
            </a:r>
            <a:r>
              <a:rPr sz="2400" spc="-5" dirty="0">
                <a:latin typeface="Comic Sans MS"/>
                <a:cs typeface="Comic Sans MS"/>
              </a:rPr>
              <a:t>de</a:t>
            </a:r>
            <a:r>
              <a:rPr sz="2400" spc="135" dirty="0">
                <a:latin typeface="Comic Sans MS"/>
                <a:cs typeface="Comic Sans MS"/>
              </a:rPr>
              <a:t> </a:t>
            </a:r>
            <a:r>
              <a:rPr sz="2400" spc="-5" dirty="0">
                <a:latin typeface="Comic Sans MS"/>
                <a:cs typeface="Comic Sans MS"/>
              </a:rPr>
              <a:t>interruptor</a:t>
            </a:r>
            <a:r>
              <a:rPr sz="2400" spc="135" dirty="0">
                <a:latin typeface="Comic Sans MS"/>
                <a:cs typeface="Comic Sans MS"/>
              </a:rPr>
              <a:t> </a:t>
            </a:r>
            <a:r>
              <a:rPr sz="2400" spc="-5" dirty="0">
                <a:latin typeface="Comic Sans MS"/>
                <a:cs typeface="Comic Sans MS"/>
              </a:rPr>
              <a:t>de</a:t>
            </a:r>
            <a:r>
              <a:rPr sz="2400" spc="135" dirty="0">
                <a:latin typeface="Comic Sans MS"/>
                <a:cs typeface="Comic Sans MS"/>
              </a:rPr>
              <a:t> </a:t>
            </a:r>
            <a:r>
              <a:rPr sz="2400" spc="-5" dirty="0">
                <a:latin typeface="Comic Sans MS"/>
                <a:cs typeface="Comic Sans MS"/>
              </a:rPr>
              <a:t>generador</a:t>
            </a:r>
            <a:r>
              <a:rPr sz="2400" spc="140" dirty="0">
                <a:latin typeface="Comic Sans MS"/>
                <a:cs typeface="Comic Sans MS"/>
              </a:rPr>
              <a:t> </a:t>
            </a:r>
            <a:r>
              <a:rPr sz="2400" spc="-5" dirty="0">
                <a:latin typeface="Comic Sans MS"/>
                <a:cs typeface="Comic Sans MS"/>
              </a:rPr>
              <a:t>se</a:t>
            </a:r>
            <a:r>
              <a:rPr sz="2400" spc="130" dirty="0">
                <a:latin typeface="Comic Sans MS"/>
                <a:cs typeface="Comic Sans MS"/>
              </a:rPr>
              <a:t> </a:t>
            </a:r>
            <a:r>
              <a:rPr sz="2400" spc="-5" dirty="0" err="1">
                <a:latin typeface="Comic Sans MS"/>
                <a:cs typeface="Comic Sans MS"/>
              </a:rPr>
              <a:t>muestra</a:t>
            </a:r>
            <a:r>
              <a:rPr lang="es-AR" sz="2400" spc="-5" dirty="0">
                <a:latin typeface="Comic Sans MS"/>
                <a:cs typeface="Comic Sans MS"/>
              </a:rPr>
              <a:t> </a:t>
            </a:r>
            <a:r>
              <a:rPr sz="2400" spc="-5" dirty="0">
                <a:latin typeface="Comic Sans MS"/>
                <a:cs typeface="Comic Sans MS"/>
              </a:rPr>
              <a:t>en </a:t>
            </a:r>
            <a:r>
              <a:rPr sz="2400" spc="-5">
                <a:latin typeface="Comic Sans MS"/>
                <a:cs typeface="Comic Sans MS"/>
              </a:rPr>
              <a:t>la</a:t>
            </a:r>
            <a:r>
              <a:rPr sz="2400">
                <a:latin typeface="Comic Sans MS"/>
                <a:cs typeface="Comic Sans MS"/>
              </a:rPr>
              <a:t> </a:t>
            </a:r>
            <a:r>
              <a:rPr lang="es-AR" sz="2400" b="1" spc="-5" dirty="0" smtClean="0">
                <a:latin typeface="Comic Sans MS"/>
                <a:cs typeface="Comic Sans MS"/>
              </a:rPr>
              <a:t>Fig. </a:t>
            </a:r>
            <a:r>
              <a:rPr sz="2400" b="1" spc="-5" smtClean="0">
                <a:latin typeface="Comic Sans MS"/>
                <a:cs typeface="Comic Sans MS"/>
              </a:rPr>
              <a:t>3</a:t>
            </a:r>
            <a:r>
              <a:rPr sz="2400" spc="-5" dirty="0">
                <a:latin typeface="Comic Sans MS"/>
                <a:cs typeface="Comic Sans MS"/>
              </a:rPr>
              <a:t>.</a:t>
            </a:r>
            <a:endParaRPr lang="en-US" sz="2400" spc="-5" dirty="0">
              <a:latin typeface="Comic Sans MS"/>
              <a:cs typeface="Comic Sans MS"/>
            </a:endParaRPr>
          </a:p>
          <a:p>
            <a:pPr marL="12700" marR="5080" algn="just"/>
            <a:r>
              <a:rPr lang="es-MX" sz="2400" spc="-5" dirty="0">
                <a:latin typeface="Comic Sans MS"/>
                <a:cs typeface="Comic Sans MS"/>
              </a:rPr>
              <a:t>Cuando los relés de protección del generador detectan 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interna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anormal,</a:t>
            </a:r>
            <a:r>
              <a:rPr lang="es-MX" sz="2400" dirty="0">
                <a:latin typeface="Comic Sans MS"/>
                <a:cs typeface="Comic Sans MS"/>
              </a:rPr>
              <a:t> </a:t>
            </a:r>
            <a:r>
              <a:rPr lang="es-MX" sz="2400" spc="-5" dirty="0">
                <a:latin typeface="Comic Sans MS"/>
                <a:cs typeface="Comic Sans MS"/>
              </a:rPr>
              <a:t>intentarán disparar</a:t>
            </a:r>
            <a:r>
              <a:rPr lang="es-MX" sz="2400" spc="204" dirty="0">
                <a:latin typeface="Comic Sans MS"/>
                <a:cs typeface="Comic Sans MS"/>
              </a:rPr>
              <a:t> </a:t>
            </a:r>
            <a:r>
              <a:rPr lang="es-MX" sz="2400" spc="-5" dirty="0">
                <a:latin typeface="Comic Sans MS"/>
                <a:cs typeface="Comic Sans MS"/>
              </a:rPr>
              <a:t>a</a:t>
            </a:r>
            <a:r>
              <a:rPr lang="es-MX" sz="2400" spc="210" dirty="0">
                <a:latin typeface="Comic Sans MS"/>
                <a:cs typeface="Comic Sans MS"/>
              </a:rPr>
              <a:t> </a:t>
            </a:r>
            <a:r>
              <a:rPr lang="es-MX" sz="2400" spc="-5" dirty="0">
                <a:latin typeface="Comic Sans MS"/>
                <a:cs typeface="Comic Sans MS"/>
              </a:rPr>
              <a:t>los</a:t>
            </a:r>
            <a:r>
              <a:rPr lang="es-MX" sz="2400" spc="210" dirty="0">
                <a:latin typeface="Comic Sans MS"/>
                <a:cs typeface="Comic Sans MS"/>
              </a:rPr>
              <a:t> </a:t>
            </a:r>
            <a:r>
              <a:rPr lang="es-MX" sz="2400" spc="-5" dirty="0">
                <a:latin typeface="Comic Sans MS"/>
                <a:cs typeface="Comic Sans MS"/>
              </a:rPr>
              <a:t>interruptores</a:t>
            </a:r>
            <a:r>
              <a:rPr lang="es-MX" sz="2400" spc="204" dirty="0">
                <a:latin typeface="Comic Sans MS"/>
                <a:cs typeface="Comic Sans MS"/>
              </a:rPr>
              <a:t> </a:t>
            </a:r>
            <a:r>
              <a:rPr lang="es-MX" sz="2400" spc="-5" dirty="0">
                <a:latin typeface="Comic Sans MS"/>
                <a:cs typeface="Comic Sans MS"/>
              </a:rPr>
              <a:t>del</a:t>
            </a:r>
            <a:r>
              <a:rPr lang="es-MX" sz="2400" spc="210" dirty="0">
                <a:latin typeface="Comic Sans MS"/>
                <a:cs typeface="Comic Sans MS"/>
              </a:rPr>
              <a:t> </a:t>
            </a:r>
            <a:r>
              <a:rPr lang="es-MX" sz="2400" spc="-5" dirty="0">
                <a:latin typeface="Comic Sans MS"/>
                <a:cs typeface="Comic Sans MS"/>
              </a:rPr>
              <a:t>generador</a:t>
            </a:r>
            <a:r>
              <a:rPr lang="es-MX" sz="2400" spc="210" dirty="0">
                <a:latin typeface="Comic Sans MS"/>
                <a:cs typeface="Comic Sans MS"/>
              </a:rPr>
              <a:t> </a:t>
            </a:r>
            <a:r>
              <a:rPr lang="es-MX" sz="2400" spc="-5" dirty="0">
                <a:latin typeface="Comic Sans MS"/>
                <a:cs typeface="Comic Sans MS"/>
              </a:rPr>
              <a:t>y</a:t>
            </a:r>
            <a:r>
              <a:rPr lang="es-MX" sz="2400" spc="210" dirty="0">
                <a:latin typeface="Comic Sans MS"/>
                <a:cs typeface="Comic Sans MS"/>
              </a:rPr>
              <a:t> </a:t>
            </a:r>
            <a:r>
              <a:rPr lang="es-MX" sz="2400" spc="-5" dirty="0">
                <a:latin typeface="Comic Sans MS"/>
                <a:cs typeface="Comic Sans MS"/>
              </a:rPr>
              <a:t>al</a:t>
            </a:r>
            <a:r>
              <a:rPr lang="es-MX" sz="2400" spc="204" dirty="0">
                <a:latin typeface="Comic Sans MS"/>
                <a:cs typeface="Comic Sans MS"/>
              </a:rPr>
              <a:t> </a:t>
            </a:r>
            <a:r>
              <a:rPr lang="es-MX" sz="2400" spc="-5" dirty="0">
                <a:latin typeface="Comic Sans MS"/>
                <a:cs typeface="Comic Sans MS"/>
              </a:rPr>
              <a:t>mismo tiempo iniciar el(los) </a:t>
            </a:r>
            <a:r>
              <a:rPr lang="es-MX" sz="2400" spc="-5" dirty="0" err="1">
                <a:latin typeface="Comic Sans MS"/>
                <a:cs typeface="Comic Sans MS"/>
              </a:rPr>
              <a:t>timer</a:t>
            </a:r>
            <a:r>
              <a:rPr lang="es-MX" sz="2400" spc="-5" dirty="0">
                <a:latin typeface="Comic Sans MS"/>
                <a:cs typeface="Comic Sans MS"/>
              </a:rPr>
              <a:t>(s) de falla de interruptor.</a:t>
            </a:r>
            <a:r>
              <a:rPr lang="es-MX" sz="2400" dirty="0">
                <a:latin typeface="Comic Sans MS"/>
                <a:cs typeface="Comic Sans MS"/>
              </a:rPr>
              <a:t> </a:t>
            </a:r>
            <a:r>
              <a:rPr lang="es-MX" sz="2400" spc="-5" dirty="0">
                <a:latin typeface="Comic Sans MS"/>
                <a:cs typeface="Comic Sans MS"/>
              </a:rPr>
              <a:t>Si el(los)</a:t>
            </a:r>
            <a:r>
              <a:rPr lang="es-MX" sz="2400" dirty="0">
                <a:latin typeface="Comic Sans MS"/>
                <a:cs typeface="Comic Sans MS"/>
              </a:rPr>
              <a:t> </a:t>
            </a:r>
            <a:r>
              <a:rPr lang="es-MX" sz="2400" spc="-5" dirty="0">
                <a:latin typeface="Comic Sans MS"/>
                <a:cs typeface="Comic Sans MS"/>
              </a:rPr>
              <a:t>interruptor(es)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libra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spc="254" dirty="0">
                <a:latin typeface="Comic Sans MS"/>
                <a:cs typeface="Comic Sans MS"/>
              </a:rPr>
              <a:t> </a:t>
            </a:r>
            <a:r>
              <a:rPr lang="es-MX" sz="2400" spc="-5" dirty="0">
                <a:latin typeface="Comic Sans MS"/>
                <a:cs typeface="Comic Sans MS"/>
              </a:rPr>
              <a:t>o</a:t>
            </a:r>
            <a:r>
              <a:rPr lang="es-MX" sz="2400" spc="260" dirty="0">
                <a:latin typeface="Comic Sans MS"/>
                <a:cs typeface="Comic Sans MS"/>
              </a:rPr>
              <a:t> </a:t>
            </a:r>
            <a:r>
              <a:rPr lang="es-MX" sz="2400" spc="-5" dirty="0">
                <a:latin typeface="Comic Sans MS"/>
                <a:cs typeface="Comic Sans MS"/>
              </a:rPr>
              <a:t>condición anormal en un tiempo especificado, el </a:t>
            </a:r>
            <a:r>
              <a:rPr lang="es-MX" sz="2400" spc="-5" dirty="0" err="1">
                <a:latin typeface="Comic Sans MS"/>
                <a:cs typeface="Comic Sans MS"/>
              </a:rPr>
              <a:t>timer</a:t>
            </a:r>
            <a:r>
              <a:rPr lang="es-MX" sz="2400" spc="-5" dirty="0">
                <a:latin typeface="Comic Sans MS"/>
                <a:cs typeface="Comic Sans MS"/>
              </a:rPr>
              <a:t> disparará a los interruptores de respaldo necesarios para remover el generador del sistema.</a:t>
            </a:r>
            <a:r>
              <a:rPr lang="es-MX" sz="2400" spc="520" dirty="0">
                <a:latin typeface="Comic Sans MS"/>
                <a:cs typeface="Comic Sans MS"/>
              </a:rPr>
              <a:t> </a:t>
            </a:r>
            <a:r>
              <a:rPr lang="es-MX" sz="2400" spc="-5" dirty="0">
                <a:latin typeface="Comic Sans MS"/>
                <a:cs typeface="Comic Sans MS"/>
              </a:rPr>
              <a:t>El detector de corriente (CD) o el</a:t>
            </a:r>
            <a:r>
              <a:rPr lang="es-MX" sz="2400" dirty="0">
                <a:latin typeface="Comic Sans MS"/>
                <a:cs typeface="Comic Sans MS"/>
              </a:rPr>
              <a:t> </a:t>
            </a:r>
            <a:r>
              <a:rPr lang="es-MX" sz="2400" spc="-5" dirty="0">
                <a:latin typeface="Comic Sans MS"/>
                <a:cs typeface="Comic Sans MS"/>
              </a:rPr>
              <a:t>contacto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(52a)</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usados</a:t>
            </a:r>
            <a:r>
              <a:rPr lang="es-MX" sz="2400" dirty="0">
                <a:latin typeface="Comic Sans MS"/>
                <a:cs typeface="Comic Sans MS"/>
              </a:rPr>
              <a:t> </a:t>
            </a:r>
            <a:r>
              <a:rPr lang="es-MX" sz="2400" spc="-5" dirty="0">
                <a:latin typeface="Comic Sans MS"/>
                <a:cs typeface="Comic Sans MS"/>
              </a:rPr>
              <a:t>para detectar que el interruptor ha abierto exitosamente.</a:t>
            </a:r>
            <a:r>
              <a:rPr lang="es-MX" sz="2400" dirty="0">
                <a:latin typeface="Comic Sans MS"/>
                <a:cs typeface="Comic Sans MS"/>
              </a:rPr>
              <a:t> </a:t>
            </a:r>
            <a:r>
              <a:rPr lang="es-MX" sz="2400" spc="-5" dirty="0">
                <a:latin typeface="Comic Sans MS"/>
                <a:cs typeface="Comic Sans MS"/>
              </a:rPr>
              <a:t>El contacto 52 a</a:t>
            </a:r>
            <a:r>
              <a:rPr lang="es-MX" sz="2400" spc="260" dirty="0">
                <a:latin typeface="Comic Sans MS"/>
                <a:cs typeface="Comic Sans MS"/>
              </a:rPr>
              <a:t> </a:t>
            </a:r>
            <a:r>
              <a:rPr lang="es-MX" sz="2400" spc="-5" dirty="0">
                <a:latin typeface="Comic Sans MS"/>
                <a:cs typeface="Comic Sans MS"/>
              </a:rPr>
              <a:t>de interruptor debe ser usado en este caso puesto que existen fallas y/o condiciones anormales 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cuales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producirán</a:t>
            </a:r>
            <a:r>
              <a:rPr lang="es-MX" sz="2400" dirty="0">
                <a:latin typeface="Comic Sans MS"/>
                <a:cs typeface="Comic Sans MS"/>
              </a:rPr>
              <a:t> </a:t>
            </a:r>
            <a:r>
              <a:rPr lang="es-MX" sz="2400" spc="-5" dirty="0">
                <a:latin typeface="Comic Sans MS"/>
                <a:cs typeface="Comic Sans MS"/>
              </a:rPr>
              <a:t>suficiente corriente para operar al detector de corriente (CD).</a:t>
            </a:r>
            <a:r>
              <a:rPr lang="es-MX" sz="2400" dirty="0">
                <a:latin typeface="Comic Sans MS"/>
                <a:cs typeface="Comic Sans MS"/>
              </a:rPr>
              <a:t> </a:t>
            </a:r>
            <a:r>
              <a:rPr lang="es-MX" sz="2400" spc="-5" dirty="0">
                <a:latin typeface="Comic Sans MS"/>
                <a:cs typeface="Comic Sans MS"/>
              </a:rPr>
              <a:t>Si uno o dos polos de un interruptor arquean para energizar 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deben</a:t>
            </a:r>
            <a:r>
              <a:rPr lang="es-MX" sz="2400" spc="254" dirty="0">
                <a:latin typeface="Comic Sans MS"/>
                <a:cs typeface="Comic Sans MS"/>
              </a:rPr>
              <a:t> </a:t>
            </a:r>
            <a:r>
              <a:rPr lang="es-MX" sz="2400" spc="-5" dirty="0">
                <a:latin typeface="Comic Sans MS"/>
                <a:cs typeface="Comic Sans MS"/>
              </a:rPr>
              <a:t>ser</a:t>
            </a:r>
            <a:r>
              <a:rPr lang="es-MX" sz="2400" spc="260" dirty="0">
                <a:latin typeface="Comic Sans MS"/>
                <a:cs typeface="Comic Sans MS"/>
              </a:rPr>
              <a:t> </a:t>
            </a:r>
            <a:r>
              <a:rPr lang="es-MX" sz="2400" spc="-5" dirty="0">
                <a:latin typeface="Comic Sans MS"/>
                <a:cs typeface="Comic Sans MS"/>
              </a:rPr>
              <a:t>satisfechas para</a:t>
            </a:r>
            <a:r>
              <a:rPr lang="es-MX" sz="2400" dirty="0">
                <a:latin typeface="Comic Sans MS"/>
                <a:cs typeface="Comic Sans MS"/>
              </a:rPr>
              <a:t> </a:t>
            </a:r>
            <a:r>
              <a:rPr lang="es-MX" sz="2400" spc="-5" dirty="0">
                <a:latin typeface="Comic Sans MS"/>
                <a:cs typeface="Comic Sans MS"/>
              </a:rPr>
              <a:t>iniciar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a:t>
            </a:r>
          </a:p>
          <a:p>
            <a:pPr marL="12700" marR="5080" algn="just"/>
            <a:endParaRPr lang="es-MX" sz="2400" dirty="0">
              <a:latin typeface="Comic Sans MS"/>
              <a:cs typeface="Comic Sans MS"/>
            </a:endParaRPr>
          </a:p>
          <a:p>
            <a:pPr marL="469900" marR="5080" indent="-457200" algn="just">
              <a:buFont typeface="+mj-lt"/>
              <a:buAutoNum type="arabicPeriod"/>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arqueo</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detectado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un</a:t>
            </a:r>
            <a:r>
              <a:rPr lang="es-MX" sz="2400" spc="254" dirty="0">
                <a:latin typeface="Comic Sans MS"/>
                <a:cs typeface="Comic Sans MS"/>
              </a:rPr>
              <a:t> </a:t>
            </a:r>
            <a:r>
              <a:rPr lang="es-MX" sz="2400" spc="-5" dirty="0">
                <a:latin typeface="Comic Sans MS"/>
                <a:cs typeface="Comic Sans MS"/>
              </a:rPr>
              <a:t>relé</a:t>
            </a:r>
            <a:r>
              <a:rPr lang="es-MX" sz="2400" spc="260" dirty="0">
                <a:latin typeface="Comic Sans MS"/>
                <a:cs typeface="Comic Sans MS"/>
              </a:rPr>
              <a:t> </a:t>
            </a:r>
            <a:r>
              <a:rPr lang="es-MX" sz="2400" spc="-5" dirty="0">
                <a:latin typeface="Comic Sans MS"/>
                <a:cs typeface="Comic Sans MS"/>
              </a:rPr>
              <a:t>de protección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pueda</a:t>
            </a:r>
            <a:r>
              <a:rPr lang="es-MX" sz="2400" spc="254" dirty="0">
                <a:latin typeface="Comic Sans MS"/>
                <a:cs typeface="Comic Sans MS"/>
              </a:rPr>
              <a:t> </a:t>
            </a:r>
            <a:r>
              <a:rPr lang="es-MX" sz="2400" spc="-5" dirty="0">
                <a:latin typeface="Comic Sans MS"/>
                <a:cs typeface="Comic Sans MS"/>
              </a:rPr>
              <a:t>inicializar</a:t>
            </a:r>
            <a:r>
              <a:rPr lang="es-MX" sz="2400" spc="260" dirty="0">
                <a:latin typeface="Comic Sans MS"/>
                <a:cs typeface="Comic Sans MS"/>
              </a:rPr>
              <a:t> </a:t>
            </a:r>
            <a:r>
              <a:rPr lang="es-MX" sz="2400" spc="-5" dirty="0">
                <a:latin typeface="Comic Sans MS"/>
                <a:cs typeface="Comic Sans MS"/>
              </a:rPr>
              <a:t>al 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(BFI).</a:t>
            </a:r>
            <a:endParaRPr lang="es-MX" sz="2400" dirty="0">
              <a:latin typeface="Comic Sans MS"/>
              <a:cs typeface="Comic Sans MS"/>
            </a:endParaRPr>
          </a:p>
          <a:p>
            <a:pPr marL="469900" marR="5080" indent="-457200" algn="just">
              <a:buFont typeface="+mj-lt"/>
              <a:buAutoNum type="arabicPeriod"/>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detector</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corriente</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falla</a:t>
            </a:r>
            <a:r>
              <a:rPr lang="es-MX" sz="2400" spc="26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interruptor (CD) debe ser ajustado con suficiente sensibilidad 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arqueo.</a:t>
            </a:r>
            <a:endParaRPr sz="2400" dirty="0">
              <a:latin typeface="Comic Sans MS"/>
              <a:cs typeface="Comic Sans MS"/>
            </a:endParaRPr>
          </a:p>
        </p:txBody>
      </p:sp>
      <p:pic>
        <p:nvPicPr>
          <p:cNvPr id="10" name="object 10"/>
          <p:cNvPicPr/>
          <p:nvPr/>
        </p:nvPicPr>
        <p:blipFill>
          <a:blip r:embed="rId2" cstate="print"/>
          <a:stretch>
            <a:fillRect/>
          </a:stretch>
        </p:blipFill>
        <p:spPr>
          <a:xfrm>
            <a:off x="4978400" y="6207320"/>
            <a:ext cx="7772400" cy="2708080"/>
          </a:xfrm>
          <a:prstGeom prst="rect">
            <a:avLst/>
          </a:prstGeom>
        </p:spPr>
      </p:pic>
      <p:sp>
        <p:nvSpPr>
          <p:cNvPr id="11" name="object 11"/>
          <p:cNvSpPr txBox="1"/>
          <p:nvPr/>
        </p:nvSpPr>
        <p:spPr>
          <a:xfrm>
            <a:off x="5245100" y="9429328"/>
            <a:ext cx="7391400"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3.</a:t>
            </a:r>
            <a:r>
              <a:rPr sz="2000" b="1" spc="245" dirty="0">
                <a:latin typeface="Comic Sans MS"/>
                <a:cs typeface="Comic Sans MS"/>
              </a:rPr>
              <a:t> </a:t>
            </a:r>
            <a:r>
              <a:rPr sz="2000" b="1" spc="-5" dirty="0">
                <a:latin typeface="Comic Sans MS"/>
                <a:cs typeface="Comic Sans MS"/>
              </a:rPr>
              <a:t>Lógica</a:t>
            </a:r>
            <a:r>
              <a:rPr sz="2000" b="1" spc="5" dirty="0">
                <a:latin typeface="Comic Sans MS"/>
                <a:cs typeface="Comic Sans MS"/>
              </a:rPr>
              <a:t> </a:t>
            </a:r>
            <a:r>
              <a:rPr sz="2000" b="1" spc="-5" dirty="0">
                <a:latin typeface="Comic Sans MS"/>
                <a:cs typeface="Comic Sans MS"/>
              </a:rPr>
              <a:t>de</a:t>
            </a:r>
            <a:r>
              <a:rPr sz="2000" b="1" spc="10" dirty="0">
                <a:latin typeface="Comic Sans MS"/>
                <a:cs typeface="Comic Sans MS"/>
              </a:rPr>
              <a:t> </a:t>
            </a:r>
            <a:r>
              <a:rPr sz="2000" b="1" spc="-5" dirty="0">
                <a:latin typeface="Comic Sans MS"/>
                <a:cs typeface="Comic Sans MS"/>
              </a:rPr>
              <a:t>falla</a:t>
            </a:r>
            <a:r>
              <a:rPr sz="2000" b="1" spc="5" dirty="0">
                <a:latin typeface="Comic Sans MS"/>
                <a:cs typeface="Comic Sans MS"/>
              </a:rPr>
              <a:t> </a:t>
            </a:r>
            <a:r>
              <a:rPr sz="2000" b="1" spc="-5" dirty="0">
                <a:latin typeface="Comic Sans MS"/>
                <a:cs typeface="Comic Sans MS"/>
              </a:rPr>
              <a:t>del</a:t>
            </a:r>
            <a:r>
              <a:rPr sz="2000" b="1" spc="5" dirty="0">
                <a:latin typeface="Comic Sans MS"/>
                <a:cs typeface="Comic Sans MS"/>
              </a:rPr>
              <a:t> </a:t>
            </a:r>
            <a:r>
              <a:rPr sz="2000" b="1" spc="-5" dirty="0">
                <a:latin typeface="Comic Sans MS"/>
                <a:cs typeface="Comic Sans MS"/>
              </a:rPr>
              <a:t>interruptor</a:t>
            </a:r>
            <a:r>
              <a:rPr sz="2000" b="1" spc="5" dirty="0">
                <a:latin typeface="Comic Sans MS"/>
                <a:cs typeface="Comic Sans MS"/>
              </a:rPr>
              <a:t> </a:t>
            </a:r>
            <a:r>
              <a:rPr sz="2000" b="1" spc="-5" dirty="0">
                <a:latin typeface="Comic Sans MS"/>
                <a:cs typeface="Comic Sans MS"/>
              </a:rPr>
              <a:t>del</a:t>
            </a:r>
            <a:r>
              <a:rPr sz="2000" b="1" spc="5" dirty="0">
                <a:latin typeface="Comic Sans MS"/>
                <a:cs typeface="Comic Sans MS"/>
              </a:rPr>
              <a:t> </a:t>
            </a:r>
            <a:r>
              <a:rPr sz="2000" b="1" spc="-5" dirty="0">
                <a:latin typeface="Comic Sans MS"/>
                <a:cs typeface="Comic Sans MS"/>
              </a:rPr>
              <a:t>generador</a:t>
            </a:r>
            <a:endParaRPr sz="2000" b="1" dirty="0">
              <a:latin typeface="Comic Sans MS"/>
              <a:cs typeface="Comic Sans MS"/>
            </a:endParaRPr>
          </a:p>
        </p:txBody>
      </p:sp>
    </p:spTree>
    <p:extLst>
      <p:ext uri="{BB962C8B-B14F-4D97-AF65-F5344CB8AC3E}">
        <p14:creationId xmlns:p14="http://schemas.microsoft.com/office/powerpoint/2010/main" xmlns="" val="3482501011"/>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30200" y="533400"/>
            <a:ext cx="17297400" cy="2989280"/>
          </a:xfrm>
          <a:prstGeom prst="rect">
            <a:avLst/>
          </a:prstGeom>
        </p:spPr>
        <p:txBody>
          <a:bodyPr vert="horz" wrap="square" lIns="0" tIns="34290" rIns="0" bIns="0" rtlCol="0">
            <a:spAutoFit/>
          </a:bodyPr>
          <a:lstStyle/>
          <a:p>
            <a:pPr marL="12700" algn="just">
              <a:spcBef>
                <a:spcPts val="270"/>
              </a:spcBef>
            </a:pPr>
            <a:r>
              <a:rPr sz="2400" b="1" spc="-5" dirty="0">
                <a:latin typeface="Comic Sans MS"/>
                <a:cs typeface="Comic Sans MS"/>
              </a:rPr>
              <a:t>RELÉS</a:t>
            </a:r>
            <a:r>
              <a:rPr sz="2400" b="1" spc="515" dirty="0">
                <a:latin typeface="Comic Sans MS"/>
                <a:cs typeface="Comic Sans MS"/>
              </a:rPr>
              <a:t> </a:t>
            </a:r>
            <a:r>
              <a:rPr sz="2400" b="1" spc="-5" dirty="0">
                <a:latin typeface="Comic Sans MS"/>
                <a:cs typeface="Comic Sans MS"/>
              </a:rPr>
              <a:t>DE</a:t>
            </a:r>
            <a:r>
              <a:rPr sz="2400" b="1" spc="515" dirty="0">
                <a:latin typeface="Comic Sans MS"/>
                <a:cs typeface="Comic Sans MS"/>
              </a:rPr>
              <a:t> </a:t>
            </a:r>
            <a:r>
              <a:rPr sz="2400" b="1" spc="-5" dirty="0">
                <a:latin typeface="Comic Sans MS"/>
                <a:cs typeface="Comic Sans MS"/>
              </a:rPr>
              <a:t>RESPALDO</a:t>
            </a:r>
            <a:r>
              <a:rPr sz="2400" b="1" spc="515" dirty="0">
                <a:latin typeface="Comic Sans MS"/>
                <a:cs typeface="Comic Sans MS"/>
              </a:rPr>
              <a:t> </a:t>
            </a:r>
            <a:r>
              <a:rPr sz="2400" b="1" spc="-5" dirty="0">
                <a:latin typeface="Comic Sans MS"/>
                <a:cs typeface="Comic Sans MS"/>
              </a:rPr>
              <a:t>DEL</a:t>
            </a:r>
            <a:r>
              <a:rPr sz="2400" b="1" spc="509" dirty="0">
                <a:latin typeface="Comic Sans MS"/>
                <a:cs typeface="Comic Sans MS"/>
              </a:rPr>
              <a:t> </a:t>
            </a:r>
            <a:r>
              <a:rPr sz="2400" b="1" spc="-5" dirty="0">
                <a:latin typeface="Comic Sans MS"/>
                <a:cs typeface="Comic Sans MS"/>
              </a:rPr>
              <a:t>SISTEMA:</a:t>
            </a:r>
            <a:r>
              <a:rPr sz="2400" b="1" spc="509" dirty="0">
                <a:latin typeface="Comic Sans MS"/>
                <a:cs typeface="Comic Sans MS"/>
              </a:rPr>
              <a:t> </a:t>
            </a:r>
            <a:r>
              <a:rPr sz="2400" spc="-5" dirty="0" err="1">
                <a:latin typeface="Comic Sans MS"/>
                <a:cs typeface="Comic Sans MS"/>
              </a:rPr>
              <a:t>Relés</a:t>
            </a:r>
            <a:r>
              <a:rPr sz="2400" spc="509" dirty="0">
                <a:latin typeface="Comic Sans MS"/>
                <a:cs typeface="Comic Sans MS"/>
              </a:rPr>
              <a:t> </a:t>
            </a:r>
            <a:r>
              <a:rPr sz="2400" spc="-10" dirty="0">
                <a:latin typeface="Comic Sans MS"/>
                <a:cs typeface="Comic Sans MS"/>
              </a:rPr>
              <a:t>de</a:t>
            </a:r>
            <a:r>
              <a:rPr lang="en-US" sz="2400" spc="-10" dirty="0">
                <a:latin typeface="Comic Sans MS"/>
                <a:cs typeface="Comic Sans MS"/>
              </a:rPr>
              <a:t> </a:t>
            </a:r>
            <a:r>
              <a:rPr sz="2400" spc="-5" dirty="0" err="1">
                <a:latin typeface="Comic Sans MS"/>
                <a:cs typeface="Comic Sans MS"/>
              </a:rPr>
              <a:t>impedancia</a:t>
            </a:r>
            <a:r>
              <a:rPr sz="2400" spc="-5" dirty="0">
                <a:latin typeface="Comic Sans MS"/>
                <a:cs typeface="Comic Sans MS"/>
              </a:rPr>
              <a:t> o de sobrecorriente controlado o </a:t>
            </a:r>
            <a:r>
              <a:rPr sz="2400" spc="-5" dirty="0" err="1">
                <a:latin typeface="Comic Sans MS"/>
                <a:cs typeface="Comic Sans MS"/>
              </a:rPr>
              <a:t>restringido</a:t>
            </a:r>
            <a:r>
              <a:rPr lang="es-AR" sz="2400" spc="-5"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tensión,</a:t>
            </a:r>
            <a:r>
              <a:rPr sz="2400" dirty="0">
                <a:latin typeface="Comic Sans MS"/>
                <a:cs typeface="Comic Sans MS"/>
              </a:rPr>
              <a:t> </a:t>
            </a:r>
            <a:r>
              <a:rPr sz="2400" spc="-5" dirty="0">
                <a:latin typeface="Comic Sans MS"/>
                <a:cs typeface="Comic Sans MS"/>
              </a:rPr>
              <a:t>usados</a:t>
            </a:r>
            <a:r>
              <a:rPr sz="2400" dirty="0">
                <a:latin typeface="Comic Sans MS"/>
                <a:cs typeface="Comic Sans MS"/>
              </a:rPr>
              <a:t> </a:t>
            </a:r>
            <a:r>
              <a:rPr sz="2400" spc="-5" dirty="0">
                <a:latin typeface="Comic Sans MS"/>
                <a:cs typeface="Comic Sans MS"/>
              </a:rPr>
              <a:t>como</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respaldo</a:t>
            </a:r>
            <a:r>
              <a:rPr sz="2400" dirty="0">
                <a:latin typeface="Comic Sans MS"/>
                <a:cs typeface="Comic Sans MS"/>
              </a:rPr>
              <a:t> </a:t>
            </a:r>
            <a:r>
              <a:rPr sz="2400" spc="-5" dirty="0">
                <a:latin typeface="Comic Sans MS"/>
                <a:cs typeface="Comic Sans MS"/>
              </a:rPr>
              <a:t>del</a:t>
            </a:r>
            <a:r>
              <a:rPr lang="es-AR" sz="2400" spc="-5" dirty="0">
                <a:latin typeface="Comic Sans MS"/>
                <a:cs typeface="Comic Sans MS"/>
              </a:rPr>
              <a:t> </a:t>
            </a:r>
            <a:r>
              <a:rPr sz="2400" spc="-5" dirty="0" err="1">
                <a:latin typeface="Comic Sans MS"/>
                <a:cs typeface="Comic Sans MS"/>
              </a:rPr>
              <a:t>generador</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pueden</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ajustados</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err="1">
                <a:latin typeface="Comic Sans MS"/>
                <a:cs typeface="Comic Sans MS"/>
              </a:rPr>
              <a:t>proporcionar</a:t>
            </a:r>
            <a:r>
              <a:rPr lang="es-AR" sz="2400" spc="-5" dirty="0">
                <a:latin typeface="Comic Sans MS"/>
                <a:cs typeface="Comic Sans MS"/>
              </a:rPr>
              <a:t> </a:t>
            </a:r>
            <a:r>
              <a:rPr sz="2400" spc="-5" dirty="0" err="1">
                <a:latin typeface="Comic Sans MS"/>
                <a:cs typeface="Comic Sans MS"/>
              </a:rPr>
              <a:t>detección</a:t>
            </a:r>
            <a:r>
              <a:rPr sz="2400" spc="-5" dirty="0">
                <a:latin typeface="Comic Sans MS"/>
                <a:cs typeface="Comic Sans MS"/>
              </a:rPr>
              <a:t> de la energización inadvertida trifásica.</a:t>
            </a:r>
            <a:r>
              <a:rPr sz="2400" dirty="0">
                <a:latin typeface="Comic Sans MS"/>
                <a:cs typeface="Comic Sans MS"/>
              </a:rPr>
              <a:t> </a:t>
            </a:r>
            <a:r>
              <a:rPr sz="2400" spc="-5" dirty="0" err="1">
                <a:latin typeface="Comic Sans MS"/>
                <a:cs typeface="Comic Sans MS"/>
              </a:rPr>
              <a:t>Su</a:t>
            </a:r>
            <a:r>
              <a:rPr lang="es-AR" sz="2400" spc="-5" dirty="0">
                <a:latin typeface="Comic Sans MS"/>
                <a:cs typeface="Comic Sans MS"/>
              </a:rPr>
              <a:t> </a:t>
            </a:r>
            <a:r>
              <a:rPr sz="2400" spc="-5" dirty="0" err="1">
                <a:latin typeface="Comic Sans MS"/>
                <a:cs typeface="Comic Sans MS"/>
              </a:rPr>
              <a:t>operación</a:t>
            </a:r>
            <a:r>
              <a:rPr sz="2400" spc="-5" dirty="0">
                <a:latin typeface="Comic Sans MS"/>
                <a:cs typeface="Comic Sans MS"/>
              </a:rPr>
              <a:t>,</a:t>
            </a:r>
            <a:r>
              <a:rPr sz="2400" spc="215" dirty="0">
                <a:latin typeface="Comic Sans MS"/>
                <a:cs typeface="Comic Sans MS"/>
              </a:rPr>
              <a:t> </a:t>
            </a:r>
            <a:r>
              <a:rPr sz="2400" spc="-5" dirty="0">
                <a:latin typeface="Comic Sans MS"/>
                <a:cs typeface="Comic Sans MS"/>
              </a:rPr>
              <a:t>sin</a:t>
            </a:r>
            <a:r>
              <a:rPr sz="2400" spc="215" dirty="0">
                <a:latin typeface="Comic Sans MS"/>
                <a:cs typeface="Comic Sans MS"/>
              </a:rPr>
              <a:t> </a:t>
            </a:r>
            <a:r>
              <a:rPr sz="2400" spc="-5" dirty="0">
                <a:latin typeface="Comic Sans MS"/>
                <a:cs typeface="Comic Sans MS"/>
              </a:rPr>
              <a:t>embargo,</a:t>
            </a:r>
            <a:r>
              <a:rPr sz="2400" spc="220" dirty="0">
                <a:latin typeface="Comic Sans MS"/>
                <a:cs typeface="Comic Sans MS"/>
              </a:rPr>
              <a:t> </a:t>
            </a:r>
            <a:r>
              <a:rPr sz="2400" spc="-5" dirty="0">
                <a:latin typeface="Comic Sans MS"/>
                <a:cs typeface="Comic Sans MS"/>
              </a:rPr>
              <a:t>debe</a:t>
            </a:r>
            <a:r>
              <a:rPr sz="2400" spc="215" dirty="0">
                <a:latin typeface="Comic Sans MS"/>
                <a:cs typeface="Comic Sans MS"/>
              </a:rPr>
              <a:t> </a:t>
            </a:r>
            <a:r>
              <a:rPr sz="2400" spc="-5" dirty="0">
                <a:latin typeface="Comic Sans MS"/>
                <a:cs typeface="Comic Sans MS"/>
              </a:rPr>
              <a:t>ser</a:t>
            </a:r>
            <a:r>
              <a:rPr sz="2400" spc="215" dirty="0">
                <a:latin typeface="Comic Sans MS"/>
                <a:cs typeface="Comic Sans MS"/>
              </a:rPr>
              <a:t> </a:t>
            </a:r>
            <a:r>
              <a:rPr sz="2400" spc="-5" dirty="0">
                <a:latin typeface="Comic Sans MS"/>
                <a:cs typeface="Comic Sans MS"/>
              </a:rPr>
              <a:t>checada</a:t>
            </a:r>
            <a:r>
              <a:rPr sz="2400" spc="220" dirty="0">
                <a:latin typeface="Comic Sans MS"/>
                <a:cs typeface="Comic Sans MS"/>
              </a:rPr>
              <a:t> </a:t>
            </a:r>
            <a:r>
              <a:rPr sz="2400" spc="-5" dirty="0">
                <a:latin typeface="Comic Sans MS"/>
                <a:cs typeface="Comic Sans MS"/>
              </a:rPr>
              <a:t>comparando</a:t>
            </a:r>
            <a:endParaRPr sz="2400" dirty="0">
              <a:latin typeface="Comic Sans MS"/>
              <a:cs typeface="Comic Sans MS"/>
            </a:endParaRPr>
          </a:p>
          <a:p>
            <a:pPr marL="12700" marR="5080" algn="just">
              <a:spcBef>
                <a:spcPts val="10"/>
              </a:spcBef>
            </a:pPr>
            <a:r>
              <a:rPr sz="2400" spc="-5" dirty="0">
                <a:latin typeface="Comic Sans MS"/>
                <a:cs typeface="Comic Sans MS"/>
              </a:rPr>
              <a:t>sus ajustes con las condiciones esperadas en </a:t>
            </a:r>
            <a:r>
              <a:rPr sz="2400" spc="-5" dirty="0" err="1">
                <a:latin typeface="Comic Sans MS"/>
                <a:cs typeface="Comic Sans MS"/>
              </a:rPr>
              <a:t>terminales</a:t>
            </a:r>
            <a:r>
              <a:rPr lang="es-A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máquina</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energización</a:t>
            </a:r>
            <a:r>
              <a:rPr sz="2400" spc="254" dirty="0">
                <a:latin typeface="Comic Sans MS"/>
                <a:cs typeface="Comic Sans MS"/>
              </a:rPr>
              <a:t> </a:t>
            </a:r>
            <a:r>
              <a:rPr sz="2400" spc="-5" dirty="0">
                <a:latin typeface="Comic Sans MS"/>
                <a:cs typeface="Comic Sans MS"/>
              </a:rPr>
              <a:t>inadvertida.</a:t>
            </a:r>
            <a:r>
              <a:rPr sz="2400" spc="260" dirty="0">
                <a:latin typeface="Comic Sans MS"/>
                <a:cs typeface="Comic Sans MS"/>
              </a:rPr>
              <a:t> </a:t>
            </a:r>
            <a:r>
              <a:rPr sz="2400" spc="-5" dirty="0" err="1">
                <a:latin typeface="Comic Sans MS"/>
                <a:cs typeface="Comic Sans MS"/>
              </a:rPr>
              <a:t>Estos</a:t>
            </a:r>
            <a:r>
              <a:rPr lang="es-AR" sz="2400" spc="-5" dirty="0">
                <a:latin typeface="Comic Sans MS"/>
                <a:cs typeface="Comic Sans MS"/>
              </a:rPr>
              <a:t> </a:t>
            </a:r>
            <a:r>
              <a:rPr sz="2400" spc="-5" dirty="0" err="1">
                <a:latin typeface="Comic Sans MS"/>
                <a:cs typeface="Comic Sans MS"/>
              </a:rPr>
              <a:t>relés</a:t>
            </a:r>
            <a:r>
              <a:rPr sz="2400" spc="-5" dirty="0">
                <a:latin typeface="Comic Sans MS"/>
                <a:cs typeface="Comic Sans MS"/>
              </a:rPr>
              <a:t> tienen asociado un retardo de tiempo para </a:t>
            </a:r>
            <a:r>
              <a:rPr sz="2400" spc="-5" dirty="0" err="1">
                <a:latin typeface="Comic Sans MS"/>
                <a:cs typeface="Comic Sans MS"/>
              </a:rPr>
              <a:t>disparar</a:t>
            </a:r>
            <a:r>
              <a:rPr lang="es-AR" sz="2400" spc="-5" dirty="0">
                <a:latin typeface="Comic Sans MS"/>
                <a:cs typeface="Comic Sans MS"/>
              </a:rPr>
              <a:t> </a:t>
            </a:r>
            <a:r>
              <a:rPr sz="2400" spc="-5" dirty="0" err="1">
                <a:latin typeface="Comic Sans MS"/>
                <a:cs typeface="Comic Sans MS"/>
              </a:rPr>
              <a:t>el</a:t>
            </a:r>
            <a:r>
              <a:rPr sz="2400" dirty="0">
                <a:latin typeface="Comic Sans MS"/>
                <a:cs typeface="Comic Sans MS"/>
              </a:rPr>
              <a:t> </a:t>
            </a:r>
            <a:r>
              <a:rPr sz="2400" spc="-5" dirty="0">
                <a:latin typeface="Comic Sans MS"/>
                <a:cs typeface="Comic Sans MS"/>
              </a:rPr>
              <a:t>cual</a:t>
            </a:r>
            <a:r>
              <a:rPr sz="2400" dirty="0">
                <a:latin typeface="Comic Sans MS"/>
                <a:cs typeface="Comic Sans MS"/>
              </a:rPr>
              <a:t> </a:t>
            </a:r>
            <a:r>
              <a:rPr sz="2400" spc="-5" dirty="0">
                <a:latin typeface="Comic Sans MS"/>
                <a:cs typeface="Comic Sans MS"/>
              </a:rPr>
              <a:t>generalmente</a:t>
            </a:r>
            <a:r>
              <a:rPr sz="2400" dirty="0">
                <a:latin typeface="Comic Sans MS"/>
                <a:cs typeface="Comic Sans MS"/>
              </a:rPr>
              <a:t> </a:t>
            </a:r>
            <a:r>
              <a:rPr sz="2400" spc="-5" dirty="0">
                <a:latin typeface="Comic Sans MS"/>
                <a:cs typeface="Comic Sans MS"/>
              </a:rPr>
              <a:t>es</a:t>
            </a:r>
            <a:r>
              <a:rPr sz="2400" dirty="0">
                <a:latin typeface="Comic Sans MS"/>
                <a:cs typeface="Comic Sans MS"/>
              </a:rPr>
              <a:t> </a:t>
            </a:r>
            <a:r>
              <a:rPr sz="2400" spc="-5" dirty="0">
                <a:latin typeface="Comic Sans MS"/>
                <a:cs typeface="Comic Sans MS"/>
              </a:rPr>
              <a:t>muy</a:t>
            </a:r>
            <a:r>
              <a:rPr sz="2400" dirty="0">
                <a:latin typeface="Comic Sans MS"/>
                <a:cs typeface="Comic Sans MS"/>
              </a:rPr>
              <a:t> </a:t>
            </a:r>
            <a:r>
              <a:rPr sz="2400" spc="-5" dirty="0">
                <a:latin typeface="Comic Sans MS"/>
                <a:cs typeface="Comic Sans MS"/>
              </a:rPr>
              <a:t>largo</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evitar que</a:t>
            </a:r>
            <a:r>
              <a:rPr sz="2400"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generador</a:t>
            </a:r>
            <a:r>
              <a:rPr sz="2400" spc="-5" dirty="0">
                <a:latin typeface="Comic Sans MS"/>
                <a:cs typeface="Comic Sans MS"/>
              </a:rPr>
              <a:t> sea dañado.</a:t>
            </a:r>
            <a:r>
              <a:rPr sz="2400" dirty="0">
                <a:latin typeface="Comic Sans MS"/>
                <a:cs typeface="Comic Sans MS"/>
              </a:rPr>
              <a:t> </a:t>
            </a:r>
            <a:r>
              <a:rPr sz="2400" spc="-5" dirty="0">
                <a:latin typeface="Comic Sans MS"/>
                <a:cs typeface="Comic Sans MS"/>
              </a:rPr>
              <a:t>Intentos de reducir </a:t>
            </a:r>
            <a:r>
              <a:rPr sz="2400" spc="-5" dirty="0" err="1">
                <a:latin typeface="Comic Sans MS"/>
                <a:cs typeface="Comic Sans MS"/>
              </a:rPr>
              <a:t>este</a:t>
            </a:r>
            <a:r>
              <a:rPr sz="2400" spc="-5" dirty="0">
                <a:latin typeface="Comic Sans MS"/>
                <a:cs typeface="Comic Sans MS"/>
              </a:rPr>
              <a:t> </a:t>
            </a:r>
            <a:r>
              <a:rPr sz="2400" spc="-5" dirty="0" err="1">
                <a:latin typeface="Comic Sans MS"/>
                <a:cs typeface="Comic Sans MS"/>
              </a:rPr>
              <a:t>tiempo</a:t>
            </a:r>
            <a:r>
              <a:rPr lang="es-AR" sz="2400" spc="-5" dirty="0">
                <a:latin typeface="Comic Sans MS"/>
                <a:cs typeface="Comic Sans MS"/>
              </a:rPr>
              <a:t> </a:t>
            </a:r>
            <a:r>
              <a:rPr sz="2400" spc="-5" dirty="0">
                <a:latin typeface="Comic Sans MS"/>
                <a:cs typeface="Comic Sans MS"/>
              </a:rPr>
              <a:t>de</a:t>
            </a:r>
            <a:r>
              <a:rPr sz="2400" spc="220" dirty="0">
                <a:latin typeface="Comic Sans MS"/>
                <a:cs typeface="Comic Sans MS"/>
              </a:rPr>
              <a:t> </a:t>
            </a:r>
            <a:r>
              <a:rPr sz="2400" spc="-5" dirty="0">
                <a:latin typeface="Comic Sans MS"/>
                <a:cs typeface="Comic Sans MS"/>
              </a:rPr>
              <a:t>retardo</a:t>
            </a:r>
            <a:r>
              <a:rPr sz="2400" spc="225" dirty="0">
                <a:latin typeface="Comic Sans MS"/>
                <a:cs typeface="Comic Sans MS"/>
              </a:rPr>
              <a:t> </a:t>
            </a:r>
            <a:r>
              <a:rPr sz="2400" spc="-5" dirty="0">
                <a:latin typeface="Comic Sans MS"/>
                <a:cs typeface="Comic Sans MS"/>
              </a:rPr>
              <a:t>generalmente</a:t>
            </a:r>
            <a:r>
              <a:rPr sz="2400" spc="225" dirty="0">
                <a:latin typeface="Comic Sans MS"/>
                <a:cs typeface="Comic Sans MS"/>
              </a:rPr>
              <a:t> </a:t>
            </a:r>
            <a:r>
              <a:rPr sz="2400" spc="-5" dirty="0">
                <a:latin typeface="Comic Sans MS"/>
                <a:cs typeface="Comic Sans MS"/>
              </a:rPr>
              <a:t>resultan</a:t>
            </a:r>
            <a:r>
              <a:rPr sz="2400" spc="225" dirty="0">
                <a:latin typeface="Comic Sans MS"/>
                <a:cs typeface="Comic Sans MS"/>
              </a:rPr>
              <a:t> </a:t>
            </a:r>
            <a:r>
              <a:rPr sz="2400" spc="-5" dirty="0">
                <a:latin typeface="Comic Sans MS"/>
                <a:cs typeface="Comic Sans MS"/>
              </a:rPr>
              <a:t>en</a:t>
            </a:r>
            <a:r>
              <a:rPr sz="2400" spc="225" dirty="0">
                <a:latin typeface="Comic Sans MS"/>
                <a:cs typeface="Comic Sans MS"/>
              </a:rPr>
              <a:t> </a:t>
            </a:r>
            <a:r>
              <a:rPr sz="2400" spc="-5" dirty="0">
                <a:latin typeface="Comic Sans MS"/>
                <a:cs typeface="Comic Sans MS"/>
              </a:rPr>
              <a:t>disparo</a:t>
            </a:r>
            <a:r>
              <a:rPr sz="2400" spc="225" dirty="0">
                <a:latin typeface="Comic Sans MS"/>
                <a:cs typeface="Comic Sans MS"/>
              </a:rPr>
              <a:t> </a:t>
            </a:r>
            <a:r>
              <a:rPr sz="2400" spc="-5" dirty="0">
                <a:latin typeface="Comic Sans MS"/>
                <a:cs typeface="Comic Sans MS"/>
              </a:rPr>
              <a:t>en</a:t>
            </a:r>
            <a:r>
              <a:rPr sz="2400" spc="225" dirty="0">
                <a:latin typeface="Comic Sans MS"/>
                <a:cs typeface="Comic Sans MS"/>
              </a:rPr>
              <a:t> </a:t>
            </a:r>
            <a:r>
              <a:rPr sz="2400" spc="-5" dirty="0" err="1">
                <a:latin typeface="Comic Sans MS"/>
                <a:cs typeface="Comic Sans MS"/>
              </a:rPr>
              <a:t>falso</a:t>
            </a:r>
            <a:r>
              <a:rPr lang="es-AR" sz="2400" spc="-5"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oscilaciones,</a:t>
            </a:r>
            <a:r>
              <a:rPr sz="2400" dirty="0">
                <a:latin typeface="Comic Sans MS"/>
                <a:cs typeface="Comic Sans MS"/>
              </a:rPr>
              <a:t> </a:t>
            </a:r>
            <a:r>
              <a:rPr sz="2400" spc="-5" dirty="0">
                <a:latin typeface="Comic Sans MS"/>
                <a:cs typeface="Comic Sans MS"/>
              </a:rPr>
              <a:t>estables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potencia</a:t>
            </a:r>
            <a:r>
              <a:rPr sz="2400" dirty="0">
                <a:latin typeface="Comic Sans MS"/>
                <a:cs typeface="Comic Sans MS"/>
              </a:rPr>
              <a:t> </a:t>
            </a:r>
            <a:r>
              <a:rPr sz="2400" spc="-5" dirty="0">
                <a:latin typeface="Comic Sans MS"/>
                <a:cs typeface="Comic Sans MS"/>
              </a:rPr>
              <a:t>o</a:t>
            </a:r>
            <a:r>
              <a:rPr sz="2400" dirty="0">
                <a:latin typeface="Comic Sans MS"/>
                <a:cs typeface="Comic Sans MS"/>
              </a:rPr>
              <a:t> </a:t>
            </a:r>
            <a:r>
              <a:rPr sz="2400" spc="-5" dirty="0" err="1">
                <a:latin typeface="Comic Sans MS"/>
                <a:cs typeface="Comic Sans MS"/>
              </a:rPr>
              <a:t>pérdida</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coordinación</a:t>
            </a:r>
            <a:r>
              <a:rPr sz="2400" dirty="0">
                <a:latin typeface="Comic Sans MS"/>
                <a:cs typeface="Comic Sans MS"/>
              </a:rPr>
              <a:t> </a:t>
            </a:r>
            <a:r>
              <a:rPr sz="2400" spc="-5" dirty="0">
                <a:latin typeface="Comic Sans MS"/>
                <a:cs typeface="Comic Sans MS"/>
              </a:rPr>
              <a:t>bajo</a:t>
            </a:r>
            <a:r>
              <a:rPr sz="2400" dirty="0">
                <a:latin typeface="Comic Sans MS"/>
                <a:cs typeface="Comic Sans MS"/>
              </a:rPr>
              <a:t> </a:t>
            </a:r>
            <a:r>
              <a:rPr sz="2400" spc="-5" dirty="0">
                <a:latin typeface="Comic Sans MS"/>
                <a:cs typeface="Comic Sans MS"/>
              </a:rPr>
              <a:t>condiciones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falla.</a:t>
            </a:r>
            <a:r>
              <a:rPr sz="2400" dirty="0">
                <a:latin typeface="Comic Sans MS"/>
                <a:cs typeface="Comic Sans MS"/>
              </a:rPr>
              <a:t> </a:t>
            </a:r>
            <a:r>
              <a:rPr sz="2400" spc="-5" dirty="0">
                <a:latin typeface="Comic Sans MS"/>
                <a:cs typeface="Comic Sans MS"/>
              </a:rPr>
              <a:t>También,</a:t>
            </a:r>
            <a:r>
              <a:rPr sz="2400" dirty="0">
                <a:latin typeface="Comic Sans MS"/>
                <a:cs typeface="Comic Sans MS"/>
              </a:rPr>
              <a:t> </a:t>
            </a:r>
            <a:r>
              <a:rPr sz="2400" spc="-5" dirty="0">
                <a:latin typeface="Comic Sans MS"/>
                <a:cs typeface="Comic Sans MS"/>
              </a:rPr>
              <a:t>la</a:t>
            </a:r>
            <a:r>
              <a:rPr lang="es-AR" sz="2400" spc="-5" dirty="0">
                <a:latin typeface="Comic Sans MS"/>
                <a:cs typeface="Comic Sans MS"/>
              </a:rPr>
              <a:t> </a:t>
            </a:r>
            <a:r>
              <a:rPr sz="2400" spc="-5" dirty="0" err="1">
                <a:latin typeface="Comic Sans MS"/>
                <a:cs typeface="Comic Sans MS"/>
              </a:rPr>
              <a:t>operación</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tipo</a:t>
            </a:r>
            <a:r>
              <a:rPr sz="2400" dirty="0">
                <a:latin typeface="Comic Sans MS"/>
                <a:cs typeface="Comic Sans MS"/>
              </a:rPr>
              <a:t> </a:t>
            </a:r>
            <a:r>
              <a:rPr sz="2400" spc="-5" dirty="0">
                <a:latin typeface="Comic Sans MS"/>
                <a:cs typeface="Comic Sans MS"/>
              </a:rPr>
              <a:t>particular</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relé</a:t>
            </a:r>
            <a:r>
              <a:rPr sz="2400" dirty="0">
                <a:latin typeface="Comic Sans MS"/>
                <a:cs typeface="Comic Sans MS"/>
              </a:rPr>
              <a:t> </a:t>
            </a:r>
            <a:r>
              <a:rPr sz="2400" spc="-5" dirty="0">
                <a:latin typeface="Comic Sans MS"/>
                <a:cs typeface="Comic Sans MS"/>
              </a:rPr>
              <a:t>usado</a:t>
            </a:r>
            <a:r>
              <a:rPr sz="2400" dirty="0">
                <a:latin typeface="Comic Sans MS"/>
                <a:cs typeface="Comic Sans MS"/>
              </a:rPr>
              <a:t> </a:t>
            </a:r>
            <a:r>
              <a:rPr sz="2400" spc="-5" dirty="0">
                <a:latin typeface="Comic Sans MS"/>
                <a:cs typeface="Comic Sans MS"/>
              </a:rPr>
              <a:t>debe</a:t>
            </a:r>
            <a:r>
              <a:rPr sz="2400" dirty="0">
                <a:latin typeface="Comic Sans MS"/>
                <a:cs typeface="Comic Sans MS"/>
              </a:rPr>
              <a:t> </a:t>
            </a:r>
            <a:r>
              <a:rPr sz="2400" spc="-5" dirty="0">
                <a:latin typeface="Comic Sans MS"/>
                <a:cs typeface="Comic Sans MS"/>
              </a:rPr>
              <a:t>ser</a:t>
            </a:r>
            <a:r>
              <a:rPr lang="es-AR" sz="2400" spc="-5" dirty="0">
                <a:latin typeface="Comic Sans MS"/>
                <a:cs typeface="Comic Sans MS"/>
              </a:rPr>
              <a:t> </a:t>
            </a:r>
            <a:r>
              <a:rPr sz="2400" spc="-5" dirty="0" err="1">
                <a:latin typeface="Comic Sans MS"/>
                <a:cs typeface="Comic Sans MS"/>
              </a:rPr>
              <a:t>revisada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condición</a:t>
            </a:r>
            <a:r>
              <a:rPr sz="2400" dirty="0">
                <a:latin typeface="Comic Sans MS"/>
                <a:cs typeface="Comic Sans MS"/>
              </a:rPr>
              <a:t> </a:t>
            </a:r>
            <a:r>
              <a:rPr sz="2400" spc="-5" dirty="0">
                <a:latin typeface="Comic Sans MS"/>
                <a:cs typeface="Comic Sans MS"/>
              </a:rPr>
              <a:t>cuando</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err="1">
                <a:latin typeface="Comic Sans MS"/>
                <a:cs typeface="Comic Sans MS"/>
              </a:rPr>
              <a:t>tensión</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polarización</a:t>
            </a:r>
            <a:r>
              <a:rPr sz="2400" dirty="0">
                <a:latin typeface="Comic Sans MS"/>
                <a:cs typeface="Comic Sans MS"/>
              </a:rPr>
              <a:t> </a:t>
            </a:r>
            <a:r>
              <a:rPr sz="2400" spc="-5" dirty="0">
                <a:latin typeface="Comic Sans MS"/>
                <a:cs typeface="Comic Sans MS"/>
              </a:rPr>
              <a:t>o</a:t>
            </a:r>
            <a:r>
              <a:rP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restricción</a:t>
            </a:r>
            <a:r>
              <a:rPr sz="2400" spc="5" dirty="0">
                <a:latin typeface="Comic Sans MS"/>
                <a:cs typeface="Comic Sans MS"/>
              </a:rPr>
              <a:t> </a:t>
            </a:r>
            <a:r>
              <a:rPr sz="2400" spc="-5" dirty="0">
                <a:latin typeface="Comic Sans MS"/>
                <a:cs typeface="Comic Sans MS"/>
              </a:rPr>
              <a:t>sea</a:t>
            </a:r>
            <a:r>
              <a:rPr sz="2400" spc="5" dirty="0">
                <a:latin typeface="Comic Sans MS"/>
                <a:cs typeface="Comic Sans MS"/>
              </a:rPr>
              <a:t> </a:t>
            </a:r>
            <a:r>
              <a:rPr sz="2400" spc="-5" dirty="0">
                <a:latin typeface="Comic Sans MS"/>
                <a:cs typeface="Comic Sans MS"/>
              </a:rPr>
              <a:t>desconectada.</a:t>
            </a:r>
            <a:endParaRPr sz="2400" dirty="0">
              <a:latin typeface="Comic Sans MS"/>
              <a:cs typeface="Comic Sans MS"/>
            </a:endParaRPr>
          </a:p>
        </p:txBody>
      </p:sp>
    </p:spTree>
    <p:extLst>
      <p:ext uri="{BB962C8B-B14F-4D97-AF65-F5344CB8AC3E}">
        <p14:creationId xmlns:p14="http://schemas.microsoft.com/office/powerpoint/2010/main" xmlns="" val="1890605704"/>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17"/>
          <p:cNvSpPr txBox="1"/>
          <p:nvPr/>
        </p:nvSpPr>
        <p:spPr>
          <a:xfrm>
            <a:off x="254000" y="381000"/>
            <a:ext cx="17373600" cy="4916731"/>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ESQUEMAS</a:t>
            </a:r>
            <a:r>
              <a:rPr sz="2400" b="1"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PROTECCIÓN</a:t>
            </a:r>
            <a:r>
              <a:rPr sz="2400" b="1" spc="5" dirty="0">
                <a:latin typeface="Comic Sans MS"/>
                <a:cs typeface="Comic Sans MS"/>
              </a:rPr>
              <a:t> </a:t>
            </a:r>
            <a:r>
              <a:rPr sz="2400" b="1" spc="-5" dirty="0">
                <a:latin typeface="Comic Sans MS"/>
                <a:cs typeface="Comic Sans MS"/>
              </a:rPr>
              <a:t>DEDICADOS</a:t>
            </a:r>
            <a:r>
              <a:rPr sz="2400" b="1" spc="5" dirty="0">
                <a:latin typeface="Comic Sans MS"/>
                <a:cs typeface="Comic Sans MS"/>
              </a:rPr>
              <a:t> </a:t>
            </a:r>
            <a:r>
              <a:rPr sz="2400" b="1" spc="-5" dirty="0">
                <a:latin typeface="Comic Sans MS"/>
                <a:cs typeface="Comic Sans MS"/>
              </a:rPr>
              <a:t>PARA</a:t>
            </a:r>
            <a:r>
              <a:rPr lang="es-AR" sz="2400" b="1" spc="-5" dirty="0">
                <a:latin typeface="Comic Sans MS"/>
                <a:cs typeface="Comic Sans MS"/>
              </a:rPr>
              <a:t> </a:t>
            </a:r>
            <a:r>
              <a:rPr sz="2400" b="1" spc="-5" dirty="0">
                <a:latin typeface="Comic Sans MS"/>
                <a:cs typeface="Comic Sans MS"/>
              </a:rPr>
              <a:t>DETECTAR</a:t>
            </a:r>
            <a:r>
              <a:rPr sz="2400" b="1" dirty="0">
                <a:latin typeface="Comic Sans MS"/>
                <a:cs typeface="Comic Sans MS"/>
              </a:rPr>
              <a:t> </a:t>
            </a:r>
            <a:r>
              <a:rPr sz="2400" b="1" spc="-5" dirty="0">
                <a:latin typeface="Comic Sans MS"/>
                <a:cs typeface="Comic Sans MS"/>
              </a:rPr>
              <a:t>LA</a:t>
            </a:r>
            <a:r>
              <a:rPr sz="2400" b="1" spc="-120" dirty="0">
                <a:latin typeface="Comic Sans MS"/>
                <a:cs typeface="Comic Sans MS"/>
              </a:rPr>
              <a:t> </a:t>
            </a:r>
            <a:r>
              <a:rPr sz="2400" b="1" spc="-5">
                <a:latin typeface="Comic Sans MS"/>
                <a:cs typeface="Comic Sans MS"/>
              </a:rPr>
              <a:t>ENERGIZACIÓN</a:t>
            </a:r>
            <a:r>
              <a:rPr sz="2400" b="1">
                <a:latin typeface="Comic Sans MS"/>
                <a:cs typeface="Comic Sans MS"/>
              </a:rPr>
              <a:t> </a:t>
            </a:r>
            <a:r>
              <a:rPr lang="es-AR" sz="2400" b="1" spc="-5" dirty="0" smtClean="0">
                <a:latin typeface="Comic Sans MS"/>
                <a:cs typeface="Comic Sans MS"/>
              </a:rPr>
              <a:t>INADVERTIDA</a:t>
            </a:r>
            <a:endParaRPr lang="en-US" sz="2400" b="1" spc="-5" dirty="0">
              <a:latin typeface="Comic Sans MS"/>
              <a:cs typeface="Comic Sans MS"/>
            </a:endParaRPr>
          </a:p>
          <a:p>
            <a:pPr marL="12700" marR="5080" algn="just">
              <a:spcBef>
                <a:spcPts val="100"/>
              </a:spcBef>
            </a:pPr>
            <a:endParaRPr lang="en-US" sz="2400" b="1" spc="-5" dirty="0">
              <a:latin typeface="Comic Sans MS"/>
              <a:cs typeface="Comic Sans MS"/>
            </a:endParaRPr>
          </a:p>
          <a:p>
            <a:pPr marL="12700" marR="6350" algn="just">
              <a:spcBef>
                <a:spcPts val="100"/>
              </a:spcBef>
            </a:pP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severas</a:t>
            </a:r>
            <a:r>
              <a:rPr lang="es-MX" sz="2400" dirty="0">
                <a:latin typeface="Comic Sans MS"/>
                <a:cs typeface="Comic Sans MS"/>
              </a:rPr>
              <a:t> </a:t>
            </a:r>
            <a:r>
              <a:rPr lang="es-MX" sz="2400" spc="-5" dirty="0">
                <a:latin typeface="Comic Sans MS"/>
                <a:cs typeface="Comic Sans MS"/>
              </a:rPr>
              <a:t>limitaciones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 convencionales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la energización</a:t>
            </a:r>
            <a:r>
              <a:rPr lang="es-MX" sz="2400" dirty="0">
                <a:latin typeface="Comic Sans MS"/>
                <a:cs typeface="Comic Sans MS"/>
              </a:rPr>
              <a:t> </a:t>
            </a:r>
            <a:r>
              <a:rPr lang="es-MX" sz="2400" spc="-5" dirty="0">
                <a:latin typeface="Comic Sans MS"/>
                <a:cs typeface="Comic Sans MS"/>
              </a:rPr>
              <a:t>inadvertida,</a:t>
            </a:r>
            <a:r>
              <a:rPr lang="es-MX" sz="2400" dirty="0">
                <a:latin typeface="Comic Sans MS"/>
                <a:cs typeface="Comic Sans MS"/>
              </a:rPr>
              <a:t> </a:t>
            </a:r>
            <a:r>
              <a:rPr lang="es-MX" sz="2400" spc="-5" dirty="0">
                <a:latin typeface="Comic Sans MS"/>
                <a:cs typeface="Comic Sans MS"/>
              </a:rPr>
              <a:t>han</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desarrollados</a:t>
            </a:r>
            <a:r>
              <a:rPr lang="es-MX" sz="2400" dirty="0">
                <a:latin typeface="Comic Sans MS"/>
                <a:cs typeface="Comic Sans MS"/>
              </a:rPr>
              <a:t> </a:t>
            </a:r>
            <a:r>
              <a:rPr lang="es-MX" sz="2400" spc="-5" dirty="0">
                <a:latin typeface="Comic Sans MS"/>
                <a:cs typeface="Comic Sans MS"/>
              </a:rPr>
              <a:t>e instalados</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dedicados.</a:t>
            </a:r>
            <a:r>
              <a:rPr lang="es-MX" sz="2400" dirty="0">
                <a:latin typeface="Comic Sans MS"/>
                <a:cs typeface="Comic Sans MS"/>
              </a:rPr>
              <a:t> </a:t>
            </a:r>
            <a:r>
              <a:rPr lang="es-MX" sz="2400" spc="-5" dirty="0">
                <a:latin typeface="Comic Sans MS"/>
                <a:cs typeface="Comic Sans MS"/>
              </a:rPr>
              <a:t>A diferencia</a:t>
            </a:r>
            <a:r>
              <a:rPr lang="es-MX" sz="2400" spc="200" dirty="0">
                <a:latin typeface="Comic Sans MS"/>
                <a:cs typeface="Comic Sans MS"/>
              </a:rPr>
              <a:t> </a:t>
            </a:r>
            <a:r>
              <a:rPr lang="es-MX" sz="2400" spc="-5" dirty="0">
                <a:latin typeface="Comic Sans MS"/>
                <a:cs typeface="Comic Sans MS"/>
              </a:rPr>
              <a:t>de</a:t>
            </a:r>
            <a:r>
              <a:rPr lang="es-MX" sz="2400" spc="200" dirty="0">
                <a:latin typeface="Comic Sans MS"/>
                <a:cs typeface="Comic Sans MS"/>
              </a:rPr>
              <a:t> </a:t>
            </a:r>
            <a:r>
              <a:rPr lang="es-MX" sz="2400" spc="-5" dirty="0">
                <a:latin typeface="Comic Sans MS"/>
                <a:cs typeface="Comic Sans MS"/>
              </a:rPr>
              <a:t>los</a:t>
            </a:r>
            <a:r>
              <a:rPr lang="es-MX" sz="2400" spc="204" dirty="0">
                <a:latin typeface="Comic Sans MS"/>
                <a:cs typeface="Comic Sans MS"/>
              </a:rPr>
              <a:t> </a:t>
            </a:r>
            <a:r>
              <a:rPr lang="es-MX" sz="2400" spc="-5" dirty="0">
                <a:latin typeface="Comic Sans MS"/>
                <a:cs typeface="Comic Sans MS"/>
              </a:rPr>
              <a:t>esquemas</a:t>
            </a:r>
            <a:r>
              <a:rPr lang="es-MX" sz="2400" spc="204" dirty="0">
                <a:latin typeface="Comic Sans MS"/>
                <a:cs typeface="Comic Sans MS"/>
              </a:rPr>
              <a:t> </a:t>
            </a:r>
            <a:r>
              <a:rPr lang="es-MX" sz="2400" spc="-5" dirty="0">
                <a:latin typeface="Comic Sans MS"/>
                <a:cs typeface="Comic Sans MS"/>
              </a:rPr>
              <a:t>convencionales</a:t>
            </a:r>
            <a:r>
              <a:rPr lang="es-MX" sz="2400" spc="195" dirty="0">
                <a:latin typeface="Comic Sans MS"/>
                <a:cs typeface="Comic Sans MS"/>
              </a:rPr>
              <a:t> </a:t>
            </a:r>
            <a:r>
              <a:rPr lang="es-MX" sz="2400" spc="-5" dirty="0">
                <a:latin typeface="Comic Sans MS"/>
                <a:cs typeface="Comic Sans MS"/>
              </a:rPr>
              <a:t>de protección,</a:t>
            </a:r>
            <a:r>
              <a:rPr lang="es-MX" sz="2400" spc="75" dirty="0">
                <a:latin typeface="Comic Sans MS"/>
                <a:cs typeface="Comic Sans MS"/>
              </a:rPr>
              <a:t> </a:t>
            </a:r>
            <a:r>
              <a:rPr lang="es-MX" sz="2400" spc="-5" dirty="0">
                <a:latin typeface="Comic Sans MS"/>
                <a:cs typeface="Comic Sans MS"/>
              </a:rPr>
              <a:t>los</a:t>
            </a:r>
            <a:r>
              <a:rPr lang="es-MX" sz="2400" spc="75" dirty="0">
                <a:latin typeface="Comic Sans MS"/>
                <a:cs typeface="Comic Sans MS"/>
              </a:rPr>
              <a:t> </a:t>
            </a:r>
            <a:r>
              <a:rPr lang="es-MX" sz="2400" spc="-5" dirty="0">
                <a:latin typeface="Comic Sans MS"/>
                <a:cs typeface="Comic Sans MS"/>
              </a:rPr>
              <a:t>cuales</a:t>
            </a:r>
            <a:r>
              <a:rPr lang="es-MX" sz="2400" spc="75" dirty="0">
                <a:latin typeface="Comic Sans MS"/>
                <a:cs typeface="Comic Sans MS"/>
              </a:rPr>
              <a:t> </a:t>
            </a:r>
            <a:r>
              <a:rPr lang="es-MX" sz="2400" spc="-5" dirty="0">
                <a:latin typeface="Comic Sans MS"/>
                <a:cs typeface="Comic Sans MS"/>
              </a:rPr>
              <a:t>protegen</a:t>
            </a:r>
            <a:r>
              <a:rPr lang="es-MX" sz="2400" spc="60" dirty="0">
                <a:latin typeface="Comic Sans MS"/>
                <a:cs typeface="Comic Sans MS"/>
              </a:rPr>
              <a:t> </a:t>
            </a:r>
            <a:r>
              <a:rPr lang="es-MX" sz="2400" spc="-5" dirty="0">
                <a:latin typeface="Comic Sans MS"/>
                <a:cs typeface="Comic Sans MS"/>
              </a:rPr>
              <a:t>cuando</a:t>
            </a:r>
            <a:r>
              <a:rPr lang="es-MX" sz="2400" spc="70" dirty="0">
                <a:latin typeface="Comic Sans MS"/>
                <a:cs typeface="Comic Sans MS"/>
              </a:rPr>
              <a:t> </a:t>
            </a:r>
            <a:r>
              <a:rPr lang="es-MX" sz="2400" spc="-5" dirty="0">
                <a:latin typeface="Comic Sans MS"/>
                <a:cs typeface="Comic Sans MS"/>
              </a:rPr>
              <a:t>el</a:t>
            </a:r>
            <a:r>
              <a:rPr lang="es-MX" sz="2400" spc="70" dirty="0">
                <a:latin typeface="Comic Sans MS"/>
                <a:cs typeface="Comic Sans MS"/>
              </a:rPr>
              <a:t> </a:t>
            </a:r>
            <a:r>
              <a:rPr lang="es-MX" sz="2400" spc="-5" dirty="0">
                <a:latin typeface="Comic Sans MS"/>
                <a:cs typeface="Comic Sans MS"/>
              </a:rPr>
              <a:t>equipo</a:t>
            </a:r>
            <a:r>
              <a:rPr lang="es-MX" sz="2400" spc="70" dirty="0">
                <a:latin typeface="Comic Sans MS"/>
                <a:cs typeface="Comic Sans MS"/>
              </a:rPr>
              <a:t> </a:t>
            </a:r>
            <a:r>
              <a:rPr lang="es-MX" sz="2400" spc="-5" dirty="0">
                <a:latin typeface="Comic Sans MS"/>
                <a:cs typeface="Comic Sans MS"/>
              </a:rPr>
              <a:t>está</a:t>
            </a:r>
            <a:r>
              <a:rPr lang="es-MX" sz="2400" spc="75" dirty="0">
                <a:latin typeface="Comic Sans MS"/>
                <a:cs typeface="Comic Sans MS"/>
              </a:rPr>
              <a:t> </a:t>
            </a:r>
            <a:r>
              <a:rPr lang="es-MX" sz="2400" spc="-5" dirty="0">
                <a:latin typeface="Comic Sans MS"/>
                <a:cs typeface="Comic Sans MS"/>
              </a:rPr>
              <a:t>en servicio,</a:t>
            </a:r>
            <a:r>
              <a:rPr lang="es-MX" sz="2400" spc="35" dirty="0">
                <a:latin typeface="Comic Sans MS"/>
                <a:cs typeface="Comic Sans MS"/>
              </a:rPr>
              <a:t> </a:t>
            </a:r>
            <a:r>
              <a:rPr lang="es-MX" sz="2400" spc="-5" dirty="0">
                <a:latin typeface="Comic Sans MS"/>
                <a:cs typeface="Comic Sans MS"/>
              </a:rPr>
              <a:t>estos</a:t>
            </a:r>
            <a:r>
              <a:rPr lang="es-MX" sz="2400" spc="45" dirty="0">
                <a:latin typeface="Comic Sans MS"/>
                <a:cs typeface="Comic Sans MS"/>
              </a:rPr>
              <a:t> </a:t>
            </a:r>
            <a:r>
              <a:rPr lang="es-MX" sz="2400" spc="-5" dirty="0">
                <a:latin typeface="Comic Sans MS"/>
                <a:cs typeface="Comic Sans MS"/>
              </a:rPr>
              <a:t>esquemas</a:t>
            </a:r>
            <a:r>
              <a:rPr lang="es-MX" sz="2400" spc="40" dirty="0">
                <a:latin typeface="Comic Sans MS"/>
                <a:cs typeface="Comic Sans MS"/>
              </a:rPr>
              <a:t> </a:t>
            </a:r>
            <a:r>
              <a:rPr lang="es-MX" sz="2400" spc="-5" dirty="0">
                <a:latin typeface="Comic Sans MS"/>
                <a:cs typeface="Comic Sans MS"/>
              </a:rPr>
              <a:t>proporcionan</a:t>
            </a:r>
            <a:r>
              <a:rPr lang="es-MX" sz="2400" spc="35" dirty="0">
                <a:latin typeface="Comic Sans MS"/>
                <a:cs typeface="Comic Sans MS"/>
              </a:rPr>
              <a:t> </a:t>
            </a:r>
            <a:r>
              <a:rPr lang="es-MX" sz="2400" spc="-5" dirty="0">
                <a:latin typeface="Comic Sans MS"/>
                <a:cs typeface="Comic Sans MS"/>
              </a:rPr>
              <a:t>protección</a:t>
            </a:r>
            <a:r>
              <a:rPr lang="es-MX" sz="2400" spc="40" dirty="0">
                <a:latin typeface="Comic Sans MS"/>
                <a:cs typeface="Comic Sans MS"/>
              </a:rPr>
              <a:t> </a:t>
            </a:r>
            <a:r>
              <a:rPr lang="es-MX" sz="2400" spc="-5" dirty="0">
                <a:latin typeface="Comic Sans MS"/>
                <a:cs typeface="Comic Sans MS"/>
              </a:rPr>
              <a:t>cuando el</a:t>
            </a:r>
            <a:r>
              <a:rPr lang="es-MX" sz="2400" spc="235" dirty="0">
                <a:latin typeface="Comic Sans MS"/>
                <a:cs typeface="Comic Sans MS"/>
              </a:rPr>
              <a:t> </a:t>
            </a:r>
            <a:r>
              <a:rPr lang="es-MX" sz="2400" spc="-5" dirty="0">
                <a:latin typeface="Comic Sans MS"/>
                <a:cs typeface="Comic Sans MS"/>
              </a:rPr>
              <a:t>equipo</a:t>
            </a:r>
            <a:r>
              <a:rPr lang="es-MX" sz="2400" spc="235" dirty="0">
                <a:latin typeface="Comic Sans MS"/>
                <a:cs typeface="Comic Sans MS"/>
              </a:rPr>
              <a:t> </a:t>
            </a:r>
            <a:r>
              <a:rPr lang="es-MX" sz="2400" spc="-5" dirty="0">
                <a:latin typeface="Comic Sans MS"/>
                <a:cs typeface="Comic Sans MS"/>
              </a:rPr>
              <a:t>está</a:t>
            </a:r>
            <a:r>
              <a:rPr lang="es-MX" sz="2400" spc="235" dirty="0">
                <a:latin typeface="Comic Sans MS"/>
                <a:cs typeface="Comic Sans MS"/>
              </a:rPr>
              <a:t> </a:t>
            </a:r>
            <a:r>
              <a:rPr lang="es-MX" sz="2400" spc="-5" dirty="0">
                <a:latin typeface="Comic Sans MS"/>
                <a:cs typeface="Comic Sans MS"/>
              </a:rPr>
              <a:t>fuera</a:t>
            </a:r>
            <a:r>
              <a:rPr lang="es-MX" sz="2400" spc="235" dirty="0">
                <a:latin typeface="Comic Sans MS"/>
                <a:cs typeface="Comic Sans MS"/>
              </a:rPr>
              <a:t> </a:t>
            </a:r>
            <a:r>
              <a:rPr lang="es-MX" sz="2400" spc="-5" dirty="0">
                <a:latin typeface="Comic Sans MS"/>
                <a:cs typeface="Comic Sans MS"/>
              </a:rPr>
              <a:t>de</a:t>
            </a:r>
            <a:r>
              <a:rPr lang="es-MX" sz="2400" spc="240" dirty="0">
                <a:latin typeface="Comic Sans MS"/>
                <a:cs typeface="Comic Sans MS"/>
              </a:rPr>
              <a:t> </a:t>
            </a:r>
            <a:r>
              <a:rPr lang="es-MX" sz="2400" spc="-5" dirty="0">
                <a:latin typeface="Comic Sans MS"/>
                <a:cs typeface="Comic Sans MS"/>
              </a:rPr>
              <a:t>servicio.</a:t>
            </a:r>
            <a:r>
              <a:rPr lang="es-MX" sz="2400" spc="220" dirty="0">
                <a:latin typeface="Comic Sans MS"/>
                <a:cs typeface="Comic Sans MS"/>
              </a:rPr>
              <a:t> </a:t>
            </a:r>
            <a:r>
              <a:rPr lang="es-MX" sz="2400" spc="-5" dirty="0">
                <a:latin typeface="Comic Sans MS"/>
                <a:cs typeface="Comic Sans MS"/>
              </a:rPr>
              <a:t>Así,</a:t>
            </a:r>
            <a:r>
              <a:rPr lang="es-MX" sz="2400" spc="229" dirty="0">
                <a:latin typeface="Comic Sans MS"/>
                <a:cs typeface="Comic Sans MS"/>
              </a:rPr>
              <a:t> </a:t>
            </a:r>
            <a:r>
              <a:rPr lang="es-MX" sz="2400" spc="-5" dirty="0">
                <a:latin typeface="Comic Sans MS"/>
                <a:cs typeface="Comic Sans MS"/>
              </a:rPr>
              <a:t>se</a:t>
            </a:r>
            <a:r>
              <a:rPr lang="es-MX" sz="2400" spc="229" dirty="0">
                <a:latin typeface="Comic Sans MS"/>
                <a:cs typeface="Comic Sans MS"/>
              </a:rPr>
              <a:t> </a:t>
            </a:r>
            <a:r>
              <a:rPr lang="es-MX" sz="2400" spc="-5" dirty="0">
                <a:latin typeface="Comic Sans MS"/>
                <a:cs typeface="Comic Sans MS"/>
              </a:rPr>
              <a:t>debe</a:t>
            </a:r>
            <a:r>
              <a:rPr lang="es-MX" sz="2400" spc="229" dirty="0">
                <a:latin typeface="Comic Sans MS"/>
                <a:cs typeface="Comic Sans MS"/>
              </a:rPr>
              <a:t> </a:t>
            </a:r>
            <a:r>
              <a:rPr lang="es-MX" sz="2400" spc="-5" dirty="0">
                <a:latin typeface="Comic Sans MS"/>
                <a:cs typeface="Comic Sans MS"/>
              </a:rPr>
              <a:t>tener mucho cuidado cuando se implemente esta protección tal que la fuente de C.D. para disparo y las magnitudes de entrada</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sean</a:t>
            </a:r>
            <a:r>
              <a:rPr lang="es-MX" sz="2400" dirty="0">
                <a:latin typeface="Comic Sans MS"/>
                <a:cs typeface="Comic Sans MS"/>
              </a:rPr>
              <a:t> </a:t>
            </a:r>
            <a:r>
              <a:rPr lang="es-MX" sz="2400" spc="-5" dirty="0">
                <a:latin typeface="Comic Sans MS"/>
                <a:cs typeface="Comic Sans MS"/>
              </a:rPr>
              <a:t>removidas</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 protegida</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endParaRPr lang="es-MX" sz="2400" dirty="0">
              <a:latin typeface="Comic Sans MS"/>
              <a:cs typeface="Comic Sans MS"/>
            </a:endParaRPr>
          </a:p>
          <a:p>
            <a:pPr marL="12700" marR="5080" algn="just">
              <a:spcBef>
                <a:spcPts val="600"/>
              </a:spcBef>
            </a:pPr>
            <a:r>
              <a:rPr lang="es-MX" sz="2400" spc="-5" dirty="0">
                <a:latin typeface="Comic Sans MS"/>
                <a:cs typeface="Comic Sans MS"/>
              </a:rPr>
              <a:t>Esta sección describe varios esquemas de protección</a:t>
            </a:r>
            <a:r>
              <a:rPr lang="es-MX" sz="2400" dirty="0">
                <a:latin typeface="Comic Sans MS"/>
                <a:cs typeface="Comic Sans MS"/>
              </a:rPr>
              <a:t> </a:t>
            </a:r>
            <a:r>
              <a:rPr lang="es-MX" sz="2400" spc="-5" dirty="0">
                <a:latin typeface="Comic Sans MS"/>
                <a:cs typeface="Comic Sans MS"/>
              </a:rPr>
              <a:t>dedicados</a:t>
            </a:r>
            <a:r>
              <a:rPr lang="es-MX" sz="2400" dirty="0">
                <a:latin typeface="Comic Sans MS"/>
                <a:cs typeface="Comic Sans MS"/>
              </a:rPr>
              <a:t> </a:t>
            </a:r>
            <a:r>
              <a:rPr lang="es-MX" sz="2400" spc="-5" dirty="0">
                <a:latin typeface="Comic Sans MS"/>
                <a:cs typeface="Comic Sans MS"/>
              </a:rPr>
              <a:t>contra</a:t>
            </a:r>
            <a:r>
              <a:rPr lang="es-MX" sz="2400" dirty="0">
                <a:latin typeface="Comic Sans MS"/>
                <a:cs typeface="Comic Sans MS"/>
              </a:rPr>
              <a:t> </a:t>
            </a:r>
            <a:r>
              <a:rPr lang="es-MX" sz="2400" spc="-5" dirty="0">
                <a:latin typeface="Comic Sans MS"/>
                <a:cs typeface="Comic Sans MS"/>
              </a:rPr>
              <a:t>energización</a:t>
            </a:r>
            <a:r>
              <a:rPr lang="es-MX" sz="2400" dirty="0">
                <a:latin typeface="Comic Sans MS"/>
                <a:cs typeface="Comic Sans MS"/>
              </a:rPr>
              <a:t> </a:t>
            </a:r>
            <a:r>
              <a:rPr lang="es-MX" sz="2400" spc="-5" dirty="0">
                <a:latin typeface="Comic Sans MS"/>
                <a:cs typeface="Comic Sans MS"/>
              </a:rPr>
              <a:t>inadvertida para</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sin</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juiciosa</a:t>
            </a:r>
            <a:r>
              <a:rPr lang="es-MX" sz="2400" dirty="0">
                <a:latin typeface="Comic Sans MS"/>
                <a:cs typeface="Comic Sans MS"/>
              </a:rPr>
              <a:t> </a:t>
            </a:r>
            <a:r>
              <a:rPr lang="es-MX" sz="2400" spc="-5" dirty="0">
                <a:latin typeface="Comic Sans MS"/>
                <a:cs typeface="Comic Sans MS"/>
              </a:rPr>
              <a:t>selección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fuentes</a:t>
            </a:r>
            <a:r>
              <a:rPr lang="es-MX" sz="2400" spc="254" dirty="0">
                <a:latin typeface="Comic Sans MS"/>
                <a:cs typeface="Comic Sans MS"/>
              </a:rPr>
              <a:t> </a:t>
            </a:r>
            <a:r>
              <a:rPr lang="es-MX" sz="2400" spc="-5" dirty="0">
                <a:latin typeface="Comic Sans MS"/>
                <a:cs typeface="Comic Sans MS"/>
              </a:rPr>
              <a:t>de entrada permiten que muchos de estos esquemas, sean aplicados a generadores con interruptor de baja tensión. Cualquiera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sea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 energización</a:t>
            </a:r>
            <a:r>
              <a:rPr lang="es-MX" sz="2400" dirty="0">
                <a:latin typeface="Comic Sans MS"/>
                <a:cs typeface="Comic Sans MS"/>
              </a:rPr>
              <a:t> </a:t>
            </a:r>
            <a:r>
              <a:rPr lang="es-MX" sz="2400" spc="-5" dirty="0">
                <a:latin typeface="Comic Sans MS"/>
                <a:cs typeface="Comic Sans MS"/>
              </a:rPr>
              <a:t>accidental</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spc="254"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protección debe ser conectada para disparar a los interruptores de campo y de alta tensión, disparar los interruptores de auxiliares, iniciar el respaldo por falla del interruptor de alta tensión, y estar implementado de tal forma que no quede</a:t>
            </a:r>
            <a:r>
              <a:rPr lang="es-MX" sz="2400" dirty="0">
                <a:latin typeface="Comic Sans MS"/>
                <a:cs typeface="Comic Sans MS"/>
              </a:rPr>
              <a:t> </a:t>
            </a:r>
            <a:r>
              <a:rPr lang="es-MX" sz="2400" spc="-5" dirty="0">
                <a:latin typeface="Comic Sans MS"/>
                <a:cs typeface="Comic Sans MS"/>
              </a:rPr>
              <a:t>deshabilitado</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esté</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 servicio.</a:t>
            </a:r>
            <a:endParaRPr sz="2400" dirty="0">
              <a:latin typeface="Comic Sans MS"/>
              <a:cs typeface="Comic Sans MS"/>
            </a:endParaRPr>
          </a:p>
        </p:txBody>
      </p:sp>
    </p:spTree>
    <p:extLst>
      <p:ext uri="{BB962C8B-B14F-4D97-AF65-F5344CB8AC3E}">
        <p14:creationId xmlns:p14="http://schemas.microsoft.com/office/powerpoint/2010/main" xmlns="" val="918236675"/>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04800"/>
            <a:ext cx="9459508" cy="8660576"/>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RELÉS</a:t>
            </a:r>
            <a:r>
              <a:rPr sz="2400" b="1" spc="340" dirty="0">
                <a:latin typeface="Comic Sans MS"/>
                <a:cs typeface="Comic Sans MS"/>
              </a:rPr>
              <a:t> </a:t>
            </a:r>
            <a:r>
              <a:rPr sz="2400" b="1" spc="-5" dirty="0">
                <a:latin typeface="Comic Sans MS"/>
                <a:cs typeface="Comic Sans MS"/>
              </a:rPr>
              <a:t>DE</a:t>
            </a:r>
            <a:r>
              <a:rPr sz="2400" b="1" spc="340" dirty="0">
                <a:latin typeface="Comic Sans MS"/>
                <a:cs typeface="Comic Sans MS"/>
              </a:rPr>
              <a:t> </a:t>
            </a:r>
            <a:r>
              <a:rPr sz="2400" b="1" spc="-5" dirty="0">
                <a:latin typeface="Comic Sans MS"/>
                <a:cs typeface="Comic Sans MS"/>
              </a:rPr>
              <a:t>SOBRECORRIENTE</a:t>
            </a:r>
            <a:r>
              <a:rPr sz="2400" b="1" spc="345" dirty="0">
                <a:latin typeface="Comic Sans MS"/>
                <a:cs typeface="Comic Sans MS"/>
              </a:rPr>
              <a:t> </a:t>
            </a:r>
            <a:r>
              <a:rPr sz="2400" b="1" spc="-5" dirty="0">
                <a:latin typeface="Comic Sans MS"/>
                <a:cs typeface="Comic Sans MS"/>
              </a:rPr>
              <a:t>SUPERVISADO</a:t>
            </a:r>
            <a:r>
              <a:rPr sz="2400" b="1" spc="340" dirty="0">
                <a:latin typeface="Comic Sans MS"/>
                <a:cs typeface="Comic Sans MS"/>
              </a:rPr>
              <a:t> </a:t>
            </a:r>
            <a:r>
              <a:rPr sz="2400" b="1" spc="-5" dirty="0">
                <a:latin typeface="Comic Sans MS"/>
                <a:cs typeface="Comic Sans MS"/>
              </a:rPr>
              <a:t>POR</a:t>
            </a:r>
            <a:r>
              <a:rPr lang="es-AR" sz="2400" b="1" spc="-5" dirty="0">
                <a:latin typeface="Comic Sans MS"/>
                <a:cs typeface="Comic Sans MS"/>
              </a:rPr>
              <a:t> </a:t>
            </a:r>
            <a:r>
              <a:rPr sz="2400" b="1" spc="-5" dirty="0">
                <a:latin typeface="Comic Sans MS"/>
                <a:cs typeface="Comic Sans MS"/>
              </a:rPr>
              <a:t>FRECUENCIA.</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La</a:t>
            </a:r>
            <a:r>
              <a:rPr lang="es-MX" sz="2400" dirty="0">
                <a:latin typeface="Comic Sans MS"/>
                <a:cs typeface="Comic Sans MS"/>
              </a:rPr>
              <a:t> </a:t>
            </a:r>
            <a:r>
              <a:rPr lang="es-MX" sz="2400" b="1" spc="-5" dirty="0" smtClean="0">
                <a:latin typeface="Comic Sans MS"/>
                <a:cs typeface="Comic Sans MS"/>
              </a:rPr>
              <a:t>Fig. 4</a:t>
            </a:r>
            <a:r>
              <a:rPr lang="es-MX" sz="2400" b="1" dirty="0" smtClean="0">
                <a:latin typeface="Comic Sans MS"/>
                <a:cs typeface="Comic Sans MS"/>
              </a:rPr>
              <a:t> </a:t>
            </a:r>
            <a:r>
              <a:rPr lang="es-MX" sz="2400" spc="-5" dirty="0">
                <a:latin typeface="Comic Sans MS"/>
                <a:cs typeface="Comic Sans MS"/>
              </a:rPr>
              <a:t>describe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 supervisado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diseñado</a:t>
            </a:r>
            <a:r>
              <a:rPr lang="es-MX" sz="2400" dirty="0">
                <a:latin typeface="Comic Sans MS"/>
                <a:cs typeface="Comic Sans MS"/>
              </a:rPr>
              <a:t> </a:t>
            </a:r>
            <a:r>
              <a:rPr lang="es-MX" sz="2400" spc="-5" dirty="0">
                <a:latin typeface="Comic Sans MS"/>
                <a:cs typeface="Comic Sans MS"/>
              </a:rPr>
              <a:t>específicamente 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energización</a:t>
            </a:r>
            <a:r>
              <a:rPr lang="es-MX" sz="2400" dirty="0">
                <a:latin typeface="Comic Sans MS"/>
                <a:cs typeface="Comic Sans MS"/>
              </a:rPr>
              <a:t> </a:t>
            </a:r>
            <a:r>
              <a:rPr lang="es-MX" sz="2400" spc="-5" dirty="0">
                <a:latin typeface="Comic Sans MS"/>
                <a:cs typeface="Comic Sans MS"/>
              </a:rPr>
              <a:t>accidental.</a:t>
            </a:r>
            <a:r>
              <a:rPr lang="es-MX" sz="2400" dirty="0">
                <a:latin typeface="Comic Sans MS"/>
                <a:cs typeface="Comic Sans MS"/>
              </a:rPr>
              <a:t> </a:t>
            </a:r>
            <a:r>
              <a:rPr lang="es-MX" sz="2400" spc="-5" dirty="0">
                <a:latin typeface="Comic Sans MS"/>
                <a:cs typeface="Comic Sans MS"/>
              </a:rPr>
              <a:t>El esquema utiliza un relé de frecuencia para supervisar la salida de disparo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instantáneos ajustados sensiblemente.</a:t>
            </a:r>
            <a:r>
              <a:rPr lang="es-MX" sz="2400" spc="520" dirty="0">
                <a:latin typeface="Comic Sans MS"/>
                <a:cs typeface="Comic Sans MS"/>
              </a:rPr>
              <a:t> </a:t>
            </a:r>
            <a:r>
              <a:rPr lang="es-MX" sz="2400" spc="-5" dirty="0">
                <a:latin typeface="Comic Sans MS"/>
                <a:cs typeface="Comic Sans MS"/>
              </a:rPr>
              <a:t>Los relés de </a:t>
            </a:r>
            <a:r>
              <a:rPr lang="es-MX" sz="2400" spc="-5" dirty="0" err="1">
                <a:latin typeface="Comic Sans MS"/>
                <a:cs typeface="Comic Sans MS"/>
              </a:rPr>
              <a:t>sobrecorriente</a:t>
            </a:r>
            <a:r>
              <a:rPr lang="es-MX" sz="2400" spc="-5" dirty="0">
                <a:latin typeface="Comic Sans MS"/>
                <a:cs typeface="Comic Sans MS"/>
              </a:rPr>
              <a:t> son</a:t>
            </a:r>
            <a:r>
              <a:rPr lang="es-MX" sz="2400" spc="100" dirty="0">
                <a:latin typeface="Comic Sans MS"/>
                <a:cs typeface="Comic Sans MS"/>
              </a:rPr>
              <a:t> </a:t>
            </a:r>
            <a:r>
              <a:rPr lang="es-MX" sz="2400" spc="-5" dirty="0">
                <a:latin typeface="Comic Sans MS"/>
                <a:cs typeface="Comic Sans MS"/>
              </a:rPr>
              <a:t>automáticamente</a:t>
            </a:r>
            <a:r>
              <a:rPr lang="es-MX" sz="2400" spc="100" dirty="0">
                <a:latin typeface="Comic Sans MS"/>
                <a:cs typeface="Comic Sans MS"/>
              </a:rPr>
              <a:t> </a:t>
            </a:r>
            <a:r>
              <a:rPr lang="es-MX" sz="2400" spc="-5" dirty="0">
                <a:latin typeface="Comic Sans MS"/>
                <a:cs typeface="Comic Sans MS"/>
              </a:rPr>
              <a:t>armados</a:t>
            </a:r>
            <a:r>
              <a:rPr lang="es-MX" sz="2400" spc="100" dirty="0">
                <a:latin typeface="Comic Sans MS"/>
                <a:cs typeface="Comic Sans MS"/>
              </a:rPr>
              <a:t> </a:t>
            </a:r>
            <a:r>
              <a:rPr lang="es-MX" sz="2400" spc="-5" dirty="0">
                <a:latin typeface="Comic Sans MS"/>
                <a:cs typeface="Comic Sans MS"/>
              </a:rPr>
              <a:t>por</a:t>
            </a:r>
            <a:r>
              <a:rPr lang="es-MX" sz="2400" spc="100" dirty="0">
                <a:latin typeface="Comic Sans MS"/>
                <a:cs typeface="Comic Sans MS"/>
              </a:rPr>
              <a:t> </a:t>
            </a:r>
            <a:r>
              <a:rPr lang="es-MX" sz="2400" spc="-5" dirty="0">
                <a:latin typeface="Comic Sans MS"/>
                <a:cs typeface="Comic Sans MS"/>
              </a:rPr>
              <a:t>el</a:t>
            </a:r>
            <a:r>
              <a:rPr lang="es-MX" sz="2400" spc="105" dirty="0">
                <a:latin typeface="Comic Sans MS"/>
                <a:cs typeface="Comic Sans MS"/>
              </a:rPr>
              <a:t> </a:t>
            </a:r>
            <a:r>
              <a:rPr lang="es-MX" sz="2400" spc="-5" dirty="0">
                <a:latin typeface="Comic Sans MS"/>
                <a:cs typeface="Comic Sans MS"/>
              </a:rPr>
              <a:t>relé</a:t>
            </a:r>
            <a:r>
              <a:rPr lang="es-MX" sz="2400" spc="100" dirty="0">
                <a:latin typeface="Comic Sans MS"/>
                <a:cs typeface="Comic Sans MS"/>
              </a:rPr>
              <a:t> </a:t>
            </a:r>
            <a:r>
              <a:rPr lang="es-MX" sz="2400" spc="-5" dirty="0">
                <a:latin typeface="Comic Sans MS"/>
                <a:cs typeface="Comic Sans MS"/>
              </a:rPr>
              <a:t>de</a:t>
            </a:r>
            <a:r>
              <a:rPr lang="es-MX" sz="2400" spc="85" dirty="0">
                <a:latin typeface="Comic Sans MS"/>
                <a:cs typeface="Comic Sans MS"/>
              </a:rPr>
              <a:t> </a:t>
            </a:r>
            <a:r>
              <a:rPr lang="es-MX" sz="2400" spc="-5" dirty="0">
                <a:latin typeface="Comic Sans MS"/>
                <a:cs typeface="Comic Sans MS"/>
              </a:rPr>
              <a:t>frecuencia si</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permanece</a:t>
            </a:r>
            <a:r>
              <a:rPr lang="es-MX" sz="2400" dirty="0">
                <a:latin typeface="Comic Sans MS"/>
                <a:cs typeface="Comic Sans MS"/>
              </a:rPr>
              <a:t> </a:t>
            </a:r>
            <a:r>
              <a:rPr lang="es-MX" sz="2400" spc="-5" dirty="0">
                <a:latin typeface="Comic Sans MS"/>
                <a:cs typeface="Comic Sans MS"/>
              </a:rPr>
              <a:t>armado mientras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apagada.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asegurar</a:t>
            </a:r>
            <a:r>
              <a:rPr lang="es-MX" sz="2400" dirty="0">
                <a:latin typeface="Comic Sans MS"/>
                <a:cs typeface="Comic Sans MS"/>
              </a:rPr>
              <a:t> </a:t>
            </a:r>
            <a:r>
              <a:rPr lang="es-MX" sz="2400" spc="-5" dirty="0">
                <a:latin typeface="Comic Sans MS"/>
                <a:cs typeface="Comic Sans MS"/>
              </a:rPr>
              <a:t>la confiabilidad del disparo de alta rapidez, los relés de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ajustados</a:t>
            </a:r>
            <a:r>
              <a:rPr lang="es-MX" sz="2400" spc="254" dirty="0">
                <a:latin typeface="Comic Sans MS"/>
                <a:cs typeface="Comic Sans MS"/>
              </a:rPr>
              <a:t> </a:t>
            </a:r>
            <a:r>
              <a:rPr lang="es-MX" sz="2400" spc="-5" dirty="0">
                <a:latin typeface="Comic Sans MS"/>
                <a:cs typeface="Comic Sans MS"/>
              </a:rPr>
              <a:t>a</a:t>
            </a:r>
            <a:r>
              <a:rPr lang="es-MX" sz="2400" spc="260" dirty="0">
                <a:latin typeface="Comic Sans MS"/>
                <a:cs typeface="Comic Sans MS"/>
              </a:rPr>
              <a:t> </a:t>
            </a:r>
            <a:r>
              <a:rPr lang="es-MX" sz="2400" spc="-5" dirty="0">
                <a:latin typeface="Comic Sans MS"/>
                <a:cs typeface="Comic Sans MS"/>
              </a:rPr>
              <a:t>un 50% </a:t>
            </a:r>
            <a:r>
              <a:rPr lang="es-MX" sz="2400" spc="-5" dirty="0" err="1">
                <a:latin typeface="Comic Sans MS"/>
                <a:cs typeface="Comic Sans MS"/>
              </a:rPr>
              <a:t>ó</a:t>
            </a:r>
            <a:r>
              <a:rPr lang="es-MX" sz="2400" spc="-5" dirty="0">
                <a:latin typeface="Comic Sans MS"/>
                <a:cs typeface="Comic Sans MS"/>
              </a:rPr>
              <a:t> menos 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mínima</a:t>
            </a:r>
            <a:r>
              <a:rPr lang="es-MX" sz="2400" dirty="0">
                <a:latin typeface="Comic Sans MS"/>
                <a:cs typeface="Comic Sans MS"/>
              </a:rPr>
              <a:t> </a:t>
            </a:r>
            <a:r>
              <a:rPr lang="es-MX" sz="2400" spc="-5" dirty="0">
                <a:latin typeface="Comic Sans MS"/>
                <a:cs typeface="Comic Sans MS"/>
              </a:rPr>
              <a:t>vista</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energización accidental.</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(81)</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para identificar cuando el generador está fuera de línea debe tener</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punto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ajuste</a:t>
            </a:r>
            <a:r>
              <a:rPr lang="es-MX" sz="2400" dirty="0">
                <a:latin typeface="Comic Sans MS"/>
                <a:cs typeface="Comic Sans MS"/>
              </a:rPr>
              <a:t> </a:t>
            </a:r>
            <a:r>
              <a:rPr lang="es-MX" sz="2400" spc="-5" dirty="0">
                <a:latin typeface="Comic Sans MS"/>
                <a:cs typeface="Comic Sans MS"/>
              </a:rPr>
              <a:t>bien</a:t>
            </a:r>
            <a:r>
              <a:rPr lang="es-MX" sz="2400" dirty="0">
                <a:latin typeface="Comic Sans MS"/>
                <a:cs typeface="Comic Sans MS"/>
              </a:rPr>
              <a:t> </a:t>
            </a:r>
            <a:r>
              <a:rPr lang="es-MX" sz="2400" spc="-5" dirty="0">
                <a:latin typeface="Comic Sans MS"/>
                <a:cs typeface="Comic Sans MS"/>
              </a:rPr>
              <a:t>abajo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cualquier frecuencia de operación de emergencia.</a:t>
            </a:r>
            <a:r>
              <a:rPr lang="es-MX" sz="2400" spc="520" dirty="0">
                <a:latin typeface="Comic Sans MS"/>
                <a:cs typeface="Comic Sans MS"/>
              </a:rPr>
              <a:t> </a:t>
            </a:r>
            <a:r>
              <a:rPr lang="es-MX" sz="2400" spc="-5" dirty="0">
                <a:latin typeface="Comic Sans MS"/>
                <a:cs typeface="Comic Sans MS"/>
              </a:rPr>
              <a:t>Sus contactos de salida también deben permanecer cerrados cuando la tensión</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cero.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balance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(60) previene operaciones incorrectas debido a la pérdida de potencia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bajo</a:t>
            </a:r>
            <a:r>
              <a:rPr lang="es-MX" sz="2400" spc="260" dirty="0">
                <a:latin typeface="Comic Sans MS"/>
                <a:cs typeface="Comic Sans MS"/>
              </a:rPr>
              <a:t> </a:t>
            </a:r>
            <a:r>
              <a:rPr lang="es-MX" sz="2400" spc="-5" dirty="0">
                <a:latin typeface="Comic Sans MS"/>
                <a:cs typeface="Comic Sans MS"/>
              </a:rPr>
              <a:t>condiciones normales de</a:t>
            </a:r>
            <a:r>
              <a:rPr lang="es-MX" sz="2400" dirty="0">
                <a:latin typeface="Comic Sans MS"/>
                <a:cs typeface="Comic Sans MS"/>
              </a:rPr>
              <a:t> </a:t>
            </a:r>
            <a:r>
              <a:rPr lang="es-MX" sz="2400" spc="-5" dirty="0">
                <a:latin typeface="Comic Sans MS"/>
                <a:cs typeface="Comic Sans MS"/>
              </a:rPr>
              <a:t>operación.</a:t>
            </a:r>
          </a:p>
          <a:p>
            <a:pPr marL="12700" marR="5080" algn="just">
              <a:spcBef>
                <a:spcPts val="100"/>
              </a:spcBef>
            </a:pPr>
            <a:endParaRPr lang="es-MX" sz="2400" spc="-5" dirty="0">
              <a:latin typeface="Comic Sans MS"/>
              <a:cs typeface="Comic Sans MS"/>
            </a:endParaRPr>
          </a:p>
          <a:p>
            <a:pPr marL="12700" marR="5080">
              <a:lnSpc>
                <a:spcPct val="116599"/>
              </a:lnSpc>
              <a:spcBef>
                <a:spcPts val="100"/>
              </a:spcBef>
            </a:pPr>
            <a:endParaRPr sz="900" dirty="0">
              <a:latin typeface="Comic Sans MS"/>
              <a:cs typeface="Comic Sans MS"/>
            </a:endParaRPr>
          </a:p>
        </p:txBody>
      </p:sp>
      <p:grpSp>
        <p:nvGrpSpPr>
          <p:cNvPr id="24" name="Grupo 23">
            <a:extLst>
              <a:ext uri="{FF2B5EF4-FFF2-40B4-BE49-F238E27FC236}">
                <a16:creationId xmlns:a16="http://schemas.microsoft.com/office/drawing/2014/main" xmlns="" id="{519095A0-436B-4D69-A1FE-8ED063034F3B}"/>
              </a:ext>
            </a:extLst>
          </p:cNvPr>
          <p:cNvGrpSpPr/>
          <p:nvPr/>
        </p:nvGrpSpPr>
        <p:grpSpPr>
          <a:xfrm>
            <a:off x="10007600" y="1219200"/>
            <a:ext cx="6934200" cy="7353508"/>
            <a:chOff x="9637788" y="4877511"/>
            <a:chExt cx="2626666" cy="2749601"/>
          </a:xfrm>
        </p:grpSpPr>
        <p:grpSp>
          <p:nvGrpSpPr>
            <p:cNvPr id="8" name="object 8"/>
            <p:cNvGrpSpPr/>
            <p:nvPr/>
          </p:nvGrpSpPr>
          <p:grpSpPr>
            <a:xfrm>
              <a:off x="11580559" y="4877511"/>
              <a:ext cx="683895" cy="1137920"/>
              <a:chOff x="6525958" y="4877511"/>
              <a:chExt cx="683895" cy="1137920"/>
            </a:xfrm>
          </p:grpSpPr>
          <p:sp>
            <p:nvSpPr>
              <p:cNvPr id="9" name="object 9"/>
              <p:cNvSpPr/>
              <p:nvPr/>
            </p:nvSpPr>
            <p:spPr>
              <a:xfrm>
                <a:off x="6565582" y="5421629"/>
                <a:ext cx="341630" cy="11430"/>
              </a:xfrm>
              <a:custGeom>
                <a:avLst/>
                <a:gdLst/>
                <a:ahLst/>
                <a:cxnLst/>
                <a:rect l="l" t="t" r="r" b="b"/>
                <a:pathLst>
                  <a:path w="341629" h="11429">
                    <a:moveTo>
                      <a:pt x="341553" y="7620"/>
                    </a:moveTo>
                    <a:lnTo>
                      <a:pt x="339445" y="7620"/>
                    </a:lnTo>
                    <a:lnTo>
                      <a:pt x="339445" y="5080"/>
                    </a:lnTo>
                    <a:lnTo>
                      <a:pt x="337870" y="5080"/>
                    </a:lnTo>
                    <a:lnTo>
                      <a:pt x="337870" y="0"/>
                    </a:lnTo>
                    <a:lnTo>
                      <a:pt x="0" y="0"/>
                    </a:lnTo>
                    <a:lnTo>
                      <a:pt x="0" y="5080"/>
                    </a:lnTo>
                    <a:lnTo>
                      <a:pt x="0" y="7620"/>
                    </a:lnTo>
                    <a:lnTo>
                      <a:pt x="0" y="11430"/>
                    </a:lnTo>
                    <a:lnTo>
                      <a:pt x="341553" y="11430"/>
                    </a:lnTo>
                    <a:lnTo>
                      <a:pt x="341553" y="7620"/>
                    </a:lnTo>
                    <a:close/>
                  </a:path>
                </a:pathLst>
              </a:custGeom>
              <a:solidFill>
                <a:srgbClr val="000000"/>
              </a:solidFill>
            </p:spPr>
            <p:txBody>
              <a:bodyPr wrap="square" lIns="0" tIns="0" rIns="0" bIns="0" rtlCol="0"/>
              <a:lstStyle/>
              <a:p>
                <a:endParaRPr/>
              </a:p>
            </p:txBody>
          </p:sp>
          <p:pic>
            <p:nvPicPr>
              <p:cNvPr id="10" name="object 10"/>
              <p:cNvPicPr/>
              <p:nvPr/>
            </p:nvPicPr>
            <p:blipFill>
              <a:blip r:embed="rId2" cstate="print"/>
              <a:stretch>
                <a:fillRect/>
              </a:stretch>
            </p:blipFill>
            <p:spPr>
              <a:xfrm>
                <a:off x="6869569" y="5314061"/>
                <a:ext cx="254457" cy="118859"/>
              </a:xfrm>
              <a:prstGeom prst="rect">
                <a:avLst/>
              </a:prstGeom>
            </p:spPr>
          </p:pic>
          <p:sp>
            <p:nvSpPr>
              <p:cNvPr id="11" name="object 11"/>
              <p:cNvSpPr/>
              <p:nvPr/>
            </p:nvSpPr>
            <p:spPr>
              <a:xfrm>
                <a:off x="7117930" y="5224919"/>
                <a:ext cx="8890" cy="439420"/>
              </a:xfrm>
              <a:custGeom>
                <a:avLst/>
                <a:gdLst/>
                <a:ahLst/>
                <a:cxnLst/>
                <a:rect l="l" t="t" r="r" b="b"/>
                <a:pathLst>
                  <a:path w="8890" h="439420">
                    <a:moveTo>
                      <a:pt x="8381" y="0"/>
                    </a:moveTo>
                    <a:lnTo>
                      <a:pt x="0" y="0"/>
                    </a:lnTo>
                    <a:lnTo>
                      <a:pt x="0" y="438848"/>
                    </a:lnTo>
                    <a:lnTo>
                      <a:pt x="3810" y="438848"/>
                    </a:lnTo>
                    <a:lnTo>
                      <a:pt x="8381" y="438848"/>
                    </a:lnTo>
                    <a:lnTo>
                      <a:pt x="8381" y="0"/>
                    </a:lnTo>
                    <a:close/>
                  </a:path>
                </a:pathLst>
              </a:custGeom>
              <a:solidFill>
                <a:srgbClr val="000000"/>
              </a:solidFill>
            </p:spPr>
            <p:txBody>
              <a:bodyPr wrap="square" lIns="0" tIns="0" rIns="0" bIns="0" rtlCol="0"/>
              <a:lstStyle/>
              <a:p>
                <a:endParaRPr/>
              </a:p>
            </p:txBody>
          </p:sp>
          <p:pic>
            <p:nvPicPr>
              <p:cNvPr id="12" name="object 12"/>
              <p:cNvPicPr/>
              <p:nvPr/>
            </p:nvPicPr>
            <p:blipFill>
              <a:blip r:embed="rId3" cstate="print"/>
              <a:stretch>
                <a:fillRect/>
              </a:stretch>
            </p:blipFill>
            <p:spPr>
              <a:xfrm>
                <a:off x="7028027" y="4877511"/>
                <a:ext cx="177520" cy="347408"/>
              </a:xfrm>
              <a:prstGeom prst="rect">
                <a:avLst/>
              </a:prstGeom>
            </p:spPr>
          </p:pic>
          <p:pic>
            <p:nvPicPr>
              <p:cNvPr id="13" name="object 13"/>
              <p:cNvPicPr/>
              <p:nvPr/>
            </p:nvPicPr>
            <p:blipFill>
              <a:blip r:embed="rId4" cstate="print"/>
              <a:stretch>
                <a:fillRect/>
              </a:stretch>
            </p:blipFill>
            <p:spPr>
              <a:xfrm>
                <a:off x="7032599" y="5651500"/>
                <a:ext cx="176758" cy="363486"/>
              </a:xfrm>
              <a:prstGeom prst="rect">
                <a:avLst/>
              </a:prstGeom>
            </p:spPr>
          </p:pic>
          <p:pic>
            <p:nvPicPr>
              <p:cNvPr id="14" name="object 14"/>
              <p:cNvPicPr/>
              <p:nvPr/>
            </p:nvPicPr>
            <p:blipFill>
              <a:blip r:embed="rId5" cstate="print"/>
              <a:stretch>
                <a:fillRect/>
              </a:stretch>
            </p:blipFill>
            <p:spPr>
              <a:xfrm>
                <a:off x="6525958" y="5204358"/>
                <a:ext cx="89141" cy="453313"/>
              </a:xfrm>
              <a:prstGeom prst="rect">
                <a:avLst/>
              </a:prstGeom>
            </p:spPr>
          </p:pic>
          <p:sp>
            <p:nvSpPr>
              <p:cNvPr id="15" name="object 15"/>
              <p:cNvSpPr/>
              <p:nvPr/>
            </p:nvSpPr>
            <p:spPr>
              <a:xfrm>
                <a:off x="6855091" y="5191404"/>
                <a:ext cx="285750" cy="252729"/>
              </a:xfrm>
              <a:custGeom>
                <a:avLst/>
                <a:gdLst/>
                <a:ahLst/>
                <a:cxnLst/>
                <a:rect l="l" t="t" r="r" b="b"/>
                <a:pathLst>
                  <a:path w="285750" h="252729">
                    <a:moveTo>
                      <a:pt x="39611" y="33515"/>
                    </a:moveTo>
                    <a:lnTo>
                      <a:pt x="37325" y="33515"/>
                    </a:lnTo>
                    <a:lnTo>
                      <a:pt x="37325" y="29705"/>
                    </a:lnTo>
                    <a:lnTo>
                      <a:pt x="35039" y="29705"/>
                    </a:lnTo>
                    <a:lnTo>
                      <a:pt x="35039" y="27419"/>
                    </a:lnTo>
                    <a:lnTo>
                      <a:pt x="33515" y="27419"/>
                    </a:lnTo>
                    <a:lnTo>
                      <a:pt x="31229" y="25133"/>
                    </a:lnTo>
                    <a:lnTo>
                      <a:pt x="27419" y="25133"/>
                    </a:lnTo>
                    <a:lnTo>
                      <a:pt x="27419" y="22860"/>
                    </a:lnTo>
                    <a:lnTo>
                      <a:pt x="19050" y="22860"/>
                    </a:lnTo>
                    <a:lnTo>
                      <a:pt x="19050" y="21336"/>
                    </a:lnTo>
                    <a:lnTo>
                      <a:pt x="12192" y="21336"/>
                    </a:lnTo>
                    <a:lnTo>
                      <a:pt x="12192" y="19050"/>
                    </a:lnTo>
                    <a:lnTo>
                      <a:pt x="8382" y="19050"/>
                    </a:lnTo>
                    <a:lnTo>
                      <a:pt x="8382" y="10668"/>
                    </a:lnTo>
                    <a:lnTo>
                      <a:pt x="10668" y="10668"/>
                    </a:lnTo>
                    <a:lnTo>
                      <a:pt x="10668" y="8382"/>
                    </a:lnTo>
                    <a:lnTo>
                      <a:pt x="14478" y="8382"/>
                    </a:lnTo>
                    <a:lnTo>
                      <a:pt x="14478" y="6858"/>
                    </a:lnTo>
                    <a:lnTo>
                      <a:pt x="25133" y="6858"/>
                    </a:lnTo>
                    <a:lnTo>
                      <a:pt x="25133" y="8382"/>
                    </a:lnTo>
                    <a:lnTo>
                      <a:pt x="28943" y="8382"/>
                    </a:lnTo>
                    <a:lnTo>
                      <a:pt x="28943" y="12954"/>
                    </a:lnTo>
                    <a:lnTo>
                      <a:pt x="31229" y="12954"/>
                    </a:lnTo>
                    <a:lnTo>
                      <a:pt x="31229" y="16764"/>
                    </a:lnTo>
                    <a:lnTo>
                      <a:pt x="37325" y="16764"/>
                    </a:lnTo>
                    <a:lnTo>
                      <a:pt x="37325" y="10668"/>
                    </a:lnTo>
                    <a:lnTo>
                      <a:pt x="35039" y="10668"/>
                    </a:lnTo>
                    <a:lnTo>
                      <a:pt x="35039" y="6858"/>
                    </a:lnTo>
                    <a:lnTo>
                      <a:pt x="33515" y="6858"/>
                    </a:lnTo>
                    <a:lnTo>
                      <a:pt x="33515" y="4572"/>
                    </a:lnTo>
                    <a:lnTo>
                      <a:pt x="28943" y="4572"/>
                    </a:lnTo>
                    <a:lnTo>
                      <a:pt x="28943" y="2286"/>
                    </a:lnTo>
                    <a:lnTo>
                      <a:pt x="22847" y="2286"/>
                    </a:lnTo>
                    <a:lnTo>
                      <a:pt x="22847" y="0"/>
                    </a:lnTo>
                    <a:lnTo>
                      <a:pt x="16764" y="0"/>
                    </a:lnTo>
                    <a:lnTo>
                      <a:pt x="16764" y="2286"/>
                    </a:lnTo>
                    <a:lnTo>
                      <a:pt x="8382" y="2286"/>
                    </a:lnTo>
                    <a:lnTo>
                      <a:pt x="8382" y="4572"/>
                    </a:lnTo>
                    <a:lnTo>
                      <a:pt x="6096" y="4572"/>
                    </a:lnTo>
                    <a:lnTo>
                      <a:pt x="6096" y="6858"/>
                    </a:lnTo>
                    <a:lnTo>
                      <a:pt x="3810" y="6858"/>
                    </a:lnTo>
                    <a:lnTo>
                      <a:pt x="3810" y="8382"/>
                    </a:lnTo>
                    <a:lnTo>
                      <a:pt x="2286" y="8382"/>
                    </a:lnTo>
                    <a:lnTo>
                      <a:pt x="2286" y="21336"/>
                    </a:lnTo>
                    <a:lnTo>
                      <a:pt x="3810" y="21336"/>
                    </a:lnTo>
                    <a:lnTo>
                      <a:pt x="3810" y="22860"/>
                    </a:lnTo>
                    <a:lnTo>
                      <a:pt x="6096" y="22860"/>
                    </a:lnTo>
                    <a:lnTo>
                      <a:pt x="6096" y="25133"/>
                    </a:lnTo>
                    <a:lnTo>
                      <a:pt x="10668" y="25133"/>
                    </a:lnTo>
                    <a:lnTo>
                      <a:pt x="10668" y="27419"/>
                    </a:lnTo>
                    <a:lnTo>
                      <a:pt x="16764" y="27419"/>
                    </a:lnTo>
                    <a:lnTo>
                      <a:pt x="16764" y="29705"/>
                    </a:lnTo>
                    <a:lnTo>
                      <a:pt x="25133" y="29705"/>
                    </a:lnTo>
                    <a:lnTo>
                      <a:pt x="25133" y="31229"/>
                    </a:lnTo>
                    <a:lnTo>
                      <a:pt x="28943" y="31229"/>
                    </a:lnTo>
                    <a:lnTo>
                      <a:pt x="28943" y="33515"/>
                    </a:lnTo>
                    <a:lnTo>
                      <a:pt x="31229" y="33515"/>
                    </a:lnTo>
                    <a:lnTo>
                      <a:pt x="31229" y="35801"/>
                    </a:lnTo>
                    <a:lnTo>
                      <a:pt x="33515" y="35801"/>
                    </a:lnTo>
                    <a:lnTo>
                      <a:pt x="33515" y="41897"/>
                    </a:lnTo>
                    <a:lnTo>
                      <a:pt x="31229" y="41897"/>
                    </a:lnTo>
                    <a:lnTo>
                      <a:pt x="31229" y="44183"/>
                    </a:lnTo>
                    <a:lnTo>
                      <a:pt x="28943" y="44183"/>
                    </a:lnTo>
                    <a:lnTo>
                      <a:pt x="28943" y="45707"/>
                    </a:lnTo>
                    <a:lnTo>
                      <a:pt x="12192" y="45707"/>
                    </a:lnTo>
                    <a:lnTo>
                      <a:pt x="12192" y="44183"/>
                    </a:lnTo>
                    <a:lnTo>
                      <a:pt x="8382" y="44183"/>
                    </a:lnTo>
                    <a:lnTo>
                      <a:pt x="8382" y="39611"/>
                    </a:lnTo>
                    <a:lnTo>
                      <a:pt x="6096" y="39611"/>
                    </a:lnTo>
                    <a:lnTo>
                      <a:pt x="6096" y="35801"/>
                    </a:lnTo>
                    <a:lnTo>
                      <a:pt x="0" y="35801"/>
                    </a:lnTo>
                    <a:lnTo>
                      <a:pt x="0" y="41897"/>
                    </a:lnTo>
                    <a:lnTo>
                      <a:pt x="2286" y="41897"/>
                    </a:lnTo>
                    <a:lnTo>
                      <a:pt x="2286" y="45707"/>
                    </a:lnTo>
                    <a:lnTo>
                      <a:pt x="3810" y="45707"/>
                    </a:lnTo>
                    <a:lnTo>
                      <a:pt x="3810" y="47993"/>
                    </a:lnTo>
                    <a:lnTo>
                      <a:pt x="6096" y="47993"/>
                    </a:lnTo>
                    <a:lnTo>
                      <a:pt x="6096" y="50279"/>
                    </a:lnTo>
                    <a:lnTo>
                      <a:pt x="10668" y="50279"/>
                    </a:lnTo>
                    <a:lnTo>
                      <a:pt x="12192" y="52565"/>
                    </a:lnTo>
                    <a:lnTo>
                      <a:pt x="28943" y="52565"/>
                    </a:lnTo>
                    <a:lnTo>
                      <a:pt x="28943" y="50279"/>
                    </a:lnTo>
                    <a:lnTo>
                      <a:pt x="33515" y="50279"/>
                    </a:lnTo>
                    <a:lnTo>
                      <a:pt x="33515" y="47993"/>
                    </a:lnTo>
                    <a:lnTo>
                      <a:pt x="35039" y="47993"/>
                    </a:lnTo>
                    <a:lnTo>
                      <a:pt x="35039" y="45707"/>
                    </a:lnTo>
                    <a:lnTo>
                      <a:pt x="37325" y="45707"/>
                    </a:lnTo>
                    <a:lnTo>
                      <a:pt x="37325" y="41897"/>
                    </a:lnTo>
                    <a:lnTo>
                      <a:pt x="39611" y="41897"/>
                    </a:lnTo>
                    <a:lnTo>
                      <a:pt x="39611" y="33515"/>
                    </a:lnTo>
                    <a:close/>
                  </a:path>
                  <a:path w="285750" h="252729">
                    <a:moveTo>
                      <a:pt x="68567" y="2286"/>
                    </a:moveTo>
                    <a:lnTo>
                      <a:pt x="64757" y="2286"/>
                    </a:lnTo>
                    <a:lnTo>
                      <a:pt x="64757" y="4572"/>
                    </a:lnTo>
                    <a:lnTo>
                      <a:pt x="62471" y="4572"/>
                    </a:lnTo>
                    <a:lnTo>
                      <a:pt x="62471" y="6858"/>
                    </a:lnTo>
                    <a:lnTo>
                      <a:pt x="60185" y="6858"/>
                    </a:lnTo>
                    <a:lnTo>
                      <a:pt x="60185" y="8382"/>
                    </a:lnTo>
                    <a:lnTo>
                      <a:pt x="58661" y="8382"/>
                    </a:lnTo>
                    <a:lnTo>
                      <a:pt x="58661" y="10668"/>
                    </a:lnTo>
                    <a:lnTo>
                      <a:pt x="56375" y="10668"/>
                    </a:lnTo>
                    <a:lnTo>
                      <a:pt x="54089" y="12954"/>
                    </a:lnTo>
                    <a:lnTo>
                      <a:pt x="51803" y="12954"/>
                    </a:lnTo>
                    <a:lnTo>
                      <a:pt x="51803" y="14478"/>
                    </a:lnTo>
                    <a:lnTo>
                      <a:pt x="50279" y="14478"/>
                    </a:lnTo>
                    <a:lnTo>
                      <a:pt x="50279" y="19050"/>
                    </a:lnTo>
                    <a:lnTo>
                      <a:pt x="54089" y="19050"/>
                    </a:lnTo>
                    <a:lnTo>
                      <a:pt x="56375" y="16764"/>
                    </a:lnTo>
                    <a:lnTo>
                      <a:pt x="58661" y="16764"/>
                    </a:lnTo>
                    <a:lnTo>
                      <a:pt x="58661" y="14478"/>
                    </a:lnTo>
                    <a:lnTo>
                      <a:pt x="60185" y="14478"/>
                    </a:lnTo>
                    <a:lnTo>
                      <a:pt x="62471" y="12954"/>
                    </a:lnTo>
                    <a:lnTo>
                      <a:pt x="62471" y="52565"/>
                    </a:lnTo>
                    <a:lnTo>
                      <a:pt x="68567" y="52565"/>
                    </a:lnTo>
                    <a:lnTo>
                      <a:pt x="68567" y="2286"/>
                    </a:lnTo>
                    <a:close/>
                  </a:path>
                  <a:path w="285750" h="252729">
                    <a:moveTo>
                      <a:pt x="285699" y="227037"/>
                    </a:moveTo>
                    <a:lnTo>
                      <a:pt x="283413" y="227037"/>
                    </a:lnTo>
                    <a:lnTo>
                      <a:pt x="283413" y="222465"/>
                    </a:lnTo>
                    <a:lnTo>
                      <a:pt x="281127" y="222465"/>
                    </a:lnTo>
                    <a:lnTo>
                      <a:pt x="281127" y="220941"/>
                    </a:lnTo>
                    <a:lnTo>
                      <a:pt x="279603" y="218655"/>
                    </a:lnTo>
                    <a:lnTo>
                      <a:pt x="277317" y="216369"/>
                    </a:lnTo>
                    <a:lnTo>
                      <a:pt x="275031" y="216369"/>
                    </a:lnTo>
                    <a:lnTo>
                      <a:pt x="275031" y="214845"/>
                    </a:lnTo>
                    <a:lnTo>
                      <a:pt x="271221" y="214845"/>
                    </a:lnTo>
                    <a:lnTo>
                      <a:pt x="268935" y="212559"/>
                    </a:lnTo>
                    <a:lnTo>
                      <a:pt x="266649" y="212559"/>
                    </a:lnTo>
                    <a:lnTo>
                      <a:pt x="262839" y="212559"/>
                    </a:lnTo>
                    <a:lnTo>
                      <a:pt x="260553" y="214845"/>
                    </a:lnTo>
                    <a:lnTo>
                      <a:pt x="255981" y="214845"/>
                    </a:lnTo>
                    <a:lnTo>
                      <a:pt x="255981" y="216369"/>
                    </a:lnTo>
                    <a:lnTo>
                      <a:pt x="254457" y="216369"/>
                    </a:lnTo>
                    <a:lnTo>
                      <a:pt x="252171" y="218655"/>
                    </a:lnTo>
                    <a:lnTo>
                      <a:pt x="252171" y="220941"/>
                    </a:lnTo>
                    <a:lnTo>
                      <a:pt x="249897" y="220941"/>
                    </a:lnTo>
                    <a:lnTo>
                      <a:pt x="249897" y="222465"/>
                    </a:lnTo>
                    <a:lnTo>
                      <a:pt x="248373" y="224751"/>
                    </a:lnTo>
                    <a:lnTo>
                      <a:pt x="248373" y="229323"/>
                    </a:lnTo>
                    <a:lnTo>
                      <a:pt x="246087" y="230847"/>
                    </a:lnTo>
                    <a:lnTo>
                      <a:pt x="246087" y="233133"/>
                    </a:lnTo>
                    <a:lnTo>
                      <a:pt x="248373" y="235419"/>
                    </a:lnTo>
                    <a:lnTo>
                      <a:pt x="248373" y="239229"/>
                    </a:lnTo>
                    <a:lnTo>
                      <a:pt x="249897" y="241515"/>
                    </a:lnTo>
                    <a:lnTo>
                      <a:pt x="249897" y="243801"/>
                    </a:lnTo>
                    <a:lnTo>
                      <a:pt x="252171" y="243801"/>
                    </a:lnTo>
                    <a:lnTo>
                      <a:pt x="252171" y="245325"/>
                    </a:lnTo>
                    <a:lnTo>
                      <a:pt x="254457" y="247611"/>
                    </a:lnTo>
                    <a:lnTo>
                      <a:pt x="255981" y="247611"/>
                    </a:lnTo>
                    <a:lnTo>
                      <a:pt x="255981" y="249897"/>
                    </a:lnTo>
                    <a:lnTo>
                      <a:pt x="260553" y="249897"/>
                    </a:lnTo>
                    <a:lnTo>
                      <a:pt x="262839" y="252183"/>
                    </a:lnTo>
                    <a:lnTo>
                      <a:pt x="266649" y="252183"/>
                    </a:lnTo>
                    <a:lnTo>
                      <a:pt x="268935" y="252183"/>
                    </a:lnTo>
                    <a:lnTo>
                      <a:pt x="271221" y="249897"/>
                    </a:lnTo>
                    <a:lnTo>
                      <a:pt x="275031" y="249897"/>
                    </a:lnTo>
                    <a:lnTo>
                      <a:pt x="275031" y="247611"/>
                    </a:lnTo>
                    <a:lnTo>
                      <a:pt x="277317" y="247611"/>
                    </a:lnTo>
                    <a:lnTo>
                      <a:pt x="281127" y="243801"/>
                    </a:lnTo>
                    <a:lnTo>
                      <a:pt x="281127" y="241515"/>
                    </a:lnTo>
                    <a:lnTo>
                      <a:pt x="283413" y="241515"/>
                    </a:lnTo>
                    <a:lnTo>
                      <a:pt x="283413" y="237705"/>
                    </a:lnTo>
                    <a:lnTo>
                      <a:pt x="285699" y="237705"/>
                    </a:lnTo>
                    <a:lnTo>
                      <a:pt x="285699" y="230847"/>
                    </a:lnTo>
                    <a:lnTo>
                      <a:pt x="285699" y="227037"/>
                    </a:lnTo>
                    <a:close/>
                  </a:path>
                </a:pathLst>
              </a:custGeom>
              <a:solidFill>
                <a:srgbClr val="000000"/>
              </a:solidFill>
            </p:spPr>
            <p:txBody>
              <a:bodyPr wrap="square" lIns="0" tIns="0" rIns="0" bIns="0" rtlCol="0"/>
              <a:lstStyle/>
              <a:p>
                <a:endParaRPr/>
              </a:p>
            </p:txBody>
          </p:sp>
        </p:grpSp>
        <p:pic>
          <p:nvPicPr>
            <p:cNvPr id="16" name="object 16"/>
            <p:cNvPicPr/>
            <p:nvPr/>
          </p:nvPicPr>
          <p:blipFill>
            <a:blip r:embed="rId6" cstate="print"/>
            <a:stretch>
              <a:fillRect/>
            </a:stretch>
          </p:blipFill>
          <p:spPr>
            <a:xfrm>
              <a:off x="9637788" y="5205882"/>
              <a:ext cx="1871916" cy="1067384"/>
            </a:xfrm>
            <a:prstGeom prst="rect">
              <a:avLst/>
            </a:prstGeom>
          </p:spPr>
        </p:pic>
        <p:pic>
          <p:nvPicPr>
            <p:cNvPr id="17" name="object 17"/>
            <p:cNvPicPr/>
            <p:nvPr/>
          </p:nvPicPr>
          <p:blipFill>
            <a:blip r:embed="rId7" cstate="print"/>
            <a:stretch>
              <a:fillRect/>
            </a:stretch>
          </p:blipFill>
          <p:spPr>
            <a:xfrm>
              <a:off x="10323475" y="6453823"/>
              <a:ext cx="860907" cy="1173289"/>
            </a:xfrm>
            <a:prstGeom prst="rect">
              <a:avLst/>
            </a:prstGeom>
          </p:spPr>
        </p:pic>
      </p:grpSp>
      <p:sp>
        <p:nvSpPr>
          <p:cNvPr id="18" name="CuadroTexto 17">
            <a:extLst>
              <a:ext uri="{FF2B5EF4-FFF2-40B4-BE49-F238E27FC236}">
                <a16:creationId xmlns:a16="http://schemas.microsoft.com/office/drawing/2014/main" xmlns="" id="{170E6960-EAEC-4096-92D2-CFB3C2C02E3A}"/>
              </a:ext>
            </a:extLst>
          </p:cNvPr>
          <p:cNvSpPr txBox="1"/>
          <p:nvPr/>
        </p:nvSpPr>
        <p:spPr>
          <a:xfrm>
            <a:off x="9093200" y="8966957"/>
            <a:ext cx="8936966" cy="369332"/>
          </a:xfrm>
          <a:prstGeom prst="rect">
            <a:avLst/>
          </a:prstGeom>
          <a:noFill/>
        </p:spPr>
        <p:txBody>
          <a:bodyPr wrap="square">
            <a:spAutoFit/>
          </a:bodyPr>
          <a:lstStyle/>
          <a:p>
            <a:pPr marL="12700" marR="5080" algn="ctr">
              <a:spcBef>
                <a:spcPts val="100"/>
              </a:spcBef>
            </a:pPr>
            <a:r>
              <a:rPr lang="es-AR" sz="1800" b="1" spc="-5" dirty="0">
                <a:latin typeface="Comic Sans MS"/>
                <a:cs typeface="Comic Sans MS"/>
              </a:rPr>
              <a:t>Figura</a:t>
            </a:r>
            <a:r>
              <a:rPr lang="es-AR" sz="1800" b="1" dirty="0">
                <a:latin typeface="Comic Sans MS"/>
                <a:cs typeface="Comic Sans MS"/>
              </a:rPr>
              <a:t> </a:t>
            </a:r>
            <a:r>
              <a:rPr lang="es-AR" sz="1800" b="1" spc="-5" dirty="0">
                <a:latin typeface="Comic Sans MS"/>
                <a:cs typeface="Comic Sans MS"/>
              </a:rPr>
              <a:t>4.</a:t>
            </a:r>
            <a:r>
              <a:rPr lang="es-AR" sz="1800" b="1" spc="250" dirty="0">
                <a:latin typeface="Comic Sans MS"/>
                <a:cs typeface="Comic Sans MS"/>
              </a:rPr>
              <a:t> </a:t>
            </a:r>
            <a:r>
              <a:rPr lang="es-AR" sz="1800" b="1" spc="-5" dirty="0">
                <a:latin typeface="Comic Sans MS"/>
                <a:cs typeface="Comic Sans MS"/>
              </a:rPr>
              <a:t>Lógica</a:t>
            </a:r>
            <a:r>
              <a:rPr lang="es-AR" sz="1800" b="1" spc="5" dirty="0">
                <a:latin typeface="Comic Sans MS"/>
                <a:cs typeface="Comic Sans MS"/>
              </a:rPr>
              <a:t> </a:t>
            </a:r>
            <a:r>
              <a:rPr lang="es-AR" sz="1800" b="1" spc="-5" dirty="0">
                <a:latin typeface="Comic Sans MS"/>
                <a:cs typeface="Comic Sans MS"/>
              </a:rPr>
              <a:t>de</a:t>
            </a:r>
            <a:r>
              <a:rPr lang="es-AR" sz="1800" b="1" spc="5" dirty="0">
                <a:latin typeface="Comic Sans MS"/>
                <a:cs typeface="Comic Sans MS"/>
              </a:rPr>
              <a:t> </a:t>
            </a:r>
            <a:r>
              <a:rPr lang="es-AR" sz="1800" b="1" spc="-5" dirty="0" err="1">
                <a:latin typeface="Comic Sans MS"/>
                <a:cs typeface="Comic Sans MS"/>
              </a:rPr>
              <a:t>sobrecorriente</a:t>
            </a:r>
            <a:r>
              <a:rPr lang="es-AR" sz="1800" b="1" spc="10" dirty="0">
                <a:latin typeface="Comic Sans MS"/>
                <a:cs typeface="Comic Sans MS"/>
              </a:rPr>
              <a:t> </a:t>
            </a:r>
            <a:r>
              <a:rPr lang="es-AR" sz="1800" b="1" spc="-5" dirty="0">
                <a:latin typeface="Comic Sans MS"/>
                <a:cs typeface="Comic Sans MS"/>
              </a:rPr>
              <a:t>supervisada</a:t>
            </a:r>
            <a:r>
              <a:rPr lang="es-AR" sz="1800" b="1" spc="5" dirty="0">
                <a:latin typeface="Comic Sans MS"/>
                <a:cs typeface="Comic Sans MS"/>
              </a:rPr>
              <a:t> </a:t>
            </a:r>
            <a:r>
              <a:rPr lang="es-AR" sz="1800" b="1" spc="-5" dirty="0">
                <a:latin typeface="Comic Sans MS"/>
                <a:cs typeface="Comic Sans MS"/>
              </a:rPr>
              <a:t>por</a:t>
            </a:r>
            <a:r>
              <a:rPr lang="es-AR" sz="1800" b="1" spc="5" dirty="0">
                <a:latin typeface="Comic Sans MS"/>
                <a:cs typeface="Comic Sans MS"/>
              </a:rPr>
              <a:t> </a:t>
            </a:r>
            <a:r>
              <a:rPr lang="es-AR" sz="1800" b="1" spc="-5" dirty="0">
                <a:latin typeface="Comic Sans MS"/>
                <a:cs typeface="Comic Sans MS"/>
              </a:rPr>
              <a:t>frecuencia</a:t>
            </a:r>
            <a:endParaRPr lang="es-AR" sz="1800" b="1" dirty="0">
              <a:latin typeface="Comic Sans MS"/>
              <a:cs typeface="Comic Sans MS"/>
            </a:endParaRP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04800"/>
            <a:ext cx="17297400" cy="5359672"/>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Cuando el generador es sacado de línea, la frecuencia de la máquina caerá abajo del punto de ajuste del relé de frecuencia.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energizará</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 auxiliar 81x a través del contacto normalmente cerrado del relé de balance de tensión.</a:t>
            </a:r>
            <a:r>
              <a:rPr lang="es-MX" sz="2400" dirty="0">
                <a:latin typeface="Comic Sans MS"/>
                <a:cs typeface="Comic Sans MS"/>
              </a:rPr>
              <a:t> </a:t>
            </a:r>
            <a:r>
              <a:rPr lang="es-MX" sz="2400" spc="-5" dirty="0">
                <a:latin typeface="Comic Sans MS"/>
                <a:cs typeface="Comic Sans MS"/>
              </a:rPr>
              <a:t>Un contacto del relé auxiliar</a:t>
            </a:r>
            <a:r>
              <a:rPr lang="es-MX" sz="2400" dirty="0">
                <a:latin typeface="Comic Sans MS"/>
                <a:cs typeface="Comic Sans MS"/>
              </a:rPr>
              <a:t> </a:t>
            </a:r>
            <a:r>
              <a:rPr lang="es-MX" sz="2400" spc="-5" dirty="0">
                <a:latin typeface="Comic Sans MS"/>
                <a:cs typeface="Comic Sans MS"/>
              </a:rPr>
              <a:t>81</a:t>
            </a:r>
            <a:r>
              <a:rPr lang="es-MX" sz="2400" dirty="0">
                <a:latin typeface="Comic Sans MS"/>
                <a:cs typeface="Comic Sans MS"/>
              </a:rPr>
              <a:t> </a:t>
            </a:r>
            <a:r>
              <a:rPr lang="es-MX" sz="2400" spc="-5" dirty="0">
                <a:latin typeface="Comic Sans MS"/>
                <a:cs typeface="Comic Sans MS"/>
              </a:rPr>
              <a:t>x</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cerrará</a:t>
            </a:r>
            <a:r>
              <a:rPr lang="es-MX" sz="2400" dirty="0">
                <a:latin typeface="Comic Sans MS"/>
                <a:cs typeface="Comic Sans MS"/>
              </a:rPr>
              <a:t> </a:t>
            </a:r>
            <a:r>
              <a:rPr lang="es-MX" sz="2400" spc="-5" dirty="0">
                <a:latin typeface="Comic Sans MS"/>
                <a:cs typeface="Comic Sans MS"/>
              </a:rPr>
              <a:t>entonces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habilitar</a:t>
            </a:r>
            <a:r>
              <a:rPr lang="es-MX" sz="2400" spc="254" dirty="0">
                <a:latin typeface="Comic Sans MS"/>
                <a:cs typeface="Comic Sans MS"/>
              </a:rPr>
              <a:t> </a:t>
            </a:r>
            <a:r>
              <a:rPr lang="es-MX" sz="2400" spc="-5" dirty="0">
                <a:latin typeface="Comic Sans MS"/>
                <a:cs typeface="Comic Sans MS"/>
              </a:rPr>
              <a:t>el circuito de disparo de los relés de </a:t>
            </a:r>
            <a:r>
              <a:rPr lang="es-MX" sz="2400" spc="-5" dirty="0" err="1">
                <a:latin typeface="Comic Sans MS"/>
                <a:cs typeface="Comic Sans MS"/>
              </a:rPr>
              <a:t>sobrecorriente</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El esquema</a:t>
            </a:r>
            <a:r>
              <a:rPr lang="es-MX" sz="2400" spc="160" dirty="0">
                <a:latin typeface="Comic Sans MS"/>
                <a:cs typeface="Comic Sans MS"/>
              </a:rPr>
              <a:t> </a:t>
            </a:r>
            <a:r>
              <a:rPr lang="es-MX" sz="2400" spc="-5" dirty="0">
                <a:latin typeface="Comic Sans MS"/>
                <a:cs typeface="Comic Sans MS"/>
              </a:rPr>
              <a:t>de</a:t>
            </a:r>
            <a:r>
              <a:rPr lang="es-MX" sz="2400" spc="160" dirty="0">
                <a:latin typeface="Comic Sans MS"/>
                <a:cs typeface="Comic Sans MS"/>
              </a:rPr>
              <a:t> </a:t>
            </a:r>
            <a:r>
              <a:rPr lang="es-MX" sz="2400" spc="-5" dirty="0">
                <a:latin typeface="Comic Sans MS"/>
                <a:cs typeface="Comic Sans MS"/>
              </a:rPr>
              <a:t>protección</a:t>
            </a:r>
            <a:r>
              <a:rPr lang="es-MX" sz="2400" spc="160" dirty="0">
                <a:latin typeface="Comic Sans MS"/>
                <a:cs typeface="Comic Sans MS"/>
              </a:rPr>
              <a:t> </a:t>
            </a:r>
            <a:r>
              <a:rPr lang="es-MX" sz="2400" spc="-5" dirty="0">
                <a:latin typeface="Comic Sans MS"/>
                <a:cs typeface="Comic Sans MS"/>
              </a:rPr>
              <a:t>es</a:t>
            </a:r>
            <a:r>
              <a:rPr lang="es-MX" sz="2400" spc="160" dirty="0">
                <a:latin typeface="Comic Sans MS"/>
                <a:cs typeface="Comic Sans MS"/>
              </a:rPr>
              <a:t> </a:t>
            </a:r>
            <a:r>
              <a:rPr lang="es-MX" sz="2400" spc="-5" dirty="0">
                <a:latin typeface="Comic Sans MS"/>
                <a:cs typeface="Comic Sans MS"/>
              </a:rPr>
              <a:t>así</a:t>
            </a:r>
            <a:r>
              <a:rPr lang="es-MX" sz="2400" spc="150" dirty="0">
                <a:latin typeface="Comic Sans MS"/>
                <a:cs typeface="Comic Sans MS"/>
              </a:rPr>
              <a:t> </a:t>
            </a:r>
            <a:r>
              <a:rPr lang="es-MX" sz="2400" spc="-5" dirty="0">
                <a:latin typeface="Comic Sans MS"/>
                <a:cs typeface="Comic Sans MS"/>
              </a:rPr>
              <a:t>armado</a:t>
            </a:r>
            <a:r>
              <a:rPr lang="es-MX" sz="2400" spc="150" dirty="0">
                <a:latin typeface="Comic Sans MS"/>
                <a:cs typeface="Comic Sans MS"/>
              </a:rPr>
              <a:t> </a:t>
            </a:r>
            <a:r>
              <a:rPr lang="es-MX" sz="2400" spc="-5" dirty="0">
                <a:latin typeface="Comic Sans MS"/>
                <a:cs typeface="Comic Sans MS"/>
              </a:rPr>
              <a:t>y</a:t>
            </a:r>
            <a:r>
              <a:rPr lang="es-MX" sz="2400" spc="155" dirty="0">
                <a:latin typeface="Comic Sans MS"/>
                <a:cs typeface="Comic Sans MS"/>
              </a:rPr>
              <a:t> </a:t>
            </a:r>
            <a:r>
              <a:rPr lang="es-MX" sz="2400" spc="-5" dirty="0">
                <a:latin typeface="Comic Sans MS"/>
                <a:cs typeface="Comic Sans MS"/>
              </a:rPr>
              <a:t>permanece armado</a:t>
            </a:r>
            <a:r>
              <a:rPr lang="es-MX" sz="2400" spc="85" dirty="0">
                <a:latin typeface="Comic Sans MS"/>
                <a:cs typeface="Comic Sans MS"/>
              </a:rPr>
              <a:t> </a:t>
            </a:r>
            <a:r>
              <a:rPr lang="es-MX" sz="2400" spc="-5" dirty="0">
                <a:latin typeface="Comic Sans MS"/>
                <a:cs typeface="Comic Sans MS"/>
              </a:rPr>
              <a:t>todo</a:t>
            </a:r>
            <a:r>
              <a:rPr lang="es-MX" sz="2400" spc="85" dirty="0">
                <a:latin typeface="Comic Sans MS"/>
                <a:cs typeface="Comic Sans MS"/>
              </a:rPr>
              <a:t> </a:t>
            </a:r>
            <a:r>
              <a:rPr lang="es-MX" sz="2400" spc="-5" dirty="0">
                <a:latin typeface="Comic Sans MS"/>
                <a:cs typeface="Comic Sans MS"/>
              </a:rPr>
              <a:t>el</a:t>
            </a:r>
            <a:r>
              <a:rPr lang="es-MX" sz="2400" spc="80" dirty="0">
                <a:latin typeface="Comic Sans MS"/>
                <a:cs typeface="Comic Sans MS"/>
              </a:rPr>
              <a:t> </a:t>
            </a:r>
            <a:r>
              <a:rPr lang="es-MX" sz="2400" spc="-5" dirty="0">
                <a:latin typeface="Comic Sans MS"/>
                <a:cs typeface="Comic Sans MS"/>
              </a:rPr>
              <a:t>tiempo</a:t>
            </a:r>
            <a:r>
              <a:rPr lang="es-MX" sz="2400" spc="85" dirty="0">
                <a:latin typeface="Comic Sans MS"/>
                <a:cs typeface="Comic Sans MS"/>
              </a:rPr>
              <a:t> </a:t>
            </a:r>
            <a:r>
              <a:rPr lang="es-MX" sz="2400" spc="-5" dirty="0">
                <a:latin typeface="Comic Sans MS"/>
                <a:cs typeface="Comic Sans MS"/>
              </a:rPr>
              <a:t>que</a:t>
            </a:r>
            <a:r>
              <a:rPr lang="es-MX" sz="2400" spc="85" dirty="0">
                <a:latin typeface="Comic Sans MS"/>
                <a:cs typeface="Comic Sans MS"/>
              </a:rPr>
              <a:t> </a:t>
            </a:r>
            <a:r>
              <a:rPr lang="es-MX" sz="2400" spc="-5" dirty="0">
                <a:latin typeface="Comic Sans MS"/>
                <a:cs typeface="Comic Sans MS"/>
              </a:rPr>
              <a:t>la</a:t>
            </a:r>
            <a:r>
              <a:rPr lang="es-MX" sz="2400" spc="85" dirty="0">
                <a:latin typeface="Comic Sans MS"/>
                <a:cs typeface="Comic Sans MS"/>
              </a:rPr>
              <a:t> </a:t>
            </a:r>
            <a:r>
              <a:rPr lang="es-MX" sz="2400" spc="-5" dirty="0">
                <a:latin typeface="Comic Sans MS"/>
                <a:cs typeface="Comic Sans MS"/>
              </a:rPr>
              <a:t>unidad</a:t>
            </a:r>
            <a:r>
              <a:rPr lang="es-MX" sz="2400" spc="80" dirty="0">
                <a:latin typeface="Comic Sans MS"/>
                <a:cs typeface="Comic Sans MS"/>
              </a:rPr>
              <a:t> </a:t>
            </a:r>
            <a:r>
              <a:rPr lang="es-MX" sz="2400" spc="-5" dirty="0">
                <a:latin typeface="Comic Sans MS"/>
                <a:cs typeface="Comic Sans MS"/>
              </a:rPr>
              <a:t>está</a:t>
            </a:r>
            <a:r>
              <a:rPr lang="es-MX" sz="2400" spc="85" dirty="0">
                <a:latin typeface="Comic Sans MS"/>
                <a:cs typeface="Comic Sans MS"/>
              </a:rPr>
              <a:t> </a:t>
            </a:r>
            <a:r>
              <a:rPr lang="es-MX" sz="2400" spc="-5" dirty="0">
                <a:latin typeface="Comic Sans MS"/>
                <a:cs typeface="Comic Sans MS"/>
              </a:rPr>
              <a:t>fuera.</a:t>
            </a:r>
            <a:r>
              <a:rPr lang="es-MX" sz="2400" spc="175" dirty="0">
                <a:latin typeface="Comic Sans MS"/>
                <a:cs typeface="Comic Sans MS"/>
              </a:rPr>
              <a:t> </a:t>
            </a:r>
            <a:r>
              <a:rPr lang="es-MX" sz="2400" spc="-5" dirty="0">
                <a:latin typeface="Comic Sans MS"/>
                <a:cs typeface="Comic Sans MS"/>
              </a:rPr>
              <a:t>Aún</a:t>
            </a:r>
            <a:r>
              <a:rPr lang="es-MX" sz="2400" spc="85" dirty="0">
                <a:latin typeface="Comic Sans MS"/>
                <a:cs typeface="Comic Sans MS"/>
              </a:rPr>
              <a:t> </a:t>
            </a:r>
            <a:r>
              <a:rPr lang="es-MX" sz="2400" spc="-5" dirty="0">
                <a:latin typeface="Comic Sans MS"/>
                <a:cs typeface="Comic Sans MS"/>
              </a:rPr>
              <a:t>si la fuente de potencial de C.A. es desconectada mientras 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mantenimiento,</a:t>
            </a:r>
            <a:r>
              <a:rPr lang="es-MX" sz="2400" dirty="0">
                <a:latin typeface="Comic Sans MS"/>
                <a:cs typeface="Comic Sans MS"/>
              </a:rPr>
              <a:t> </a:t>
            </a:r>
            <a:r>
              <a:rPr lang="es-MX" sz="2400" spc="-5" dirty="0">
                <a:latin typeface="Comic Sans MS"/>
                <a:cs typeface="Comic Sans MS"/>
              </a:rPr>
              <a:t>el contacto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permanecer cerrado,</a:t>
            </a:r>
            <a:r>
              <a:rPr lang="es-MX" sz="2400" dirty="0">
                <a:latin typeface="Comic Sans MS"/>
                <a:cs typeface="Comic Sans MS"/>
              </a:rPr>
              <a:t> </a:t>
            </a:r>
            <a:r>
              <a:rPr lang="es-MX" sz="2400" spc="-5" dirty="0">
                <a:latin typeface="Comic Sans MS"/>
                <a:cs typeface="Comic Sans MS"/>
              </a:rPr>
              <a:t>permitiendo</a:t>
            </a:r>
            <a:r>
              <a:rPr lang="es-MX" sz="2400" dirty="0">
                <a:latin typeface="Comic Sans MS"/>
                <a:cs typeface="Comic Sans MS"/>
              </a:rPr>
              <a:t> </a:t>
            </a:r>
            <a:r>
              <a:rPr lang="es-MX" sz="2400" spc="-5" dirty="0">
                <a:latin typeface="Comic Sans MS"/>
                <a:cs typeface="Comic Sans MS"/>
              </a:rPr>
              <a:t>así</a:t>
            </a:r>
            <a:r>
              <a:rPr lang="es-MX" sz="2400" spc="254"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disparo por </a:t>
            </a:r>
            <a:r>
              <a:rPr lang="es-MX" sz="2400" spc="-5" dirty="0" err="1">
                <a:latin typeface="Comic Sans MS"/>
                <a:cs typeface="Comic Sans MS"/>
              </a:rPr>
              <a:t>sobrecorriente</a:t>
            </a:r>
            <a:r>
              <a:rPr lang="es-MX" sz="2400" spc="-5" dirty="0">
                <a:latin typeface="Comic Sans MS"/>
                <a:cs typeface="Comic Sans MS"/>
              </a:rPr>
              <a:t> de alta rapidez.</a:t>
            </a:r>
            <a:r>
              <a:rPr lang="es-MX" sz="2400" dirty="0">
                <a:latin typeface="Comic Sans MS"/>
                <a:cs typeface="Comic Sans MS"/>
              </a:rPr>
              <a:t> </a:t>
            </a:r>
            <a:r>
              <a:rPr lang="es-MX" sz="2400" spc="-5" dirty="0">
                <a:latin typeface="Comic Sans MS"/>
                <a:cs typeface="Comic Sans MS"/>
              </a:rPr>
              <a:t>Cuando el generador sea energizado accidentalmente,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abrirá</a:t>
            </a:r>
            <a:r>
              <a:rPr lang="es-MX" sz="2400" dirty="0">
                <a:latin typeface="Comic Sans MS"/>
                <a:cs typeface="Comic Sans MS"/>
              </a:rPr>
              <a:t> </a:t>
            </a:r>
            <a:r>
              <a:rPr lang="es-MX" sz="2400" spc="-5" dirty="0">
                <a:latin typeface="Comic Sans MS"/>
                <a:cs typeface="Comic Sans MS"/>
              </a:rPr>
              <a:t>sus contactos, pero el retardo de tiempo al </a:t>
            </a:r>
            <a:r>
              <a:rPr lang="es-MX" sz="2400" spc="-5" dirty="0" err="1">
                <a:latin typeface="Comic Sans MS"/>
                <a:cs typeface="Comic Sans MS"/>
              </a:rPr>
              <a:t>dropout</a:t>
            </a:r>
            <a:r>
              <a:rPr lang="es-MX" sz="2400" spc="-5" dirty="0">
                <a:latin typeface="Comic Sans MS"/>
                <a:cs typeface="Comic Sans MS"/>
              </a:rPr>
              <a:t> del relé auxiliar</a:t>
            </a:r>
            <a:r>
              <a:rPr lang="es-MX" sz="2400" spc="5" dirty="0">
                <a:latin typeface="Comic Sans MS"/>
                <a:cs typeface="Comic Sans MS"/>
              </a:rPr>
              <a:t> </a:t>
            </a:r>
            <a:r>
              <a:rPr lang="es-MX" sz="2400" spc="-5" dirty="0">
                <a:latin typeface="Comic Sans MS"/>
                <a:cs typeface="Comic Sans MS"/>
              </a:rPr>
              <a:t>81</a:t>
            </a:r>
            <a:r>
              <a:rPr lang="es-MX" sz="2400" spc="5" dirty="0">
                <a:latin typeface="Comic Sans MS"/>
                <a:cs typeface="Comic Sans MS"/>
              </a:rPr>
              <a:t> </a:t>
            </a:r>
            <a:r>
              <a:rPr lang="es-MX" sz="2400" spc="-5" dirty="0">
                <a:latin typeface="Comic Sans MS"/>
                <a:cs typeface="Comic Sans MS"/>
              </a:rPr>
              <a:t>x</a:t>
            </a:r>
            <a:r>
              <a:rPr lang="es-MX" sz="2400" spc="25" dirty="0">
                <a:latin typeface="Comic Sans MS"/>
                <a:cs typeface="Comic Sans MS"/>
              </a:rPr>
              <a:t> </a:t>
            </a:r>
            <a:r>
              <a:rPr lang="es-MX" sz="2400" spc="-5" dirty="0">
                <a:latin typeface="Comic Sans MS"/>
                <a:cs typeface="Comic Sans MS"/>
              </a:rPr>
              <a:t>permitirá</a:t>
            </a:r>
            <a:r>
              <a:rPr lang="es-MX" sz="2400" spc="5" dirty="0">
                <a:latin typeface="Comic Sans MS"/>
                <a:cs typeface="Comic Sans MS"/>
              </a:rPr>
              <a:t> </a:t>
            </a:r>
            <a:r>
              <a:rPr lang="es-MX" sz="2400" spc="-5" dirty="0">
                <a:latin typeface="Comic Sans MS"/>
                <a:cs typeface="Comic Sans MS"/>
              </a:rPr>
              <a:t>el</a:t>
            </a:r>
            <a:r>
              <a:rPr lang="es-MX" sz="2400" spc="10" dirty="0">
                <a:latin typeface="Comic Sans MS"/>
                <a:cs typeface="Comic Sans MS"/>
              </a:rPr>
              <a:t> </a:t>
            </a:r>
            <a:r>
              <a:rPr lang="es-MX" sz="2400" spc="-5" dirty="0">
                <a:latin typeface="Comic Sans MS"/>
                <a:cs typeface="Comic Sans MS"/>
              </a:rPr>
              <a:t>disparo</a:t>
            </a:r>
            <a:r>
              <a:rPr lang="es-MX" sz="2400" spc="5" dirty="0">
                <a:latin typeface="Comic Sans MS"/>
                <a:cs typeface="Comic Sans MS"/>
              </a:rPr>
              <a:t> </a:t>
            </a:r>
            <a:r>
              <a:rPr lang="es-MX" sz="2400" spc="-5" dirty="0">
                <a:latin typeface="Comic Sans MS"/>
                <a:cs typeface="Comic Sans MS"/>
              </a:rPr>
              <a:t>por</a:t>
            </a:r>
            <a:r>
              <a:rPr lang="es-MX" sz="2400" spc="5"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Cuando el generador es acelerado para estar listo para conectarlo,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excede</a:t>
            </a:r>
            <a:r>
              <a:rPr lang="es-MX" sz="2400" dirty="0">
                <a:latin typeface="Comic Sans MS"/>
                <a:cs typeface="Comic Sans MS"/>
              </a:rPr>
              <a:t> </a:t>
            </a:r>
            <a:r>
              <a:rPr lang="es-MX" sz="2400" spc="-5" dirty="0">
                <a:latin typeface="Comic Sans MS"/>
                <a:cs typeface="Comic Sans MS"/>
              </a:rPr>
              <a:t>la frecuencia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punto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ajuste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10" dirty="0">
                <a:latin typeface="Comic Sans MS"/>
                <a:cs typeface="Comic Sans MS"/>
              </a:rPr>
              <a:t>de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opera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err="1">
                <a:latin typeface="Comic Sans MS"/>
                <a:cs typeface="Comic Sans MS"/>
              </a:rPr>
              <a:t>desenergiza</a:t>
            </a:r>
            <a:r>
              <a:rPr lang="es-MX" sz="2400" dirty="0">
                <a:latin typeface="Comic Sans MS"/>
                <a:cs typeface="Comic Sans MS"/>
              </a:rPr>
              <a:t> </a:t>
            </a:r>
            <a:r>
              <a:rPr lang="es-MX" sz="2400" spc="-5" dirty="0">
                <a:latin typeface="Comic Sans MS"/>
                <a:cs typeface="Comic Sans MS"/>
              </a:rPr>
              <a:t>el</a:t>
            </a:r>
            <a:r>
              <a:rPr lang="es-MX" sz="2400" spc="254" dirty="0">
                <a:latin typeface="Comic Sans MS"/>
                <a:cs typeface="Comic Sans MS"/>
              </a:rPr>
              <a:t> </a:t>
            </a:r>
            <a:r>
              <a:rPr lang="es-MX" sz="2400" spc="-5" dirty="0">
                <a:latin typeface="Comic Sans MS"/>
                <a:cs typeface="Comic Sans MS"/>
              </a:rPr>
              <a:t>relé</a:t>
            </a:r>
            <a:r>
              <a:rPr lang="es-MX" sz="2400" spc="260" dirty="0">
                <a:latin typeface="Comic Sans MS"/>
                <a:cs typeface="Comic Sans MS"/>
              </a:rPr>
              <a:t> </a:t>
            </a:r>
            <a:r>
              <a:rPr lang="es-MX" sz="2400" spc="-5" dirty="0">
                <a:latin typeface="Comic Sans MS"/>
                <a:cs typeface="Comic Sans MS"/>
              </a:rPr>
              <a:t>auxiliar</a:t>
            </a:r>
            <a:r>
              <a:rPr lang="es-MX" sz="2400" spc="260" dirty="0">
                <a:latin typeface="Comic Sans MS"/>
                <a:cs typeface="Comic Sans MS"/>
              </a:rPr>
              <a:t> </a:t>
            </a:r>
            <a:r>
              <a:rPr lang="es-MX" sz="2400" spc="-5" dirty="0">
                <a:latin typeface="Comic Sans MS"/>
                <a:cs typeface="Comic Sans MS"/>
              </a:rPr>
              <a:t>81x. Este,</a:t>
            </a:r>
            <a:r>
              <a:rPr lang="es-MX" sz="2400" spc="160" dirty="0">
                <a:latin typeface="Comic Sans MS"/>
                <a:cs typeface="Comic Sans MS"/>
              </a:rPr>
              <a:t> </a:t>
            </a:r>
            <a:r>
              <a:rPr lang="es-MX" sz="2400" spc="-5" dirty="0">
                <a:latin typeface="Comic Sans MS"/>
                <a:cs typeface="Comic Sans MS"/>
              </a:rPr>
              <a:t>después</a:t>
            </a:r>
            <a:r>
              <a:rPr lang="es-MX" sz="2400" spc="160"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que</a:t>
            </a:r>
            <a:r>
              <a:rPr lang="es-MX" sz="2400" spc="160" dirty="0">
                <a:latin typeface="Comic Sans MS"/>
                <a:cs typeface="Comic Sans MS"/>
              </a:rPr>
              <a:t> </a:t>
            </a:r>
            <a:r>
              <a:rPr lang="es-MX" sz="2400" spc="-5" dirty="0">
                <a:latin typeface="Comic Sans MS"/>
                <a:cs typeface="Comic Sans MS"/>
              </a:rPr>
              <a:t>transcurre</a:t>
            </a:r>
            <a:r>
              <a:rPr lang="es-MX" sz="2400" spc="155" dirty="0">
                <a:latin typeface="Comic Sans MS"/>
                <a:cs typeface="Comic Sans MS"/>
              </a:rPr>
              <a:t> </a:t>
            </a:r>
            <a:r>
              <a:rPr lang="es-MX" sz="2400" spc="-5" dirty="0">
                <a:latin typeface="Comic Sans MS"/>
                <a:cs typeface="Comic Sans MS"/>
              </a:rPr>
              <a:t>su</a:t>
            </a:r>
            <a:r>
              <a:rPr lang="es-MX" sz="2400" spc="160" dirty="0">
                <a:latin typeface="Comic Sans MS"/>
                <a:cs typeface="Comic Sans MS"/>
              </a:rPr>
              <a:t> </a:t>
            </a:r>
            <a:r>
              <a:rPr lang="es-MX" sz="2400" spc="-5" dirty="0">
                <a:latin typeface="Comic Sans MS"/>
                <a:cs typeface="Comic Sans MS"/>
              </a:rPr>
              <a:t>retardo</a:t>
            </a:r>
            <a:r>
              <a:rPr lang="es-MX" sz="2400" spc="155" dirty="0">
                <a:latin typeface="Comic Sans MS"/>
                <a:cs typeface="Comic Sans MS"/>
              </a:rPr>
              <a:t> </a:t>
            </a:r>
            <a:r>
              <a:rPr lang="es-MX" sz="2400" spc="-5" dirty="0">
                <a:latin typeface="Comic Sans MS"/>
                <a:cs typeface="Comic Sans MS"/>
              </a:rPr>
              <a:t>de</a:t>
            </a:r>
            <a:r>
              <a:rPr lang="es-MX" sz="2400" spc="160" dirty="0">
                <a:latin typeface="Comic Sans MS"/>
                <a:cs typeface="Comic Sans MS"/>
              </a:rPr>
              <a:t> </a:t>
            </a:r>
            <a:r>
              <a:rPr lang="es-MX" sz="2400" spc="-5" dirty="0">
                <a:latin typeface="Comic Sans MS"/>
                <a:cs typeface="Comic Sans MS"/>
              </a:rPr>
              <a:t>tiempo de</a:t>
            </a:r>
            <a:r>
              <a:rPr lang="es-MX" sz="2400" spc="120" dirty="0">
                <a:latin typeface="Comic Sans MS"/>
                <a:cs typeface="Comic Sans MS"/>
              </a:rPr>
              <a:t> </a:t>
            </a:r>
            <a:r>
              <a:rPr lang="es-MX" sz="2400" spc="-5" dirty="0" err="1">
                <a:latin typeface="Comic Sans MS"/>
                <a:cs typeface="Comic Sans MS"/>
              </a:rPr>
              <a:t>dropout</a:t>
            </a:r>
            <a:r>
              <a:rPr lang="es-MX" sz="2400" spc="-5" dirty="0">
                <a:latin typeface="Comic Sans MS"/>
                <a:cs typeface="Comic Sans MS"/>
              </a:rPr>
              <a:t>,</a:t>
            </a:r>
            <a:r>
              <a:rPr lang="es-MX" sz="2400" spc="125" dirty="0">
                <a:latin typeface="Comic Sans MS"/>
                <a:cs typeface="Comic Sans MS"/>
              </a:rPr>
              <a:t> </a:t>
            </a:r>
            <a:r>
              <a:rPr lang="es-MX" sz="2400" spc="-5" dirty="0">
                <a:latin typeface="Comic Sans MS"/>
                <a:cs typeface="Comic Sans MS"/>
              </a:rPr>
              <a:t>desarma</a:t>
            </a:r>
            <a:r>
              <a:rPr lang="es-MX" sz="2400" spc="125" dirty="0">
                <a:latin typeface="Comic Sans MS"/>
                <a:cs typeface="Comic Sans MS"/>
              </a:rPr>
              <a:t> </a:t>
            </a:r>
            <a:r>
              <a:rPr lang="es-MX" sz="2400" spc="-5" dirty="0">
                <a:latin typeface="Comic Sans MS"/>
                <a:cs typeface="Comic Sans MS"/>
              </a:rPr>
              <a:t>el</a:t>
            </a:r>
            <a:r>
              <a:rPr lang="es-MX" sz="2400" spc="125" dirty="0">
                <a:latin typeface="Comic Sans MS"/>
                <a:cs typeface="Comic Sans MS"/>
              </a:rPr>
              <a:t> </a:t>
            </a:r>
            <a:r>
              <a:rPr lang="es-MX" sz="2400" spc="-5" dirty="0">
                <a:latin typeface="Comic Sans MS"/>
                <a:cs typeface="Comic Sans MS"/>
              </a:rPr>
              <a:t>circuito</a:t>
            </a:r>
            <a:r>
              <a:rPr lang="es-MX" sz="2400" spc="125" dirty="0">
                <a:latin typeface="Comic Sans MS"/>
                <a:cs typeface="Comic Sans MS"/>
              </a:rPr>
              <a:t> </a:t>
            </a:r>
            <a:r>
              <a:rPr lang="es-MX" sz="2400" spc="-5" dirty="0">
                <a:latin typeface="Comic Sans MS"/>
                <a:cs typeface="Comic Sans MS"/>
              </a:rPr>
              <a:t>de</a:t>
            </a:r>
            <a:r>
              <a:rPr lang="es-MX" sz="2400" spc="120" dirty="0">
                <a:latin typeface="Comic Sans MS"/>
                <a:cs typeface="Comic Sans MS"/>
              </a:rPr>
              <a:t> </a:t>
            </a:r>
            <a:r>
              <a:rPr lang="es-MX" sz="2400" spc="-5" dirty="0">
                <a:latin typeface="Comic Sans MS"/>
                <a:cs typeface="Comic Sans MS"/>
              </a:rPr>
              <a:t>disparo</a:t>
            </a:r>
            <a:r>
              <a:rPr lang="es-MX" sz="2400" spc="130" dirty="0">
                <a:latin typeface="Comic Sans MS"/>
                <a:cs typeface="Comic Sans MS"/>
              </a:rPr>
              <a:t> </a:t>
            </a:r>
            <a:r>
              <a:rPr lang="es-MX" sz="2400" spc="-5" dirty="0">
                <a:latin typeface="Comic Sans MS"/>
                <a:cs typeface="Comic Sans MS"/>
              </a:rPr>
              <a:t>de</a:t>
            </a:r>
            <a:r>
              <a:rPr lang="es-MX" sz="2400" spc="120" dirty="0">
                <a:latin typeface="Comic Sans MS"/>
                <a:cs typeface="Comic Sans MS"/>
              </a:rPr>
              <a:t> </a:t>
            </a:r>
            <a:r>
              <a:rPr lang="es-MX" sz="2400" spc="-5" dirty="0">
                <a:latin typeface="Comic Sans MS"/>
                <a:cs typeface="Comic Sans MS"/>
              </a:rPr>
              <a:t>los</a:t>
            </a:r>
            <a:r>
              <a:rPr lang="es-MX" sz="2400" spc="120" dirty="0">
                <a:latin typeface="Comic Sans MS"/>
                <a:cs typeface="Comic Sans MS"/>
              </a:rPr>
              <a:t> </a:t>
            </a:r>
            <a:r>
              <a:rPr lang="es-MX" sz="2400" spc="-5" dirty="0">
                <a:latin typeface="Comic Sans MS"/>
                <a:cs typeface="Comic Sans MS"/>
              </a:rPr>
              <a:t>relés de</a:t>
            </a:r>
            <a:r>
              <a:rPr lang="es-MX" sz="2400"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 supervisado por frecuencia no proporcionará protección para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arqueo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 tensión</a:t>
            </a:r>
            <a:r>
              <a:rPr lang="es-MX" sz="2400" dirty="0">
                <a:latin typeface="Comic Sans MS"/>
                <a:cs typeface="Comic Sans MS"/>
              </a:rPr>
              <a:t> </a:t>
            </a:r>
            <a:r>
              <a:rPr lang="es-MX" sz="2400" spc="-5" dirty="0">
                <a:latin typeface="Comic Sans MS"/>
                <a:cs typeface="Comic Sans MS"/>
              </a:rPr>
              <a:t>justo</a:t>
            </a:r>
            <a:r>
              <a:rPr lang="es-MX" sz="2400" dirty="0">
                <a:latin typeface="Comic Sans MS"/>
                <a:cs typeface="Comic Sans MS"/>
              </a:rPr>
              <a:t> </a:t>
            </a:r>
            <a:r>
              <a:rPr lang="es-MX" sz="2400" spc="-5" dirty="0">
                <a:latin typeface="Comic Sans MS"/>
                <a:cs typeface="Comic Sans MS"/>
              </a:rPr>
              <a:t>antes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sincronización</a:t>
            </a:r>
            <a:r>
              <a:rPr lang="es-MX" sz="2400" spc="254" dirty="0">
                <a:latin typeface="Comic Sans MS"/>
                <a:cs typeface="Comic Sans MS"/>
              </a:rPr>
              <a:t> </a:t>
            </a:r>
            <a:r>
              <a:rPr lang="es-MX" sz="2400" spc="-5" dirty="0">
                <a:latin typeface="Comic Sans MS"/>
                <a:cs typeface="Comic Sans MS"/>
              </a:rPr>
              <a:t>cuando</a:t>
            </a:r>
            <a:r>
              <a:rPr lang="es-MX" sz="2400" spc="260" dirty="0">
                <a:latin typeface="Comic Sans MS"/>
                <a:cs typeface="Comic Sans MS"/>
              </a:rPr>
              <a:t> </a:t>
            </a:r>
            <a:r>
              <a:rPr lang="es-MX" sz="2400" spc="-5" dirty="0">
                <a:latin typeface="Comic Sans MS"/>
                <a:cs typeface="Comic Sans MS"/>
              </a:rPr>
              <a:t>la máquina está en o cerca de su velocidad nominal con el campo aplicado.</a:t>
            </a:r>
            <a:r>
              <a:rPr lang="es-MX" sz="2400" spc="520" dirty="0">
                <a:latin typeface="Comic Sans MS"/>
                <a:cs typeface="Comic Sans MS"/>
              </a:rPr>
              <a:t> </a:t>
            </a:r>
            <a:r>
              <a:rPr lang="es-MX" sz="2400" spc="-5" dirty="0">
                <a:latin typeface="Comic Sans MS"/>
                <a:cs typeface="Comic Sans MS"/>
              </a:rPr>
              <a:t>Protección adicional, como se describe 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siguiente</a:t>
            </a:r>
            <a:r>
              <a:rPr lang="es-MX" sz="2400" dirty="0">
                <a:latin typeface="Comic Sans MS"/>
                <a:cs typeface="Comic Sans MS"/>
              </a:rPr>
              <a:t> </a:t>
            </a:r>
            <a:r>
              <a:rPr lang="es-MX" sz="2400" spc="-5" dirty="0">
                <a:latin typeface="Comic Sans MS"/>
                <a:cs typeface="Comic Sans MS"/>
              </a:rPr>
              <a:t>sección,</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instalada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esta situación.</a:t>
            </a:r>
            <a:endParaRPr lang="es-MX" sz="2400" dirty="0">
              <a:latin typeface="Comic Sans MS"/>
              <a:cs typeface="Comic Sans MS"/>
            </a:endParaRPr>
          </a:p>
          <a:p>
            <a:pPr marL="12700" marR="5080">
              <a:lnSpc>
                <a:spcPct val="116599"/>
              </a:lnSpc>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3057599085"/>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object 19"/>
          <p:cNvSpPr txBox="1"/>
          <p:nvPr/>
        </p:nvSpPr>
        <p:spPr>
          <a:xfrm>
            <a:off x="330200" y="533400"/>
            <a:ext cx="11317059" cy="7055778"/>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RELÉS</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SOBRECORRIENTE</a:t>
            </a:r>
            <a:r>
              <a:rPr sz="2400" b="1" spc="10" dirty="0">
                <a:latin typeface="Comic Sans MS"/>
                <a:cs typeface="Comic Sans MS"/>
              </a:rPr>
              <a:t> </a:t>
            </a:r>
            <a:r>
              <a:rPr sz="2400" b="1" spc="-5" dirty="0">
                <a:latin typeface="Comic Sans MS"/>
                <a:cs typeface="Comic Sans MS"/>
              </a:rPr>
              <a:t>SUPERVISADOS</a:t>
            </a:r>
            <a:r>
              <a:rPr sz="2400" b="1" spc="5" dirty="0">
                <a:latin typeface="Comic Sans MS"/>
                <a:cs typeface="Comic Sans MS"/>
              </a:rPr>
              <a:t> </a:t>
            </a:r>
            <a:r>
              <a:rPr sz="2400" b="1" spc="-5" dirty="0">
                <a:latin typeface="Comic Sans MS"/>
                <a:cs typeface="Comic Sans MS"/>
              </a:rPr>
              <a:t>CON</a:t>
            </a:r>
            <a:r>
              <a:rPr lang="es-AR" sz="2400" b="1" spc="-5" dirty="0">
                <a:latin typeface="Comic Sans MS"/>
                <a:cs typeface="Comic Sans MS"/>
              </a:rPr>
              <a:t> </a:t>
            </a:r>
            <a:r>
              <a:rPr sz="2400" b="1" spc="-5" dirty="0">
                <a:latin typeface="Comic Sans MS"/>
                <a:cs typeface="Comic Sans MS"/>
              </a:rPr>
              <a:t>TENSIÓN</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La</a:t>
            </a:r>
            <a:r>
              <a:rPr lang="es-MX" sz="2400" dirty="0">
                <a:latin typeface="Comic Sans MS"/>
                <a:cs typeface="Comic Sans MS"/>
              </a:rPr>
              <a:t> </a:t>
            </a:r>
            <a:r>
              <a:rPr lang="es-MX" sz="2400" b="1" spc="-5" dirty="0" smtClean="0">
                <a:latin typeface="Comic Sans MS"/>
                <a:cs typeface="Comic Sans MS"/>
              </a:rPr>
              <a:t>Fig. 5</a:t>
            </a:r>
            <a:r>
              <a:rPr lang="es-MX" sz="2400" dirty="0" smtClean="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 supervisado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cual</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diseñado</a:t>
            </a:r>
            <a:r>
              <a:rPr lang="es-MX" sz="2400" dirty="0">
                <a:latin typeface="Comic Sans MS"/>
                <a:cs typeface="Comic Sans MS"/>
              </a:rPr>
              <a:t> </a:t>
            </a:r>
            <a:r>
              <a:rPr lang="es-MX" sz="2400" spc="-5" dirty="0">
                <a:latin typeface="Comic Sans MS"/>
                <a:cs typeface="Comic Sans MS"/>
              </a:rPr>
              <a:t>para detectar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energización</a:t>
            </a:r>
            <a:r>
              <a:rPr lang="es-MX" sz="2400" spc="254" dirty="0">
                <a:latin typeface="Comic Sans MS"/>
                <a:cs typeface="Comic Sans MS"/>
              </a:rPr>
              <a:t> </a:t>
            </a:r>
            <a:r>
              <a:rPr lang="es-MX" sz="2400" spc="-5" dirty="0">
                <a:latin typeface="Comic Sans MS"/>
                <a:cs typeface="Comic Sans MS"/>
              </a:rPr>
              <a:t>accidental.</a:t>
            </a:r>
            <a:r>
              <a:rPr lang="es-MX" sz="2400" spc="260" dirty="0">
                <a:latin typeface="Comic Sans MS"/>
                <a:cs typeface="Comic Sans MS"/>
              </a:rPr>
              <a:t> </a:t>
            </a:r>
            <a:r>
              <a:rPr lang="es-MX" sz="2400" spc="-5" dirty="0">
                <a:latin typeface="Comic Sans MS"/>
                <a:cs typeface="Comic Sans MS"/>
              </a:rPr>
              <a:t>Este</a:t>
            </a:r>
            <a:r>
              <a:rPr lang="es-MX" sz="2400" spc="260" dirty="0">
                <a:latin typeface="Comic Sans MS"/>
                <a:cs typeface="Comic Sans MS"/>
              </a:rPr>
              <a:t> </a:t>
            </a:r>
            <a:r>
              <a:rPr lang="es-MX" sz="2400" spc="-5" dirty="0">
                <a:latin typeface="Comic Sans MS"/>
                <a:cs typeface="Comic Sans MS"/>
              </a:rPr>
              <a:t>esquema utiliza relés de tensión </a:t>
            </a:r>
            <a:r>
              <a:rPr lang="es-MX" sz="2400" dirty="0">
                <a:latin typeface="Comic Sans MS"/>
                <a:cs typeface="Comic Sans MS"/>
              </a:rPr>
              <a:t>(27-1 </a:t>
            </a:r>
            <a:r>
              <a:rPr lang="es-MX" sz="2400" spc="-5" dirty="0">
                <a:latin typeface="Comic Sans MS"/>
                <a:cs typeface="Comic Sans MS"/>
              </a:rPr>
              <a:t>y 27-2) para supervisar del relé</a:t>
            </a:r>
            <a:r>
              <a:rPr lang="es-MX" sz="2400" spc="15" dirty="0">
                <a:latin typeface="Comic Sans MS"/>
                <a:cs typeface="Comic Sans MS"/>
              </a:rPr>
              <a:t> </a:t>
            </a:r>
            <a:r>
              <a:rPr lang="es-MX" sz="2400" spc="-5" dirty="0">
                <a:latin typeface="Comic Sans MS"/>
                <a:cs typeface="Comic Sans MS"/>
              </a:rPr>
              <a:t>estático</a:t>
            </a:r>
            <a:r>
              <a:rPr lang="es-MX" sz="2400" spc="20" dirty="0">
                <a:latin typeface="Comic Sans MS"/>
                <a:cs typeface="Comic Sans MS"/>
              </a:rPr>
              <a:t> </a:t>
            </a:r>
            <a:r>
              <a:rPr lang="es-MX" sz="2400" spc="-5" dirty="0">
                <a:latin typeface="Comic Sans MS"/>
                <a:cs typeface="Comic Sans MS"/>
              </a:rPr>
              <a:t>de</a:t>
            </a:r>
            <a:r>
              <a:rPr lang="es-MX" sz="2400" spc="15" dirty="0">
                <a:latin typeface="Comic Sans MS"/>
                <a:cs typeface="Comic Sans MS"/>
              </a:rPr>
              <a:t> </a:t>
            </a:r>
            <a:r>
              <a:rPr lang="es-MX" sz="2400" spc="-5" dirty="0" err="1">
                <a:latin typeface="Comic Sans MS"/>
                <a:cs typeface="Comic Sans MS"/>
              </a:rPr>
              <a:t>sobrecorriente</a:t>
            </a:r>
            <a:r>
              <a:rPr lang="es-MX" sz="2400" spc="20" dirty="0">
                <a:latin typeface="Comic Sans MS"/>
                <a:cs typeface="Comic Sans MS"/>
              </a:rPr>
              <a:t> </a:t>
            </a:r>
            <a:r>
              <a:rPr lang="es-MX" sz="2400" spc="-5" dirty="0">
                <a:latin typeface="Comic Sans MS"/>
                <a:cs typeface="Comic Sans MS"/>
              </a:rPr>
              <a:t>de</a:t>
            </a:r>
            <a:r>
              <a:rPr lang="es-MX" sz="2400" spc="15" dirty="0">
                <a:latin typeface="Comic Sans MS"/>
                <a:cs typeface="Comic Sans MS"/>
              </a:rPr>
              <a:t> </a:t>
            </a:r>
            <a:r>
              <a:rPr lang="es-MX" sz="2400" spc="-5" dirty="0">
                <a:latin typeface="Comic Sans MS"/>
                <a:cs typeface="Comic Sans MS"/>
              </a:rPr>
              <a:t>fase</a:t>
            </a:r>
            <a:r>
              <a:rPr lang="es-MX" sz="2400" spc="20" dirty="0">
                <a:latin typeface="Comic Sans MS"/>
                <a:cs typeface="Comic Sans MS"/>
              </a:rPr>
              <a:t> </a:t>
            </a:r>
            <a:r>
              <a:rPr lang="es-MX" sz="2400" spc="-5" dirty="0">
                <a:latin typeface="Comic Sans MS"/>
                <a:cs typeface="Comic Sans MS"/>
              </a:rPr>
              <a:t>instantáneo</a:t>
            </a:r>
            <a:r>
              <a:rPr lang="es-MX" sz="2400" spc="20" dirty="0">
                <a:latin typeface="Comic Sans MS"/>
                <a:cs typeface="Comic Sans MS"/>
              </a:rPr>
              <a:t> </a:t>
            </a:r>
            <a:r>
              <a:rPr lang="es-MX" sz="2400" spc="-5" dirty="0">
                <a:latin typeface="Comic Sans MS"/>
                <a:cs typeface="Comic Sans MS"/>
              </a:rPr>
              <a:t>(50) de alta rapidez, para proporcionar protección contra la energización inadvertida.</a:t>
            </a:r>
            <a:r>
              <a:rPr lang="es-MX" sz="2400" spc="520" dirty="0">
                <a:latin typeface="Comic Sans MS"/>
                <a:cs typeface="Comic Sans MS"/>
              </a:rPr>
              <a:t> </a:t>
            </a:r>
            <a:r>
              <a:rPr lang="es-MX" sz="2400" spc="-5" dirty="0">
                <a:latin typeface="Comic Sans MS"/>
                <a:cs typeface="Comic Sans MS"/>
              </a:rPr>
              <a:t>Los relés de </a:t>
            </a:r>
            <a:r>
              <a:rPr lang="es-MX" sz="2400" spc="-5" dirty="0" err="1">
                <a:latin typeface="Comic Sans MS"/>
                <a:cs typeface="Comic Sans MS"/>
              </a:rPr>
              <a:t>sobrecorriente</a:t>
            </a:r>
            <a:r>
              <a:rPr lang="es-MX" sz="2400" spc="-5" dirty="0">
                <a:latin typeface="Comic Sans MS"/>
                <a:cs typeface="Comic Sans MS"/>
              </a:rPr>
              <a:t> son</a:t>
            </a:r>
            <a:r>
              <a:rPr lang="es-MX" sz="2400" dirty="0">
                <a:latin typeface="Comic Sans MS"/>
                <a:cs typeface="Comic Sans MS"/>
              </a:rPr>
              <a:t> </a:t>
            </a:r>
            <a:r>
              <a:rPr lang="es-MX" sz="2400" spc="-5" dirty="0">
                <a:latin typeface="Comic Sans MS"/>
                <a:cs typeface="Comic Sans MS"/>
              </a:rPr>
              <a:t>armados</a:t>
            </a:r>
            <a:r>
              <a:rPr lang="es-MX" sz="2400" dirty="0">
                <a:latin typeface="Comic Sans MS"/>
                <a:cs typeface="Comic Sans MS"/>
              </a:rPr>
              <a:t> </a:t>
            </a:r>
            <a:r>
              <a:rPr lang="es-MX" sz="2400" spc="-5" dirty="0">
                <a:latin typeface="Comic Sans MS"/>
                <a:cs typeface="Comic Sans MS"/>
              </a:rPr>
              <a:t>automáticamente</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spc="254" dirty="0">
                <a:latin typeface="Comic Sans MS"/>
                <a:cs typeface="Comic Sans MS"/>
              </a:rPr>
              <a:t> </a:t>
            </a:r>
            <a:r>
              <a:rPr lang="es-MX" sz="2400" spc="-5" dirty="0">
                <a:latin typeface="Comic Sans MS"/>
                <a:cs typeface="Comic Sans MS"/>
              </a:rPr>
              <a:t>está fuera de línea y permanecen armados mientras la unidad está</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Ellos</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removidos</a:t>
            </a:r>
            <a:r>
              <a:rPr lang="es-MX" sz="2400" dirty="0">
                <a:latin typeface="Comic Sans MS"/>
                <a:cs typeface="Comic Sans MS"/>
              </a:rPr>
              <a:t> </a:t>
            </a:r>
            <a:r>
              <a:rPr lang="es-MX" sz="2400" spc="-5" dirty="0">
                <a:latin typeface="Comic Sans MS"/>
                <a:cs typeface="Comic Sans MS"/>
              </a:rPr>
              <a:t>automáticamente</a:t>
            </a:r>
            <a:r>
              <a:rPr lang="es-MX" sz="2400" dirty="0">
                <a:latin typeface="Comic Sans MS"/>
                <a:cs typeface="Comic Sans MS"/>
              </a:rPr>
              <a:t> </a:t>
            </a:r>
            <a:r>
              <a:rPr lang="es-MX" sz="2400" spc="-5" dirty="0">
                <a:latin typeface="Comic Sans MS"/>
                <a:cs typeface="Comic Sans MS"/>
              </a:rPr>
              <a:t>de servicio cuando la unidad está en línea.</a:t>
            </a:r>
            <a:r>
              <a:rPr lang="es-MX" sz="2400" dirty="0">
                <a:latin typeface="Comic Sans MS"/>
                <a:cs typeface="Comic Sans MS"/>
              </a:rPr>
              <a:t> </a:t>
            </a:r>
            <a:r>
              <a:rPr lang="es-MX" sz="2400" spc="-5" dirty="0">
                <a:latin typeface="Comic Sans MS"/>
                <a:cs typeface="Comic Sans MS"/>
              </a:rPr>
              <a:t>Las unidades de </a:t>
            </a:r>
            <a:r>
              <a:rPr lang="es-MX" sz="2400" spc="-5" dirty="0" err="1">
                <a:latin typeface="Comic Sans MS"/>
                <a:cs typeface="Comic Sans MS"/>
              </a:rPr>
              <a:t>sobrecorriente</a:t>
            </a:r>
            <a:r>
              <a:rPr lang="es-MX" sz="2400" spc="175" dirty="0">
                <a:latin typeface="Comic Sans MS"/>
                <a:cs typeface="Comic Sans MS"/>
              </a:rPr>
              <a:t> </a:t>
            </a:r>
            <a:r>
              <a:rPr lang="es-MX" sz="2400" spc="-5" dirty="0">
                <a:latin typeface="Comic Sans MS"/>
                <a:cs typeface="Comic Sans MS"/>
              </a:rPr>
              <a:t>se</a:t>
            </a:r>
            <a:r>
              <a:rPr lang="es-MX" sz="2400" spc="180" dirty="0">
                <a:latin typeface="Comic Sans MS"/>
                <a:cs typeface="Comic Sans MS"/>
              </a:rPr>
              <a:t> </a:t>
            </a:r>
            <a:r>
              <a:rPr lang="es-MX" sz="2400" spc="-5" dirty="0">
                <a:latin typeface="Comic Sans MS"/>
                <a:cs typeface="Comic Sans MS"/>
              </a:rPr>
              <a:t>ajustan</a:t>
            </a:r>
            <a:r>
              <a:rPr lang="es-MX" sz="2400" spc="175" dirty="0">
                <a:latin typeface="Comic Sans MS"/>
                <a:cs typeface="Comic Sans MS"/>
              </a:rPr>
              <a:t> </a:t>
            </a:r>
            <a:r>
              <a:rPr lang="es-MX" sz="2400" spc="-5" dirty="0">
                <a:latin typeface="Comic Sans MS"/>
                <a:cs typeface="Comic Sans MS"/>
              </a:rPr>
              <a:t>para</a:t>
            </a:r>
            <a:r>
              <a:rPr lang="es-MX" sz="2400" spc="180" dirty="0">
                <a:latin typeface="Comic Sans MS"/>
                <a:cs typeface="Comic Sans MS"/>
              </a:rPr>
              <a:t> </a:t>
            </a:r>
            <a:r>
              <a:rPr lang="es-MX" sz="2400" spc="-5" dirty="0">
                <a:latin typeface="Comic Sans MS"/>
                <a:cs typeface="Comic Sans MS"/>
              </a:rPr>
              <a:t>responder</a:t>
            </a:r>
            <a:r>
              <a:rPr lang="es-MX" sz="2400" spc="170" dirty="0">
                <a:latin typeface="Comic Sans MS"/>
                <a:cs typeface="Comic Sans MS"/>
              </a:rPr>
              <a:t> </a:t>
            </a:r>
            <a:r>
              <a:rPr lang="es-MX" sz="2400" spc="-5" dirty="0">
                <a:latin typeface="Comic Sans MS"/>
                <a:cs typeface="Comic Sans MS"/>
              </a:rPr>
              <a:t>a</a:t>
            </a:r>
            <a:r>
              <a:rPr lang="es-MX" sz="2400" spc="180" dirty="0">
                <a:latin typeface="Comic Sans MS"/>
                <a:cs typeface="Comic Sans MS"/>
              </a:rPr>
              <a:t> </a:t>
            </a:r>
            <a:r>
              <a:rPr lang="es-MX" sz="2400" spc="-5" dirty="0">
                <a:latin typeface="Comic Sans MS"/>
                <a:cs typeface="Comic Sans MS"/>
              </a:rPr>
              <a:t>corrientes del 50% </a:t>
            </a:r>
            <a:r>
              <a:rPr lang="es-MX" sz="2400" spc="-5" dirty="0" err="1">
                <a:latin typeface="Comic Sans MS"/>
                <a:cs typeface="Comic Sans MS"/>
              </a:rPr>
              <a:t>ó</a:t>
            </a:r>
            <a:r>
              <a:rPr lang="es-MX" sz="2400" spc="-5" dirty="0">
                <a:latin typeface="Comic Sans MS"/>
                <a:cs typeface="Comic Sans MS"/>
              </a:rPr>
              <a:t> menos de la corriente mínima vista durante la energización accidental.</a:t>
            </a:r>
            <a:r>
              <a:rPr lang="es-MX" sz="2400" spc="520" dirty="0">
                <a:latin typeface="Comic Sans MS"/>
                <a:cs typeface="Comic Sans MS"/>
              </a:rPr>
              <a:t> </a:t>
            </a:r>
            <a:r>
              <a:rPr lang="es-MX" sz="2400" spc="-5" dirty="0">
                <a:latin typeface="Comic Sans MS"/>
                <a:cs typeface="Comic Sans MS"/>
              </a:rPr>
              <a:t>Los relés de baja tensión (27-1 y</a:t>
            </a:r>
            <a:r>
              <a:rPr lang="es-MX" sz="2400" dirty="0">
                <a:latin typeface="Comic Sans MS"/>
                <a:cs typeface="Comic Sans MS"/>
              </a:rPr>
              <a:t> </a:t>
            </a:r>
            <a:r>
              <a:rPr lang="es-MX" sz="2400" spc="-5" dirty="0">
                <a:latin typeface="Comic Sans MS"/>
                <a:cs typeface="Comic Sans MS"/>
              </a:rPr>
              <a:t>27-2)</a:t>
            </a:r>
            <a:r>
              <a:rPr lang="es-MX" sz="2400" dirty="0">
                <a:latin typeface="Comic Sans MS"/>
                <a:cs typeface="Comic Sans MS"/>
              </a:rPr>
              <a:t> </a:t>
            </a:r>
            <a:r>
              <a:rPr lang="es-MX" sz="2400" spc="-5" dirty="0">
                <a:latin typeface="Comic Sans MS"/>
                <a:cs typeface="Comic Sans MS"/>
              </a:rPr>
              <a:t>habilitan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deshabilitan</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detectores</a:t>
            </a:r>
            <a:r>
              <a:rPr lang="es-MX" sz="2400" dirty="0">
                <a:latin typeface="Comic Sans MS"/>
                <a:cs typeface="Comic Sans MS"/>
              </a:rPr>
              <a:t> </a:t>
            </a:r>
            <a:r>
              <a:rPr lang="es-MX" sz="2400" spc="-5" dirty="0">
                <a:latin typeface="Comic Sans MS"/>
                <a:cs typeface="Comic Sans MS"/>
              </a:rPr>
              <a:t>de corriente (50) vía los relés de retardo de tiempo (62-1 y 62-2).</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27</a:t>
            </a:r>
            <a:r>
              <a:rPr lang="es-MX" sz="2400" spc="260" dirty="0">
                <a:latin typeface="Comic Sans MS"/>
                <a:cs typeface="Comic Sans MS"/>
              </a:rPr>
              <a:t> </a:t>
            </a:r>
            <a:r>
              <a:rPr lang="es-MX" sz="2400" spc="-5" dirty="0">
                <a:latin typeface="Comic Sans MS"/>
                <a:cs typeface="Comic Sans MS"/>
              </a:rPr>
              <a:t>son</a:t>
            </a:r>
            <a:r>
              <a:rPr lang="es-MX" sz="2400" spc="260" dirty="0">
                <a:latin typeface="Comic Sans MS"/>
                <a:cs typeface="Comic Sans MS"/>
              </a:rPr>
              <a:t> </a:t>
            </a:r>
            <a:r>
              <a:rPr lang="es-MX" sz="2400" spc="-5" dirty="0">
                <a:latin typeface="Comic Sans MS"/>
                <a:cs typeface="Comic Sans MS"/>
              </a:rPr>
              <a:t>alimentados</a:t>
            </a:r>
            <a:r>
              <a:rPr lang="es-MX" sz="2400" spc="260" dirty="0">
                <a:latin typeface="Comic Sans MS"/>
                <a:cs typeface="Comic Sans MS"/>
              </a:rPr>
              <a:t> </a:t>
            </a:r>
            <a:r>
              <a:rPr lang="es-MX" sz="2400" spc="-5" dirty="0">
                <a:latin typeface="Comic Sans MS"/>
                <a:cs typeface="Comic Sans MS"/>
              </a:rPr>
              <a:t>de transformadores de tensión separados para prevenir la mala operación que puede resultar de la pérdida de una fuente de potencial.</a:t>
            </a:r>
            <a:r>
              <a:rPr lang="es-MX" sz="2400" spc="520" dirty="0">
                <a:latin typeface="Comic Sans MS"/>
                <a:cs typeface="Comic Sans MS"/>
              </a:rPr>
              <a:t> </a:t>
            </a:r>
            <a:r>
              <a:rPr lang="es-MX" sz="2400" spc="-5" dirty="0">
                <a:latin typeface="Comic Sans MS"/>
                <a:cs typeface="Comic Sans MS"/>
              </a:rPr>
              <a:t>Un relé de retardo de tiempo (62- 3)</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alarma</a:t>
            </a:r>
            <a:r>
              <a:rPr lang="es-MX" sz="2400" dirty="0">
                <a:latin typeface="Comic Sans MS"/>
                <a:cs typeface="Comic Sans MS"/>
              </a:rPr>
              <a:t> </a:t>
            </a:r>
            <a:r>
              <a:rPr lang="es-MX" sz="2400" spc="-5" dirty="0">
                <a:latin typeface="Comic Sans MS"/>
                <a:cs typeface="Comic Sans MS"/>
              </a:rPr>
              <a:t>detector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spc="254" dirty="0">
                <a:latin typeface="Comic Sans MS"/>
                <a:cs typeface="Comic Sans MS"/>
              </a:rPr>
              <a:t> </a:t>
            </a:r>
            <a:r>
              <a:rPr lang="es-MX" sz="2400" spc="-5" dirty="0">
                <a:latin typeface="Comic Sans MS"/>
                <a:cs typeface="Comic Sans MS"/>
              </a:rPr>
              <a:t>(74-1)</a:t>
            </a:r>
            <a:r>
              <a:rPr lang="es-MX" sz="2400" spc="260" dirty="0">
                <a:latin typeface="Comic Sans MS"/>
                <a:cs typeface="Comic Sans MS"/>
              </a:rPr>
              <a:t> </a:t>
            </a:r>
            <a:r>
              <a:rPr lang="es-MX" sz="2400" spc="-5" dirty="0">
                <a:latin typeface="Comic Sans MS"/>
                <a:cs typeface="Comic Sans MS"/>
              </a:rPr>
              <a:t>son usados para alarmar esta situación.</a:t>
            </a:r>
            <a:r>
              <a:rPr lang="es-MX" sz="2400" dirty="0">
                <a:latin typeface="Comic Sans MS"/>
                <a:cs typeface="Comic Sans MS"/>
              </a:rPr>
              <a:t> </a:t>
            </a:r>
            <a:r>
              <a:rPr lang="es-MX" sz="2400" spc="-5" dirty="0">
                <a:latin typeface="Comic Sans MS"/>
                <a:cs typeface="Comic Sans MS"/>
              </a:rPr>
              <a:t>Los relés de tensión 27-1</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27-2</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ajustados</a:t>
            </a:r>
            <a:r>
              <a:rPr lang="es-MX" sz="2400" dirty="0">
                <a:latin typeface="Comic Sans MS"/>
                <a:cs typeface="Comic Sans MS"/>
              </a:rPr>
              <a:t> </a:t>
            </a:r>
            <a:r>
              <a:rPr lang="es-MX" sz="2400" spc="-5" dirty="0">
                <a:latin typeface="Comic Sans MS"/>
                <a:cs typeface="Comic Sans MS"/>
              </a:rPr>
              <a:t>en aproximadamente el 85% de la tensión nominal. </a:t>
            </a:r>
            <a:endParaRPr lang="es-MX" sz="900" dirty="0">
              <a:latin typeface="Comic Sans MS"/>
              <a:cs typeface="Comic Sans MS"/>
            </a:endParaRPr>
          </a:p>
        </p:txBody>
      </p:sp>
      <p:grpSp>
        <p:nvGrpSpPr>
          <p:cNvPr id="21" name="Grupo 20">
            <a:extLst>
              <a:ext uri="{FF2B5EF4-FFF2-40B4-BE49-F238E27FC236}">
                <a16:creationId xmlns:a16="http://schemas.microsoft.com/office/drawing/2014/main" xmlns="" id="{65B83EA0-5D2D-449A-A217-2158ABD75D75}"/>
              </a:ext>
            </a:extLst>
          </p:cNvPr>
          <p:cNvGrpSpPr/>
          <p:nvPr/>
        </p:nvGrpSpPr>
        <p:grpSpPr>
          <a:xfrm>
            <a:off x="12598400" y="567906"/>
            <a:ext cx="2823210" cy="4174517"/>
            <a:chOff x="9539503" y="903579"/>
            <a:chExt cx="2823210" cy="4174517"/>
          </a:xfrm>
        </p:grpSpPr>
        <p:grpSp>
          <p:nvGrpSpPr>
            <p:cNvPr id="22" name="object 4">
              <a:extLst>
                <a:ext uri="{FF2B5EF4-FFF2-40B4-BE49-F238E27FC236}">
                  <a16:creationId xmlns:a16="http://schemas.microsoft.com/office/drawing/2014/main" xmlns="" id="{9B591D10-E175-438D-B910-D15AD0263321}"/>
                </a:ext>
              </a:extLst>
            </p:cNvPr>
            <p:cNvGrpSpPr/>
            <p:nvPr/>
          </p:nvGrpSpPr>
          <p:grpSpPr>
            <a:xfrm>
              <a:off x="9539503" y="903579"/>
              <a:ext cx="2823210" cy="1789430"/>
              <a:chOff x="4484903" y="903579"/>
              <a:chExt cx="2823210" cy="1789430"/>
            </a:xfrm>
          </p:grpSpPr>
          <p:pic>
            <p:nvPicPr>
              <p:cNvPr id="44" name="object 5">
                <a:extLst>
                  <a:ext uri="{FF2B5EF4-FFF2-40B4-BE49-F238E27FC236}">
                    <a16:creationId xmlns:a16="http://schemas.microsoft.com/office/drawing/2014/main" xmlns="" id="{4F0C47AC-C776-4122-877F-C001FCBE5F98}"/>
                  </a:ext>
                </a:extLst>
              </p:cNvPr>
              <p:cNvPicPr/>
              <p:nvPr/>
            </p:nvPicPr>
            <p:blipFill>
              <a:blip r:embed="rId3" cstate="print"/>
              <a:stretch>
                <a:fillRect/>
              </a:stretch>
            </p:blipFill>
            <p:spPr>
              <a:xfrm>
                <a:off x="6469583" y="1748497"/>
                <a:ext cx="480745" cy="83045"/>
              </a:xfrm>
              <a:prstGeom prst="rect">
                <a:avLst/>
              </a:prstGeom>
            </p:spPr>
          </p:pic>
          <p:sp>
            <p:nvSpPr>
              <p:cNvPr id="45" name="object 6">
                <a:extLst>
                  <a:ext uri="{FF2B5EF4-FFF2-40B4-BE49-F238E27FC236}">
                    <a16:creationId xmlns:a16="http://schemas.microsoft.com/office/drawing/2014/main" xmlns="" id="{F32E91A4-15FB-4674-B509-1D57401A29BD}"/>
                  </a:ext>
                </a:extLst>
              </p:cNvPr>
              <p:cNvSpPr/>
              <p:nvPr/>
            </p:nvSpPr>
            <p:spPr>
              <a:xfrm>
                <a:off x="6943470" y="1522984"/>
                <a:ext cx="9525" cy="635000"/>
              </a:xfrm>
              <a:custGeom>
                <a:avLst/>
                <a:gdLst/>
                <a:ahLst/>
                <a:cxnLst/>
                <a:rect l="l" t="t" r="r" b="b"/>
                <a:pathLst>
                  <a:path w="9525" h="635000">
                    <a:moveTo>
                      <a:pt x="9144" y="0"/>
                    </a:moveTo>
                    <a:lnTo>
                      <a:pt x="0" y="0"/>
                    </a:lnTo>
                    <a:lnTo>
                      <a:pt x="0" y="634644"/>
                    </a:lnTo>
                    <a:lnTo>
                      <a:pt x="5333" y="634644"/>
                    </a:lnTo>
                    <a:lnTo>
                      <a:pt x="9144" y="634644"/>
                    </a:lnTo>
                    <a:lnTo>
                      <a:pt x="9144" y="0"/>
                    </a:lnTo>
                    <a:close/>
                  </a:path>
                </a:pathLst>
              </a:custGeom>
              <a:solidFill>
                <a:srgbClr val="000000"/>
              </a:solidFill>
            </p:spPr>
            <p:txBody>
              <a:bodyPr wrap="square" lIns="0" tIns="0" rIns="0" bIns="0" rtlCol="0"/>
              <a:lstStyle/>
              <a:p>
                <a:endParaRPr/>
              </a:p>
            </p:txBody>
          </p:sp>
          <p:pic>
            <p:nvPicPr>
              <p:cNvPr id="46" name="object 7">
                <a:extLst>
                  <a:ext uri="{FF2B5EF4-FFF2-40B4-BE49-F238E27FC236}">
                    <a16:creationId xmlns:a16="http://schemas.microsoft.com/office/drawing/2014/main" xmlns="" id="{5B200EF3-FCB4-4FD3-87FA-176CB38868E7}"/>
                  </a:ext>
                </a:extLst>
              </p:cNvPr>
              <p:cNvPicPr/>
              <p:nvPr/>
            </p:nvPicPr>
            <p:blipFill>
              <a:blip r:embed="rId4" cstate="print"/>
              <a:stretch>
                <a:fillRect/>
              </a:stretch>
            </p:blipFill>
            <p:spPr>
              <a:xfrm>
                <a:off x="6868045" y="1371600"/>
                <a:ext cx="152374" cy="152907"/>
              </a:xfrm>
              <a:prstGeom prst="rect">
                <a:avLst/>
              </a:prstGeom>
            </p:spPr>
          </p:pic>
          <p:pic>
            <p:nvPicPr>
              <p:cNvPr id="47" name="object 8">
                <a:extLst>
                  <a:ext uri="{FF2B5EF4-FFF2-40B4-BE49-F238E27FC236}">
                    <a16:creationId xmlns:a16="http://schemas.microsoft.com/office/drawing/2014/main" xmlns="" id="{A55E3EB5-DCFD-486C-888A-AC5FFD539DA7}"/>
                  </a:ext>
                </a:extLst>
              </p:cNvPr>
              <p:cNvPicPr/>
              <p:nvPr/>
            </p:nvPicPr>
            <p:blipFill>
              <a:blip r:embed="rId5" cstate="print"/>
              <a:stretch>
                <a:fillRect/>
              </a:stretch>
            </p:blipFill>
            <p:spPr>
              <a:xfrm>
                <a:off x="6871855" y="2153818"/>
                <a:ext cx="150088" cy="151231"/>
              </a:xfrm>
              <a:prstGeom prst="rect">
                <a:avLst/>
              </a:prstGeom>
            </p:spPr>
          </p:pic>
          <p:sp>
            <p:nvSpPr>
              <p:cNvPr id="48" name="object 9">
                <a:extLst>
                  <a:ext uri="{FF2B5EF4-FFF2-40B4-BE49-F238E27FC236}">
                    <a16:creationId xmlns:a16="http://schemas.microsoft.com/office/drawing/2014/main" xmlns="" id="{6B93BCF2-E2E3-47BD-B4E9-2438EF051503}"/>
                  </a:ext>
                </a:extLst>
              </p:cNvPr>
              <p:cNvSpPr/>
              <p:nvPr/>
            </p:nvSpPr>
            <p:spPr>
              <a:xfrm>
                <a:off x="6941185" y="988148"/>
                <a:ext cx="9525" cy="1704339"/>
              </a:xfrm>
              <a:custGeom>
                <a:avLst/>
                <a:gdLst/>
                <a:ahLst/>
                <a:cxnLst/>
                <a:rect l="l" t="t" r="r" b="b"/>
                <a:pathLst>
                  <a:path w="9525" h="1704339">
                    <a:moveTo>
                      <a:pt x="7620" y="0"/>
                    </a:moveTo>
                    <a:lnTo>
                      <a:pt x="3810" y="0"/>
                    </a:lnTo>
                    <a:lnTo>
                      <a:pt x="0" y="0"/>
                    </a:lnTo>
                    <a:lnTo>
                      <a:pt x="0" y="387032"/>
                    </a:lnTo>
                    <a:lnTo>
                      <a:pt x="7620" y="387032"/>
                    </a:lnTo>
                    <a:lnTo>
                      <a:pt x="7620" y="0"/>
                    </a:lnTo>
                    <a:close/>
                  </a:path>
                  <a:path w="9525" h="1704339">
                    <a:moveTo>
                      <a:pt x="9144" y="1316520"/>
                    </a:moveTo>
                    <a:lnTo>
                      <a:pt x="2286" y="1316520"/>
                    </a:lnTo>
                    <a:lnTo>
                      <a:pt x="2286" y="1704314"/>
                    </a:lnTo>
                    <a:lnTo>
                      <a:pt x="5334" y="1704314"/>
                    </a:lnTo>
                    <a:lnTo>
                      <a:pt x="9144" y="1704314"/>
                    </a:lnTo>
                    <a:lnTo>
                      <a:pt x="9144" y="1316520"/>
                    </a:lnTo>
                    <a:close/>
                  </a:path>
                </a:pathLst>
              </a:custGeom>
              <a:solidFill>
                <a:srgbClr val="000000"/>
              </a:solidFill>
            </p:spPr>
            <p:txBody>
              <a:bodyPr wrap="square" lIns="0" tIns="0" rIns="0" bIns="0" rtlCol="0"/>
              <a:lstStyle/>
              <a:p>
                <a:endParaRPr/>
              </a:p>
            </p:txBody>
          </p:sp>
          <p:pic>
            <p:nvPicPr>
              <p:cNvPr id="49" name="object 10">
                <a:extLst>
                  <a:ext uri="{FF2B5EF4-FFF2-40B4-BE49-F238E27FC236}">
                    <a16:creationId xmlns:a16="http://schemas.microsoft.com/office/drawing/2014/main" xmlns="" id="{4B647CB0-95B0-428D-9D0A-665887AEE80D}"/>
                  </a:ext>
                </a:extLst>
              </p:cNvPr>
              <p:cNvPicPr/>
              <p:nvPr/>
            </p:nvPicPr>
            <p:blipFill>
              <a:blip r:embed="rId6" cstate="print"/>
              <a:stretch>
                <a:fillRect/>
              </a:stretch>
            </p:blipFill>
            <p:spPr>
              <a:xfrm>
                <a:off x="6410159" y="1630413"/>
                <a:ext cx="83045" cy="390829"/>
              </a:xfrm>
              <a:prstGeom prst="rect">
                <a:avLst/>
              </a:prstGeom>
            </p:spPr>
          </p:pic>
          <p:sp>
            <p:nvSpPr>
              <p:cNvPr id="50" name="object 11">
                <a:extLst>
                  <a:ext uri="{FF2B5EF4-FFF2-40B4-BE49-F238E27FC236}">
                    <a16:creationId xmlns:a16="http://schemas.microsoft.com/office/drawing/2014/main" xmlns="" id="{70338C84-7A4E-488A-A516-0B3C1F368BB1}"/>
                  </a:ext>
                </a:extLst>
              </p:cNvPr>
              <p:cNvSpPr/>
              <p:nvPr/>
            </p:nvSpPr>
            <p:spPr>
              <a:xfrm>
                <a:off x="6909181" y="1081099"/>
                <a:ext cx="62865" cy="1532255"/>
              </a:xfrm>
              <a:custGeom>
                <a:avLst/>
                <a:gdLst/>
                <a:ahLst/>
                <a:cxnLst/>
                <a:rect l="l" t="t" r="r" b="b"/>
                <a:pathLst>
                  <a:path w="62865" h="1532255">
                    <a:moveTo>
                      <a:pt x="54089" y="1155763"/>
                    </a:moveTo>
                    <a:lnTo>
                      <a:pt x="51803" y="1155763"/>
                    </a:lnTo>
                    <a:lnTo>
                      <a:pt x="51803" y="1153477"/>
                    </a:lnTo>
                    <a:lnTo>
                      <a:pt x="50279" y="1153477"/>
                    </a:lnTo>
                    <a:lnTo>
                      <a:pt x="48755" y="1151953"/>
                    </a:lnTo>
                    <a:lnTo>
                      <a:pt x="48755" y="1157287"/>
                    </a:lnTo>
                    <a:lnTo>
                      <a:pt x="48755" y="1166418"/>
                    </a:lnTo>
                    <a:lnTo>
                      <a:pt x="46469" y="1166418"/>
                    </a:lnTo>
                    <a:lnTo>
                      <a:pt x="46469" y="1167942"/>
                    </a:lnTo>
                    <a:lnTo>
                      <a:pt x="43434" y="1167942"/>
                    </a:lnTo>
                    <a:lnTo>
                      <a:pt x="43434" y="1170228"/>
                    </a:lnTo>
                    <a:lnTo>
                      <a:pt x="28956" y="1170228"/>
                    </a:lnTo>
                    <a:lnTo>
                      <a:pt x="28956" y="1155763"/>
                    </a:lnTo>
                    <a:lnTo>
                      <a:pt x="46469" y="1155763"/>
                    </a:lnTo>
                    <a:lnTo>
                      <a:pt x="46469" y="1157287"/>
                    </a:lnTo>
                    <a:lnTo>
                      <a:pt x="48755" y="1157287"/>
                    </a:lnTo>
                    <a:lnTo>
                      <a:pt x="48755" y="1151953"/>
                    </a:lnTo>
                    <a:lnTo>
                      <a:pt x="48755" y="1150429"/>
                    </a:lnTo>
                    <a:lnTo>
                      <a:pt x="50279" y="1150429"/>
                    </a:lnTo>
                    <a:lnTo>
                      <a:pt x="50279" y="1148143"/>
                    </a:lnTo>
                    <a:lnTo>
                      <a:pt x="51803" y="1148143"/>
                    </a:lnTo>
                    <a:lnTo>
                      <a:pt x="51803" y="1137475"/>
                    </a:lnTo>
                    <a:lnTo>
                      <a:pt x="50279" y="1137475"/>
                    </a:lnTo>
                    <a:lnTo>
                      <a:pt x="50279" y="1135951"/>
                    </a:lnTo>
                    <a:lnTo>
                      <a:pt x="48755" y="1135951"/>
                    </a:lnTo>
                    <a:lnTo>
                      <a:pt x="48755" y="1133665"/>
                    </a:lnTo>
                    <a:lnTo>
                      <a:pt x="46469" y="1133665"/>
                    </a:lnTo>
                    <a:lnTo>
                      <a:pt x="46469" y="1139761"/>
                    </a:lnTo>
                    <a:lnTo>
                      <a:pt x="46469" y="1146619"/>
                    </a:lnTo>
                    <a:lnTo>
                      <a:pt x="44958" y="1146619"/>
                    </a:lnTo>
                    <a:lnTo>
                      <a:pt x="44958" y="1148143"/>
                    </a:lnTo>
                    <a:lnTo>
                      <a:pt x="43434" y="1148143"/>
                    </a:lnTo>
                    <a:lnTo>
                      <a:pt x="43434" y="1150429"/>
                    </a:lnTo>
                    <a:lnTo>
                      <a:pt x="28956" y="1150429"/>
                    </a:lnTo>
                    <a:lnTo>
                      <a:pt x="28956" y="1137475"/>
                    </a:lnTo>
                    <a:lnTo>
                      <a:pt x="44958" y="1137475"/>
                    </a:lnTo>
                    <a:lnTo>
                      <a:pt x="44958" y="1139761"/>
                    </a:lnTo>
                    <a:lnTo>
                      <a:pt x="46469" y="1139761"/>
                    </a:lnTo>
                    <a:lnTo>
                      <a:pt x="46469" y="1133665"/>
                    </a:lnTo>
                    <a:lnTo>
                      <a:pt x="46469" y="1132141"/>
                    </a:lnTo>
                    <a:lnTo>
                      <a:pt x="21336" y="1132141"/>
                    </a:lnTo>
                    <a:lnTo>
                      <a:pt x="21336" y="1175562"/>
                    </a:lnTo>
                    <a:lnTo>
                      <a:pt x="43434" y="1175562"/>
                    </a:lnTo>
                    <a:lnTo>
                      <a:pt x="43434" y="1173276"/>
                    </a:lnTo>
                    <a:lnTo>
                      <a:pt x="48755" y="1173276"/>
                    </a:lnTo>
                    <a:lnTo>
                      <a:pt x="48755" y="1171752"/>
                    </a:lnTo>
                    <a:lnTo>
                      <a:pt x="51803" y="1171752"/>
                    </a:lnTo>
                    <a:lnTo>
                      <a:pt x="51803" y="1170228"/>
                    </a:lnTo>
                    <a:lnTo>
                      <a:pt x="51803" y="1167942"/>
                    </a:lnTo>
                    <a:lnTo>
                      <a:pt x="54089" y="1167942"/>
                    </a:lnTo>
                    <a:lnTo>
                      <a:pt x="54089" y="1155763"/>
                    </a:lnTo>
                    <a:close/>
                  </a:path>
                  <a:path w="62865" h="1532255">
                    <a:moveTo>
                      <a:pt x="57137" y="389318"/>
                    </a:moveTo>
                    <a:lnTo>
                      <a:pt x="52133" y="377126"/>
                    </a:lnTo>
                    <a:lnTo>
                      <a:pt x="49936" y="371792"/>
                    </a:lnTo>
                    <a:lnTo>
                      <a:pt x="43434" y="355942"/>
                    </a:lnTo>
                    <a:lnTo>
                      <a:pt x="43434" y="371792"/>
                    </a:lnTo>
                    <a:lnTo>
                      <a:pt x="28956" y="371792"/>
                    </a:lnTo>
                    <a:lnTo>
                      <a:pt x="34290" y="358838"/>
                    </a:lnTo>
                    <a:lnTo>
                      <a:pt x="34290" y="357314"/>
                    </a:lnTo>
                    <a:lnTo>
                      <a:pt x="35814" y="357314"/>
                    </a:lnTo>
                    <a:lnTo>
                      <a:pt x="35814" y="351980"/>
                    </a:lnTo>
                    <a:lnTo>
                      <a:pt x="37338" y="351980"/>
                    </a:lnTo>
                    <a:lnTo>
                      <a:pt x="37338" y="357314"/>
                    </a:lnTo>
                    <a:lnTo>
                      <a:pt x="39624" y="357314"/>
                    </a:lnTo>
                    <a:lnTo>
                      <a:pt x="39624" y="361124"/>
                    </a:lnTo>
                    <a:lnTo>
                      <a:pt x="43434" y="371792"/>
                    </a:lnTo>
                    <a:lnTo>
                      <a:pt x="43434" y="355942"/>
                    </a:lnTo>
                    <a:lnTo>
                      <a:pt x="41808" y="351980"/>
                    </a:lnTo>
                    <a:lnTo>
                      <a:pt x="39624" y="346646"/>
                    </a:lnTo>
                    <a:lnTo>
                      <a:pt x="34290" y="346646"/>
                    </a:lnTo>
                    <a:lnTo>
                      <a:pt x="18288" y="389318"/>
                    </a:lnTo>
                    <a:lnTo>
                      <a:pt x="23622" y="389318"/>
                    </a:lnTo>
                    <a:lnTo>
                      <a:pt x="26670" y="377126"/>
                    </a:lnTo>
                    <a:lnTo>
                      <a:pt x="44958" y="377126"/>
                    </a:lnTo>
                    <a:lnTo>
                      <a:pt x="50279" y="389318"/>
                    </a:lnTo>
                    <a:lnTo>
                      <a:pt x="57137" y="389318"/>
                    </a:lnTo>
                    <a:close/>
                  </a:path>
                  <a:path w="62865" h="1532255">
                    <a:moveTo>
                      <a:pt x="59423" y="1374419"/>
                    </a:moveTo>
                    <a:lnTo>
                      <a:pt x="44958" y="1374419"/>
                    </a:lnTo>
                    <a:lnTo>
                      <a:pt x="39624" y="1375943"/>
                    </a:lnTo>
                    <a:lnTo>
                      <a:pt x="34290" y="1375943"/>
                    </a:lnTo>
                    <a:lnTo>
                      <a:pt x="28956" y="1378229"/>
                    </a:lnTo>
                    <a:lnTo>
                      <a:pt x="23622" y="1379753"/>
                    </a:lnTo>
                    <a:lnTo>
                      <a:pt x="19812" y="1383563"/>
                    </a:lnTo>
                    <a:lnTo>
                      <a:pt x="14478" y="1385087"/>
                    </a:lnTo>
                    <a:lnTo>
                      <a:pt x="10668" y="1388897"/>
                    </a:lnTo>
                    <a:lnTo>
                      <a:pt x="9144" y="1391945"/>
                    </a:lnTo>
                    <a:lnTo>
                      <a:pt x="5334" y="1395742"/>
                    </a:lnTo>
                    <a:lnTo>
                      <a:pt x="3810" y="1399552"/>
                    </a:lnTo>
                    <a:lnTo>
                      <a:pt x="1524" y="1403362"/>
                    </a:lnTo>
                    <a:lnTo>
                      <a:pt x="0" y="1408696"/>
                    </a:lnTo>
                    <a:lnTo>
                      <a:pt x="0" y="1424698"/>
                    </a:lnTo>
                    <a:lnTo>
                      <a:pt x="1524" y="1430032"/>
                    </a:lnTo>
                    <a:lnTo>
                      <a:pt x="3810" y="1433842"/>
                    </a:lnTo>
                    <a:lnTo>
                      <a:pt x="5334" y="1436890"/>
                    </a:lnTo>
                    <a:lnTo>
                      <a:pt x="9144" y="1440700"/>
                    </a:lnTo>
                    <a:lnTo>
                      <a:pt x="10668" y="1444510"/>
                    </a:lnTo>
                    <a:lnTo>
                      <a:pt x="14478" y="1447558"/>
                    </a:lnTo>
                    <a:lnTo>
                      <a:pt x="19812" y="1449844"/>
                    </a:lnTo>
                    <a:lnTo>
                      <a:pt x="23622" y="1453654"/>
                    </a:lnTo>
                    <a:lnTo>
                      <a:pt x="26289" y="1454416"/>
                    </a:lnTo>
                    <a:lnTo>
                      <a:pt x="18288" y="1456702"/>
                    </a:lnTo>
                    <a:lnTo>
                      <a:pt x="9144" y="1465846"/>
                    </a:lnTo>
                    <a:lnTo>
                      <a:pt x="5334" y="1471168"/>
                    </a:lnTo>
                    <a:lnTo>
                      <a:pt x="3810" y="1474978"/>
                    </a:lnTo>
                    <a:lnTo>
                      <a:pt x="1524" y="1478788"/>
                    </a:lnTo>
                    <a:lnTo>
                      <a:pt x="0" y="1481836"/>
                    </a:lnTo>
                    <a:lnTo>
                      <a:pt x="0" y="1500124"/>
                    </a:lnTo>
                    <a:lnTo>
                      <a:pt x="1524" y="1503172"/>
                    </a:lnTo>
                    <a:lnTo>
                      <a:pt x="3810" y="1506982"/>
                    </a:lnTo>
                    <a:lnTo>
                      <a:pt x="5334" y="1512316"/>
                    </a:lnTo>
                    <a:lnTo>
                      <a:pt x="9144" y="1516126"/>
                    </a:lnTo>
                    <a:lnTo>
                      <a:pt x="10668" y="1519936"/>
                    </a:lnTo>
                    <a:lnTo>
                      <a:pt x="14478" y="1521460"/>
                    </a:lnTo>
                    <a:lnTo>
                      <a:pt x="19812" y="1525270"/>
                    </a:lnTo>
                    <a:lnTo>
                      <a:pt x="23622" y="1526794"/>
                    </a:lnTo>
                    <a:lnTo>
                      <a:pt x="28956" y="1528318"/>
                    </a:lnTo>
                    <a:lnTo>
                      <a:pt x="34290" y="1530604"/>
                    </a:lnTo>
                    <a:lnTo>
                      <a:pt x="39624" y="1532128"/>
                    </a:lnTo>
                    <a:lnTo>
                      <a:pt x="51803" y="1532128"/>
                    </a:lnTo>
                    <a:lnTo>
                      <a:pt x="59423" y="1530604"/>
                    </a:lnTo>
                    <a:lnTo>
                      <a:pt x="59423" y="1522984"/>
                    </a:lnTo>
                    <a:lnTo>
                      <a:pt x="35814" y="1522984"/>
                    </a:lnTo>
                    <a:lnTo>
                      <a:pt x="30480" y="1521460"/>
                    </a:lnTo>
                    <a:lnTo>
                      <a:pt x="26670" y="1519936"/>
                    </a:lnTo>
                    <a:lnTo>
                      <a:pt x="23622" y="1517650"/>
                    </a:lnTo>
                    <a:lnTo>
                      <a:pt x="19812" y="1516126"/>
                    </a:lnTo>
                    <a:lnTo>
                      <a:pt x="14478" y="1510792"/>
                    </a:lnTo>
                    <a:lnTo>
                      <a:pt x="12192" y="1506982"/>
                    </a:lnTo>
                    <a:lnTo>
                      <a:pt x="10668" y="1505458"/>
                    </a:lnTo>
                    <a:lnTo>
                      <a:pt x="9144" y="1501648"/>
                    </a:lnTo>
                    <a:lnTo>
                      <a:pt x="9144" y="1497838"/>
                    </a:lnTo>
                    <a:lnTo>
                      <a:pt x="6858" y="1494790"/>
                    </a:lnTo>
                    <a:lnTo>
                      <a:pt x="6858" y="1487170"/>
                    </a:lnTo>
                    <a:lnTo>
                      <a:pt x="9144" y="1484122"/>
                    </a:lnTo>
                    <a:lnTo>
                      <a:pt x="9144" y="1480312"/>
                    </a:lnTo>
                    <a:lnTo>
                      <a:pt x="10668" y="1478788"/>
                    </a:lnTo>
                    <a:lnTo>
                      <a:pt x="12192" y="1474978"/>
                    </a:lnTo>
                    <a:lnTo>
                      <a:pt x="14478" y="1471168"/>
                    </a:lnTo>
                    <a:lnTo>
                      <a:pt x="19812" y="1465846"/>
                    </a:lnTo>
                    <a:lnTo>
                      <a:pt x="23622" y="1464322"/>
                    </a:lnTo>
                    <a:lnTo>
                      <a:pt x="26670" y="1462036"/>
                    </a:lnTo>
                    <a:lnTo>
                      <a:pt x="30480" y="1460512"/>
                    </a:lnTo>
                    <a:lnTo>
                      <a:pt x="35814" y="1458988"/>
                    </a:lnTo>
                    <a:lnTo>
                      <a:pt x="39624" y="1458988"/>
                    </a:lnTo>
                    <a:lnTo>
                      <a:pt x="44958" y="1456702"/>
                    </a:lnTo>
                    <a:lnTo>
                      <a:pt x="51803" y="1456702"/>
                    </a:lnTo>
                    <a:lnTo>
                      <a:pt x="57137" y="1458988"/>
                    </a:lnTo>
                    <a:lnTo>
                      <a:pt x="57708" y="1456702"/>
                    </a:lnTo>
                    <a:lnTo>
                      <a:pt x="59423" y="1456702"/>
                    </a:lnTo>
                    <a:lnTo>
                      <a:pt x="59423" y="1449844"/>
                    </a:lnTo>
                    <a:lnTo>
                      <a:pt x="59423" y="1447558"/>
                    </a:lnTo>
                    <a:lnTo>
                      <a:pt x="51803" y="1449844"/>
                    </a:lnTo>
                    <a:lnTo>
                      <a:pt x="41148" y="1449844"/>
                    </a:lnTo>
                    <a:lnTo>
                      <a:pt x="35814" y="1447558"/>
                    </a:lnTo>
                    <a:lnTo>
                      <a:pt x="30480" y="1446034"/>
                    </a:lnTo>
                    <a:lnTo>
                      <a:pt x="26670" y="1444510"/>
                    </a:lnTo>
                    <a:lnTo>
                      <a:pt x="23622" y="1442224"/>
                    </a:lnTo>
                    <a:lnTo>
                      <a:pt x="19812" y="1440700"/>
                    </a:lnTo>
                    <a:lnTo>
                      <a:pt x="14478" y="1435366"/>
                    </a:lnTo>
                    <a:lnTo>
                      <a:pt x="12192" y="1433842"/>
                    </a:lnTo>
                    <a:lnTo>
                      <a:pt x="9144" y="1426222"/>
                    </a:lnTo>
                    <a:lnTo>
                      <a:pt x="9144" y="1423174"/>
                    </a:lnTo>
                    <a:lnTo>
                      <a:pt x="6858" y="1419364"/>
                    </a:lnTo>
                    <a:lnTo>
                      <a:pt x="6858" y="1414030"/>
                    </a:lnTo>
                    <a:lnTo>
                      <a:pt x="9144" y="1410220"/>
                    </a:lnTo>
                    <a:lnTo>
                      <a:pt x="9144" y="1406410"/>
                    </a:lnTo>
                    <a:lnTo>
                      <a:pt x="10668" y="1403362"/>
                    </a:lnTo>
                    <a:lnTo>
                      <a:pt x="12192" y="1399552"/>
                    </a:lnTo>
                    <a:lnTo>
                      <a:pt x="14478" y="1398028"/>
                    </a:lnTo>
                    <a:lnTo>
                      <a:pt x="18288" y="1394218"/>
                    </a:lnTo>
                    <a:lnTo>
                      <a:pt x="19812" y="1391945"/>
                    </a:lnTo>
                    <a:lnTo>
                      <a:pt x="26670" y="1386611"/>
                    </a:lnTo>
                    <a:lnTo>
                      <a:pt x="30480" y="1385087"/>
                    </a:lnTo>
                    <a:lnTo>
                      <a:pt x="35814" y="1383563"/>
                    </a:lnTo>
                    <a:lnTo>
                      <a:pt x="57137" y="1383563"/>
                    </a:lnTo>
                    <a:lnTo>
                      <a:pt x="59423" y="1374419"/>
                    </a:lnTo>
                    <a:close/>
                  </a:path>
                  <a:path w="62865" h="1532255">
                    <a:moveTo>
                      <a:pt x="62471" y="80759"/>
                    </a:moveTo>
                    <a:lnTo>
                      <a:pt x="60947" y="73901"/>
                    </a:lnTo>
                    <a:lnTo>
                      <a:pt x="55613" y="73901"/>
                    </a:lnTo>
                    <a:lnTo>
                      <a:pt x="39624" y="73901"/>
                    </a:lnTo>
                    <a:lnTo>
                      <a:pt x="34290" y="72377"/>
                    </a:lnTo>
                    <a:lnTo>
                      <a:pt x="30480" y="70091"/>
                    </a:lnTo>
                    <a:lnTo>
                      <a:pt x="26670" y="68567"/>
                    </a:lnTo>
                    <a:lnTo>
                      <a:pt x="19812" y="63233"/>
                    </a:lnTo>
                    <a:lnTo>
                      <a:pt x="18288" y="60947"/>
                    </a:lnTo>
                    <a:lnTo>
                      <a:pt x="16002" y="57899"/>
                    </a:lnTo>
                    <a:lnTo>
                      <a:pt x="14478" y="55613"/>
                    </a:lnTo>
                    <a:lnTo>
                      <a:pt x="12192" y="52565"/>
                    </a:lnTo>
                    <a:lnTo>
                      <a:pt x="10668" y="48755"/>
                    </a:lnTo>
                    <a:lnTo>
                      <a:pt x="10668" y="34277"/>
                    </a:lnTo>
                    <a:lnTo>
                      <a:pt x="12192" y="30467"/>
                    </a:lnTo>
                    <a:lnTo>
                      <a:pt x="14478" y="28943"/>
                    </a:lnTo>
                    <a:lnTo>
                      <a:pt x="16002" y="25133"/>
                    </a:lnTo>
                    <a:lnTo>
                      <a:pt x="18288" y="22085"/>
                    </a:lnTo>
                    <a:lnTo>
                      <a:pt x="19812" y="19812"/>
                    </a:lnTo>
                    <a:lnTo>
                      <a:pt x="26670" y="14478"/>
                    </a:lnTo>
                    <a:lnTo>
                      <a:pt x="30480" y="12954"/>
                    </a:lnTo>
                    <a:lnTo>
                      <a:pt x="34290" y="10668"/>
                    </a:lnTo>
                    <a:lnTo>
                      <a:pt x="39624" y="9144"/>
                    </a:lnTo>
                    <a:lnTo>
                      <a:pt x="43434" y="9144"/>
                    </a:lnTo>
                    <a:lnTo>
                      <a:pt x="48755" y="7620"/>
                    </a:lnTo>
                    <a:lnTo>
                      <a:pt x="54089" y="7620"/>
                    </a:lnTo>
                    <a:lnTo>
                      <a:pt x="60947" y="9144"/>
                    </a:lnTo>
                    <a:lnTo>
                      <a:pt x="60947" y="0"/>
                    </a:lnTo>
                    <a:lnTo>
                      <a:pt x="43434" y="0"/>
                    </a:lnTo>
                    <a:lnTo>
                      <a:pt x="35814" y="2286"/>
                    </a:lnTo>
                    <a:lnTo>
                      <a:pt x="32004" y="3810"/>
                    </a:lnTo>
                    <a:lnTo>
                      <a:pt x="26670" y="5334"/>
                    </a:lnTo>
                    <a:lnTo>
                      <a:pt x="21336" y="7620"/>
                    </a:lnTo>
                    <a:lnTo>
                      <a:pt x="14478" y="14478"/>
                    </a:lnTo>
                    <a:lnTo>
                      <a:pt x="10668" y="16764"/>
                    </a:lnTo>
                    <a:lnTo>
                      <a:pt x="9144" y="22085"/>
                    </a:lnTo>
                    <a:lnTo>
                      <a:pt x="6858" y="25133"/>
                    </a:lnTo>
                    <a:lnTo>
                      <a:pt x="3810" y="32753"/>
                    </a:lnTo>
                    <a:lnTo>
                      <a:pt x="3810" y="50279"/>
                    </a:lnTo>
                    <a:lnTo>
                      <a:pt x="9144" y="63233"/>
                    </a:lnTo>
                    <a:lnTo>
                      <a:pt x="10668" y="66281"/>
                    </a:lnTo>
                    <a:lnTo>
                      <a:pt x="14478" y="70091"/>
                    </a:lnTo>
                    <a:lnTo>
                      <a:pt x="18288" y="72377"/>
                    </a:lnTo>
                    <a:lnTo>
                      <a:pt x="21336" y="75425"/>
                    </a:lnTo>
                    <a:lnTo>
                      <a:pt x="26670" y="77711"/>
                    </a:lnTo>
                    <a:lnTo>
                      <a:pt x="28829" y="78333"/>
                    </a:lnTo>
                    <a:lnTo>
                      <a:pt x="26670" y="79235"/>
                    </a:lnTo>
                    <a:lnTo>
                      <a:pt x="21336" y="83045"/>
                    </a:lnTo>
                    <a:lnTo>
                      <a:pt x="18288" y="84569"/>
                    </a:lnTo>
                    <a:lnTo>
                      <a:pt x="14478" y="88379"/>
                    </a:lnTo>
                    <a:lnTo>
                      <a:pt x="10668" y="91427"/>
                    </a:lnTo>
                    <a:lnTo>
                      <a:pt x="9144" y="95237"/>
                    </a:lnTo>
                    <a:lnTo>
                      <a:pt x="6858" y="99034"/>
                    </a:lnTo>
                    <a:lnTo>
                      <a:pt x="5334" y="104368"/>
                    </a:lnTo>
                    <a:lnTo>
                      <a:pt x="3810" y="108178"/>
                    </a:lnTo>
                    <a:lnTo>
                      <a:pt x="3810" y="111226"/>
                    </a:lnTo>
                    <a:lnTo>
                      <a:pt x="1524" y="116560"/>
                    </a:lnTo>
                    <a:lnTo>
                      <a:pt x="3810" y="120370"/>
                    </a:lnTo>
                    <a:lnTo>
                      <a:pt x="3810" y="125704"/>
                    </a:lnTo>
                    <a:lnTo>
                      <a:pt x="6858" y="133324"/>
                    </a:lnTo>
                    <a:lnTo>
                      <a:pt x="9144" y="136372"/>
                    </a:lnTo>
                    <a:lnTo>
                      <a:pt x="10668" y="140182"/>
                    </a:lnTo>
                    <a:lnTo>
                      <a:pt x="14478" y="143992"/>
                    </a:lnTo>
                    <a:lnTo>
                      <a:pt x="18288" y="147040"/>
                    </a:lnTo>
                    <a:lnTo>
                      <a:pt x="21336" y="150850"/>
                    </a:lnTo>
                    <a:lnTo>
                      <a:pt x="26670" y="152374"/>
                    </a:lnTo>
                    <a:lnTo>
                      <a:pt x="32004" y="154660"/>
                    </a:lnTo>
                    <a:lnTo>
                      <a:pt x="37338" y="156184"/>
                    </a:lnTo>
                    <a:lnTo>
                      <a:pt x="43434" y="156184"/>
                    </a:lnTo>
                    <a:lnTo>
                      <a:pt x="48755" y="158470"/>
                    </a:lnTo>
                    <a:lnTo>
                      <a:pt x="55613" y="156184"/>
                    </a:lnTo>
                    <a:lnTo>
                      <a:pt x="62471" y="156184"/>
                    </a:lnTo>
                    <a:lnTo>
                      <a:pt x="60947" y="149326"/>
                    </a:lnTo>
                    <a:lnTo>
                      <a:pt x="43434" y="149326"/>
                    </a:lnTo>
                    <a:lnTo>
                      <a:pt x="39624" y="147040"/>
                    </a:lnTo>
                    <a:lnTo>
                      <a:pt x="34290" y="147040"/>
                    </a:lnTo>
                    <a:lnTo>
                      <a:pt x="26670" y="143992"/>
                    </a:lnTo>
                    <a:lnTo>
                      <a:pt x="23622" y="140182"/>
                    </a:lnTo>
                    <a:lnTo>
                      <a:pt x="19812" y="138658"/>
                    </a:lnTo>
                    <a:lnTo>
                      <a:pt x="18288" y="136372"/>
                    </a:lnTo>
                    <a:lnTo>
                      <a:pt x="16002" y="133324"/>
                    </a:lnTo>
                    <a:lnTo>
                      <a:pt x="14478" y="129514"/>
                    </a:lnTo>
                    <a:lnTo>
                      <a:pt x="12192" y="125704"/>
                    </a:lnTo>
                    <a:lnTo>
                      <a:pt x="10668" y="124180"/>
                    </a:lnTo>
                    <a:lnTo>
                      <a:pt x="10668" y="109702"/>
                    </a:lnTo>
                    <a:lnTo>
                      <a:pt x="12192" y="105892"/>
                    </a:lnTo>
                    <a:lnTo>
                      <a:pt x="14478" y="102844"/>
                    </a:lnTo>
                    <a:lnTo>
                      <a:pt x="18288" y="96761"/>
                    </a:lnTo>
                    <a:lnTo>
                      <a:pt x="19812" y="93713"/>
                    </a:lnTo>
                    <a:lnTo>
                      <a:pt x="23622" y="91427"/>
                    </a:lnTo>
                    <a:lnTo>
                      <a:pt x="26670" y="89903"/>
                    </a:lnTo>
                    <a:lnTo>
                      <a:pt x="30480" y="88379"/>
                    </a:lnTo>
                    <a:lnTo>
                      <a:pt x="34290" y="86093"/>
                    </a:lnTo>
                    <a:lnTo>
                      <a:pt x="37338" y="84569"/>
                    </a:lnTo>
                    <a:lnTo>
                      <a:pt x="43434" y="83045"/>
                    </a:lnTo>
                    <a:lnTo>
                      <a:pt x="55613" y="83045"/>
                    </a:lnTo>
                    <a:lnTo>
                      <a:pt x="60947" y="83045"/>
                    </a:lnTo>
                    <a:lnTo>
                      <a:pt x="60947" y="81267"/>
                    </a:lnTo>
                    <a:lnTo>
                      <a:pt x="62471" y="80759"/>
                    </a:lnTo>
                    <a:close/>
                  </a:path>
                </a:pathLst>
              </a:custGeom>
              <a:solidFill>
                <a:srgbClr val="000000"/>
              </a:solidFill>
            </p:spPr>
            <p:txBody>
              <a:bodyPr wrap="square" lIns="0" tIns="0" rIns="0" bIns="0" rtlCol="0"/>
              <a:lstStyle/>
              <a:p>
                <a:endParaRPr/>
              </a:p>
            </p:txBody>
          </p:sp>
          <p:pic>
            <p:nvPicPr>
              <p:cNvPr id="51" name="object 12">
                <a:extLst>
                  <a:ext uri="{FF2B5EF4-FFF2-40B4-BE49-F238E27FC236}">
                    <a16:creationId xmlns:a16="http://schemas.microsoft.com/office/drawing/2014/main" xmlns="" id="{BF6280E4-201F-4D43-88EB-18CDA22C11F2}"/>
                  </a:ext>
                </a:extLst>
              </p:cNvPr>
              <p:cNvPicPr/>
              <p:nvPr/>
            </p:nvPicPr>
            <p:blipFill>
              <a:blip r:embed="rId7" cstate="print"/>
              <a:stretch>
                <a:fillRect/>
              </a:stretch>
            </p:blipFill>
            <p:spPr>
              <a:xfrm>
                <a:off x="4484903" y="1369847"/>
                <a:ext cx="1860486" cy="1173289"/>
              </a:xfrm>
              <a:prstGeom prst="rect">
                <a:avLst/>
              </a:prstGeom>
            </p:spPr>
          </p:pic>
          <p:sp>
            <p:nvSpPr>
              <p:cNvPr id="52" name="object 13">
                <a:extLst>
                  <a:ext uri="{FF2B5EF4-FFF2-40B4-BE49-F238E27FC236}">
                    <a16:creationId xmlns:a16="http://schemas.microsoft.com/office/drawing/2014/main" xmlns="" id="{5A1B3029-B39B-4D7C-B2FD-6EF50512497A}"/>
                  </a:ext>
                </a:extLst>
              </p:cNvPr>
              <p:cNvSpPr/>
              <p:nvPr/>
            </p:nvSpPr>
            <p:spPr>
              <a:xfrm>
                <a:off x="5073828" y="903579"/>
                <a:ext cx="26670" cy="425450"/>
              </a:xfrm>
              <a:custGeom>
                <a:avLst/>
                <a:gdLst/>
                <a:ahLst/>
                <a:cxnLst/>
                <a:rect l="l" t="t" r="r" b="b"/>
                <a:pathLst>
                  <a:path w="26670" h="425450">
                    <a:moveTo>
                      <a:pt x="6858" y="385508"/>
                    </a:moveTo>
                    <a:lnTo>
                      <a:pt x="0" y="385508"/>
                    </a:lnTo>
                    <a:lnTo>
                      <a:pt x="0" y="425132"/>
                    </a:lnTo>
                    <a:lnTo>
                      <a:pt x="6858" y="425132"/>
                    </a:lnTo>
                    <a:lnTo>
                      <a:pt x="6858" y="385508"/>
                    </a:lnTo>
                    <a:close/>
                  </a:path>
                  <a:path w="26670" h="425450">
                    <a:moveTo>
                      <a:pt x="6858" y="305511"/>
                    </a:moveTo>
                    <a:lnTo>
                      <a:pt x="0" y="305511"/>
                    </a:lnTo>
                    <a:lnTo>
                      <a:pt x="0" y="344373"/>
                    </a:lnTo>
                    <a:lnTo>
                      <a:pt x="6858" y="344373"/>
                    </a:lnTo>
                    <a:lnTo>
                      <a:pt x="6858" y="305511"/>
                    </a:lnTo>
                    <a:close/>
                  </a:path>
                  <a:path w="26670" h="425450">
                    <a:moveTo>
                      <a:pt x="6858" y="224751"/>
                    </a:moveTo>
                    <a:lnTo>
                      <a:pt x="0" y="224751"/>
                    </a:lnTo>
                    <a:lnTo>
                      <a:pt x="0" y="263613"/>
                    </a:lnTo>
                    <a:lnTo>
                      <a:pt x="6858" y="263613"/>
                    </a:lnTo>
                    <a:lnTo>
                      <a:pt x="6858" y="224751"/>
                    </a:lnTo>
                    <a:close/>
                  </a:path>
                  <a:path w="26670" h="425450">
                    <a:moveTo>
                      <a:pt x="6858" y="143992"/>
                    </a:moveTo>
                    <a:lnTo>
                      <a:pt x="0" y="143992"/>
                    </a:lnTo>
                    <a:lnTo>
                      <a:pt x="0" y="182854"/>
                    </a:lnTo>
                    <a:lnTo>
                      <a:pt x="6858" y="182854"/>
                    </a:lnTo>
                    <a:lnTo>
                      <a:pt x="6858" y="143992"/>
                    </a:lnTo>
                    <a:close/>
                  </a:path>
                  <a:path w="26670" h="425450">
                    <a:moveTo>
                      <a:pt x="6858" y="63233"/>
                    </a:moveTo>
                    <a:lnTo>
                      <a:pt x="0" y="63233"/>
                    </a:lnTo>
                    <a:lnTo>
                      <a:pt x="0" y="102082"/>
                    </a:lnTo>
                    <a:lnTo>
                      <a:pt x="6858" y="102082"/>
                    </a:lnTo>
                    <a:lnTo>
                      <a:pt x="6858" y="63233"/>
                    </a:lnTo>
                    <a:close/>
                  </a:path>
                  <a:path w="26670" h="425450">
                    <a:moveTo>
                      <a:pt x="26670" y="0"/>
                    </a:moveTo>
                    <a:lnTo>
                      <a:pt x="3048" y="0"/>
                    </a:lnTo>
                    <a:lnTo>
                      <a:pt x="0" y="0"/>
                    </a:lnTo>
                    <a:lnTo>
                      <a:pt x="0" y="5334"/>
                    </a:lnTo>
                    <a:lnTo>
                      <a:pt x="0" y="21336"/>
                    </a:lnTo>
                    <a:lnTo>
                      <a:pt x="6858" y="21336"/>
                    </a:lnTo>
                    <a:lnTo>
                      <a:pt x="6858" y="9144"/>
                    </a:lnTo>
                    <a:lnTo>
                      <a:pt x="26670" y="9144"/>
                    </a:lnTo>
                    <a:lnTo>
                      <a:pt x="26670" y="0"/>
                    </a:lnTo>
                    <a:close/>
                  </a:path>
                </a:pathLst>
              </a:custGeom>
              <a:solidFill>
                <a:srgbClr val="000000"/>
              </a:solidFill>
            </p:spPr>
            <p:txBody>
              <a:bodyPr wrap="square" lIns="0" tIns="0" rIns="0" bIns="0" rtlCol="0"/>
              <a:lstStyle/>
              <a:p>
                <a:endParaRPr/>
              </a:p>
            </p:txBody>
          </p:sp>
          <p:sp>
            <p:nvSpPr>
              <p:cNvPr id="53" name="object 14">
                <a:extLst>
                  <a:ext uri="{FF2B5EF4-FFF2-40B4-BE49-F238E27FC236}">
                    <a16:creationId xmlns:a16="http://schemas.microsoft.com/office/drawing/2014/main" xmlns="" id="{8B76D923-488E-491A-9C9B-E50B530AFB04}"/>
                  </a:ext>
                </a:extLst>
              </p:cNvPr>
              <p:cNvSpPr/>
              <p:nvPr/>
            </p:nvSpPr>
            <p:spPr>
              <a:xfrm>
                <a:off x="5141633" y="908151"/>
                <a:ext cx="2141220" cy="0"/>
              </a:xfrm>
              <a:custGeom>
                <a:avLst/>
                <a:gdLst/>
                <a:ahLst/>
                <a:cxnLst/>
                <a:rect l="l" t="t" r="r" b="b"/>
                <a:pathLst>
                  <a:path w="2141220">
                    <a:moveTo>
                      <a:pt x="0" y="0"/>
                    </a:moveTo>
                    <a:lnTo>
                      <a:pt x="2140877" y="0"/>
                    </a:lnTo>
                  </a:path>
                </a:pathLst>
              </a:custGeom>
              <a:ln w="9144">
                <a:solidFill>
                  <a:srgbClr val="000000"/>
                </a:solidFill>
                <a:prstDash val="dash"/>
              </a:ln>
            </p:spPr>
            <p:txBody>
              <a:bodyPr wrap="square" lIns="0" tIns="0" rIns="0" bIns="0" rtlCol="0"/>
              <a:lstStyle/>
              <a:p>
                <a:endParaRPr/>
              </a:p>
            </p:txBody>
          </p:sp>
          <p:sp>
            <p:nvSpPr>
              <p:cNvPr id="54" name="object 15">
                <a:extLst>
                  <a:ext uri="{FF2B5EF4-FFF2-40B4-BE49-F238E27FC236}">
                    <a16:creationId xmlns:a16="http://schemas.microsoft.com/office/drawing/2014/main" xmlns="" id="{593BCA01-D6F5-405F-9474-A5B95CEBD6D4}"/>
                  </a:ext>
                </a:extLst>
              </p:cNvPr>
              <p:cNvSpPr/>
              <p:nvPr/>
            </p:nvSpPr>
            <p:spPr>
              <a:xfrm>
                <a:off x="7303071" y="927201"/>
                <a:ext cx="0" cy="848994"/>
              </a:xfrm>
              <a:custGeom>
                <a:avLst/>
                <a:gdLst/>
                <a:ahLst/>
                <a:cxnLst/>
                <a:rect l="l" t="t" r="r" b="b"/>
                <a:pathLst>
                  <a:path h="848994">
                    <a:moveTo>
                      <a:pt x="0" y="0"/>
                    </a:moveTo>
                    <a:lnTo>
                      <a:pt x="0" y="848715"/>
                    </a:lnTo>
                  </a:path>
                </a:pathLst>
              </a:custGeom>
              <a:ln w="9144">
                <a:solidFill>
                  <a:srgbClr val="000000"/>
                </a:solidFill>
                <a:prstDash val="sysDash"/>
              </a:ln>
            </p:spPr>
            <p:txBody>
              <a:bodyPr wrap="square" lIns="0" tIns="0" rIns="0" bIns="0" rtlCol="0"/>
              <a:lstStyle/>
              <a:p>
                <a:endParaRPr/>
              </a:p>
            </p:txBody>
          </p:sp>
          <p:sp>
            <p:nvSpPr>
              <p:cNvPr id="55" name="object 16">
                <a:extLst>
                  <a:ext uri="{FF2B5EF4-FFF2-40B4-BE49-F238E27FC236}">
                    <a16:creationId xmlns:a16="http://schemas.microsoft.com/office/drawing/2014/main" xmlns="" id="{99A7015A-09B3-4AEA-B716-4782E697226A}"/>
                  </a:ext>
                </a:extLst>
              </p:cNvPr>
              <p:cNvSpPr/>
              <p:nvPr/>
            </p:nvSpPr>
            <p:spPr>
              <a:xfrm>
                <a:off x="7011276" y="1226616"/>
                <a:ext cx="285750" cy="586740"/>
              </a:xfrm>
              <a:custGeom>
                <a:avLst/>
                <a:gdLst/>
                <a:ahLst/>
                <a:cxnLst/>
                <a:rect l="l" t="t" r="r" b="b"/>
                <a:pathLst>
                  <a:path w="285750" h="586739">
                    <a:moveTo>
                      <a:pt x="41148" y="0"/>
                    </a:moveTo>
                    <a:lnTo>
                      <a:pt x="0" y="0"/>
                    </a:lnTo>
                    <a:lnTo>
                      <a:pt x="0" y="9144"/>
                    </a:lnTo>
                    <a:lnTo>
                      <a:pt x="41148" y="9144"/>
                    </a:lnTo>
                    <a:lnTo>
                      <a:pt x="41148" y="0"/>
                    </a:lnTo>
                    <a:close/>
                  </a:path>
                  <a:path w="285750" h="586739">
                    <a:moveTo>
                      <a:pt x="84569" y="9144"/>
                    </a:moveTo>
                    <a:lnTo>
                      <a:pt x="80759" y="3810"/>
                    </a:lnTo>
                    <a:lnTo>
                      <a:pt x="80759" y="9144"/>
                    </a:lnTo>
                    <a:lnTo>
                      <a:pt x="84569" y="9144"/>
                    </a:lnTo>
                    <a:close/>
                  </a:path>
                  <a:path w="285750" h="586739">
                    <a:moveTo>
                      <a:pt x="89903" y="0"/>
                    </a:moveTo>
                    <a:lnTo>
                      <a:pt x="84569" y="0"/>
                    </a:lnTo>
                    <a:lnTo>
                      <a:pt x="80759" y="0"/>
                    </a:lnTo>
                    <a:lnTo>
                      <a:pt x="80759" y="3810"/>
                    </a:lnTo>
                    <a:lnTo>
                      <a:pt x="89903" y="3810"/>
                    </a:lnTo>
                    <a:lnTo>
                      <a:pt x="89903" y="0"/>
                    </a:lnTo>
                    <a:close/>
                  </a:path>
                  <a:path w="285750" h="586739">
                    <a:moveTo>
                      <a:pt x="124180" y="577494"/>
                    </a:moveTo>
                    <a:lnTo>
                      <a:pt x="96748" y="577494"/>
                    </a:lnTo>
                    <a:lnTo>
                      <a:pt x="96748" y="581304"/>
                    </a:lnTo>
                    <a:lnTo>
                      <a:pt x="96748" y="586638"/>
                    </a:lnTo>
                    <a:lnTo>
                      <a:pt x="124180" y="586638"/>
                    </a:lnTo>
                    <a:lnTo>
                      <a:pt x="124180" y="577494"/>
                    </a:lnTo>
                    <a:close/>
                  </a:path>
                  <a:path w="285750" h="586739">
                    <a:moveTo>
                      <a:pt x="204952" y="577494"/>
                    </a:moveTo>
                    <a:lnTo>
                      <a:pt x="163804" y="577494"/>
                    </a:lnTo>
                    <a:lnTo>
                      <a:pt x="163804" y="586651"/>
                    </a:lnTo>
                    <a:lnTo>
                      <a:pt x="204952" y="586651"/>
                    </a:lnTo>
                    <a:lnTo>
                      <a:pt x="204952" y="577494"/>
                    </a:lnTo>
                    <a:close/>
                  </a:path>
                  <a:path w="285750" h="586739">
                    <a:moveTo>
                      <a:pt x="285699" y="577494"/>
                    </a:moveTo>
                    <a:lnTo>
                      <a:pt x="244563" y="577494"/>
                    </a:lnTo>
                    <a:lnTo>
                      <a:pt x="244563" y="586651"/>
                    </a:lnTo>
                    <a:lnTo>
                      <a:pt x="285699" y="586651"/>
                    </a:lnTo>
                    <a:lnTo>
                      <a:pt x="285699" y="577494"/>
                    </a:lnTo>
                    <a:close/>
                  </a:path>
                </a:pathLst>
              </a:custGeom>
              <a:solidFill>
                <a:srgbClr val="000000"/>
              </a:solidFill>
            </p:spPr>
            <p:txBody>
              <a:bodyPr wrap="square" lIns="0" tIns="0" rIns="0" bIns="0" rtlCol="0"/>
              <a:lstStyle/>
              <a:p>
                <a:endParaRPr/>
              </a:p>
            </p:txBody>
          </p:sp>
          <p:sp>
            <p:nvSpPr>
              <p:cNvPr id="56" name="object 17">
                <a:extLst>
                  <a:ext uri="{FF2B5EF4-FFF2-40B4-BE49-F238E27FC236}">
                    <a16:creationId xmlns:a16="http://schemas.microsoft.com/office/drawing/2014/main" xmlns="" id="{823D5E55-1E7B-4158-BB98-748003DA7430}"/>
                  </a:ext>
                </a:extLst>
              </p:cNvPr>
              <p:cNvSpPr/>
              <p:nvPr/>
            </p:nvSpPr>
            <p:spPr>
              <a:xfrm>
                <a:off x="7096607" y="1230426"/>
                <a:ext cx="0" cy="1168400"/>
              </a:xfrm>
              <a:custGeom>
                <a:avLst/>
                <a:gdLst/>
                <a:ahLst/>
                <a:cxnLst/>
                <a:rect l="l" t="t" r="r" b="b"/>
                <a:pathLst>
                  <a:path h="1168400">
                    <a:moveTo>
                      <a:pt x="0" y="0"/>
                    </a:moveTo>
                    <a:lnTo>
                      <a:pt x="0" y="1167955"/>
                    </a:lnTo>
                  </a:path>
                </a:pathLst>
              </a:custGeom>
              <a:ln w="9144">
                <a:solidFill>
                  <a:srgbClr val="000000"/>
                </a:solidFill>
                <a:prstDash val="dash"/>
              </a:ln>
            </p:spPr>
            <p:txBody>
              <a:bodyPr wrap="square" lIns="0" tIns="0" rIns="0" bIns="0" rtlCol="0"/>
              <a:lstStyle/>
              <a:p>
                <a:endParaRPr/>
              </a:p>
            </p:txBody>
          </p:sp>
          <p:sp>
            <p:nvSpPr>
              <p:cNvPr id="57" name="object 18">
                <a:extLst>
                  <a:ext uri="{FF2B5EF4-FFF2-40B4-BE49-F238E27FC236}">
                    <a16:creationId xmlns:a16="http://schemas.microsoft.com/office/drawing/2014/main" xmlns="" id="{A6F1A29D-9293-420E-A598-741B5CED27B8}"/>
                  </a:ext>
                </a:extLst>
              </p:cNvPr>
              <p:cNvSpPr/>
              <p:nvPr/>
            </p:nvSpPr>
            <p:spPr>
              <a:xfrm>
                <a:off x="7000608" y="2439517"/>
                <a:ext cx="100965" cy="30480"/>
              </a:xfrm>
              <a:custGeom>
                <a:avLst/>
                <a:gdLst/>
                <a:ahLst/>
                <a:cxnLst/>
                <a:rect l="l" t="t" r="r" b="b"/>
                <a:pathLst>
                  <a:path w="100965" h="30480">
                    <a:moveTo>
                      <a:pt x="41135" y="21336"/>
                    </a:moveTo>
                    <a:lnTo>
                      <a:pt x="0" y="21336"/>
                    </a:lnTo>
                    <a:lnTo>
                      <a:pt x="0" y="30480"/>
                    </a:lnTo>
                    <a:lnTo>
                      <a:pt x="41135" y="30480"/>
                    </a:lnTo>
                    <a:lnTo>
                      <a:pt x="41135" y="21336"/>
                    </a:lnTo>
                    <a:close/>
                  </a:path>
                  <a:path w="100965" h="30480">
                    <a:moveTo>
                      <a:pt x="100571" y="0"/>
                    </a:moveTo>
                    <a:lnTo>
                      <a:pt x="91427" y="0"/>
                    </a:lnTo>
                    <a:lnTo>
                      <a:pt x="91427" y="21336"/>
                    </a:lnTo>
                    <a:lnTo>
                      <a:pt x="80759" y="21336"/>
                    </a:lnTo>
                    <a:lnTo>
                      <a:pt x="80759" y="30480"/>
                    </a:lnTo>
                    <a:lnTo>
                      <a:pt x="95237" y="30480"/>
                    </a:lnTo>
                    <a:lnTo>
                      <a:pt x="100571" y="30480"/>
                    </a:lnTo>
                    <a:lnTo>
                      <a:pt x="100571" y="25146"/>
                    </a:lnTo>
                    <a:lnTo>
                      <a:pt x="100571" y="21336"/>
                    </a:lnTo>
                    <a:lnTo>
                      <a:pt x="100571" y="0"/>
                    </a:lnTo>
                    <a:close/>
                  </a:path>
                </a:pathLst>
              </a:custGeom>
              <a:solidFill>
                <a:srgbClr val="000000"/>
              </a:solidFill>
            </p:spPr>
            <p:txBody>
              <a:bodyPr wrap="square" lIns="0" tIns="0" rIns="0" bIns="0" rtlCol="0"/>
              <a:lstStyle/>
              <a:p>
                <a:endParaRPr/>
              </a:p>
            </p:txBody>
          </p:sp>
          <p:pic>
            <p:nvPicPr>
              <p:cNvPr id="58" name="object 19">
                <a:extLst>
                  <a:ext uri="{FF2B5EF4-FFF2-40B4-BE49-F238E27FC236}">
                    <a16:creationId xmlns:a16="http://schemas.microsoft.com/office/drawing/2014/main" xmlns="" id="{0E4466F5-C33E-4E62-AE39-E0B377CEC7F2}"/>
                  </a:ext>
                </a:extLst>
              </p:cNvPr>
              <p:cNvPicPr/>
              <p:nvPr/>
            </p:nvPicPr>
            <p:blipFill>
              <a:blip r:embed="rId8" cstate="print"/>
              <a:stretch>
                <a:fillRect/>
              </a:stretch>
            </p:blipFill>
            <p:spPr>
              <a:xfrm>
                <a:off x="5260492" y="1090244"/>
                <a:ext cx="699401" cy="109702"/>
              </a:xfrm>
              <a:prstGeom prst="rect">
                <a:avLst/>
              </a:prstGeom>
            </p:spPr>
          </p:pic>
          <p:sp>
            <p:nvSpPr>
              <p:cNvPr id="59" name="object 20">
                <a:extLst>
                  <a:ext uri="{FF2B5EF4-FFF2-40B4-BE49-F238E27FC236}">
                    <a16:creationId xmlns:a16="http://schemas.microsoft.com/office/drawing/2014/main" xmlns="" id="{4BF6FB53-2840-4C9B-88DE-D3B19064A196}"/>
                  </a:ext>
                </a:extLst>
              </p:cNvPr>
              <p:cNvSpPr/>
              <p:nvPr/>
            </p:nvSpPr>
            <p:spPr>
              <a:xfrm>
                <a:off x="6668427" y="1634222"/>
                <a:ext cx="59690" cy="44450"/>
              </a:xfrm>
              <a:custGeom>
                <a:avLst/>
                <a:gdLst/>
                <a:ahLst/>
                <a:cxnLst/>
                <a:rect l="l" t="t" r="r" b="b"/>
                <a:pathLst>
                  <a:path w="59690" h="44450">
                    <a:moveTo>
                      <a:pt x="32766" y="10655"/>
                    </a:moveTo>
                    <a:lnTo>
                      <a:pt x="30480" y="10655"/>
                    </a:lnTo>
                    <a:lnTo>
                      <a:pt x="30480" y="5321"/>
                    </a:lnTo>
                    <a:lnTo>
                      <a:pt x="28956" y="5321"/>
                    </a:lnTo>
                    <a:lnTo>
                      <a:pt x="28956" y="3048"/>
                    </a:lnTo>
                    <a:lnTo>
                      <a:pt x="25146" y="3048"/>
                    </a:lnTo>
                    <a:lnTo>
                      <a:pt x="25146" y="1524"/>
                    </a:lnTo>
                    <a:lnTo>
                      <a:pt x="22098" y="1524"/>
                    </a:lnTo>
                    <a:lnTo>
                      <a:pt x="22098" y="0"/>
                    </a:lnTo>
                    <a:lnTo>
                      <a:pt x="11430" y="0"/>
                    </a:lnTo>
                    <a:lnTo>
                      <a:pt x="11430" y="1524"/>
                    </a:lnTo>
                    <a:lnTo>
                      <a:pt x="5334" y="1524"/>
                    </a:lnTo>
                    <a:lnTo>
                      <a:pt x="5334" y="3048"/>
                    </a:lnTo>
                    <a:lnTo>
                      <a:pt x="3810" y="3048"/>
                    </a:lnTo>
                    <a:lnTo>
                      <a:pt x="3810" y="5321"/>
                    </a:lnTo>
                    <a:lnTo>
                      <a:pt x="2286" y="5321"/>
                    </a:lnTo>
                    <a:lnTo>
                      <a:pt x="2286" y="10655"/>
                    </a:lnTo>
                    <a:lnTo>
                      <a:pt x="0" y="10655"/>
                    </a:lnTo>
                    <a:lnTo>
                      <a:pt x="0" y="13703"/>
                    </a:lnTo>
                    <a:lnTo>
                      <a:pt x="2286" y="13703"/>
                    </a:lnTo>
                    <a:lnTo>
                      <a:pt x="2286" y="17513"/>
                    </a:lnTo>
                    <a:lnTo>
                      <a:pt x="3810" y="17513"/>
                    </a:lnTo>
                    <a:lnTo>
                      <a:pt x="3810" y="19037"/>
                    </a:lnTo>
                    <a:lnTo>
                      <a:pt x="5334" y="19037"/>
                    </a:lnTo>
                    <a:lnTo>
                      <a:pt x="5334" y="21323"/>
                    </a:lnTo>
                    <a:lnTo>
                      <a:pt x="9144" y="21323"/>
                    </a:lnTo>
                    <a:lnTo>
                      <a:pt x="9144" y="22847"/>
                    </a:lnTo>
                    <a:lnTo>
                      <a:pt x="16764" y="22847"/>
                    </a:lnTo>
                    <a:lnTo>
                      <a:pt x="16764" y="25133"/>
                    </a:lnTo>
                    <a:lnTo>
                      <a:pt x="22098" y="25133"/>
                    </a:lnTo>
                    <a:lnTo>
                      <a:pt x="22098" y="26657"/>
                    </a:lnTo>
                    <a:lnTo>
                      <a:pt x="25146" y="26657"/>
                    </a:lnTo>
                    <a:lnTo>
                      <a:pt x="25146" y="28181"/>
                    </a:lnTo>
                    <a:lnTo>
                      <a:pt x="27432" y="28181"/>
                    </a:lnTo>
                    <a:lnTo>
                      <a:pt x="27432" y="35801"/>
                    </a:lnTo>
                    <a:lnTo>
                      <a:pt x="25146" y="35801"/>
                    </a:lnTo>
                    <a:lnTo>
                      <a:pt x="25146" y="37325"/>
                    </a:lnTo>
                    <a:lnTo>
                      <a:pt x="23622" y="37325"/>
                    </a:lnTo>
                    <a:lnTo>
                      <a:pt x="23622" y="38849"/>
                    </a:lnTo>
                    <a:lnTo>
                      <a:pt x="11430" y="38849"/>
                    </a:lnTo>
                    <a:lnTo>
                      <a:pt x="11430" y="37325"/>
                    </a:lnTo>
                    <a:lnTo>
                      <a:pt x="7620" y="37325"/>
                    </a:lnTo>
                    <a:lnTo>
                      <a:pt x="7620" y="35801"/>
                    </a:lnTo>
                    <a:lnTo>
                      <a:pt x="5334" y="35801"/>
                    </a:lnTo>
                    <a:lnTo>
                      <a:pt x="5334" y="30467"/>
                    </a:lnTo>
                    <a:lnTo>
                      <a:pt x="0" y="30467"/>
                    </a:lnTo>
                    <a:lnTo>
                      <a:pt x="0" y="37325"/>
                    </a:lnTo>
                    <a:lnTo>
                      <a:pt x="2286" y="37325"/>
                    </a:lnTo>
                    <a:lnTo>
                      <a:pt x="2286" y="38849"/>
                    </a:lnTo>
                    <a:lnTo>
                      <a:pt x="3810" y="38849"/>
                    </a:lnTo>
                    <a:lnTo>
                      <a:pt x="3810" y="41135"/>
                    </a:lnTo>
                    <a:lnTo>
                      <a:pt x="5334" y="41135"/>
                    </a:lnTo>
                    <a:lnTo>
                      <a:pt x="5334" y="42659"/>
                    </a:lnTo>
                    <a:lnTo>
                      <a:pt x="11430" y="42659"/>
                    </a:lnTo>
                    <a:lnTo>
                      <a:pt x="11430" y="44183"/>
                    </a:lnTo>
                    <a:lnTo>
                      <a:pt x="23622" y="44183"/>
                    </a:lnTo>
                    <a:lnTo>
                      <a:pt x="23622" y="42659"/>
                    </a:lnTo>
                    <a:lnTo>
                      <a:pt x="27432" y="42659"/>
                    </a:lnTo>
                    <a:lnTo>
                      <a:pt x="27432" y="41135"/>
                    </a:lnTo>
                    <a:lnTo>
                      <a:pt x="28956" y="41135"/>
                    </a:lnTo>
                    <a:lnTo>
                      <a:pt x="28956" y="38849"/>
                    </a:lnTo>
                    <a:lnTo>
                      <a:pt x="30480" y="38849"/>
                    </a:lnTo>
                    <a:lnTo>
                      <a:pt x="30480" y="37325"/>
                    </a:lnTo>
                    <a:lnTo>
                      <a:pt x="32766" y="37325"/>
                    </a:lnTo>
                    <a:lnTo>
                      <a:pt x="32766" y="25133"/>
                    </a:lnTo>
                    <a:lnTo>
                      <a:pt x="30480" y="25133"/>
                    </a:lnTo>
                    <a:lnTo>
                      <a:pt x="30480" y="22847"/>
                    </a:lnTo>
                    <a:lnTo>
                      <a:pt x="28956" y="22847"/>
                    </a:lnTo>
                    <a:lnTo>
                      <a:pt x="27432" y="21323"/>
                    </a:lnTo>
                    <a:lnTo>
                      <a:pt x="23622" y="21323"/>
                    </a:lnTo>
                    <a:lnTo>
                      <a:pt x="23622" y="19037"/>
                    </a:lnTo>
                    <a:lnTo>
                      <a:pt x="18288" y="19037"/>
                    </a:lnTo>
                    <a:lnTo>
                      <a:pt x="18288" y="17513"/>
                    </a:lnTo>
                    <a:lnTo>
                      <a:pt x="11430" y="17513"/>
                    </a:lnTo>
                    <a:lnTo>
                      <a:pt x="11430" y="15989"/>
                    </a:lnTo>
                    <a:lnTo>
                      <a:pt x="7620" y="15989"/>
                    </a:lnTo>
                    <a:lnTo>
                      <a:pt x="7620" y="12179"/>
                    </a:lnTo>
                    <a:lnTo>
                      <a:pt x="5334" y="12179"/>
                    </a:lnTo>
                    <a:lnTo>
                      <a:pt x="5334" y="10655"/>
                    </a:lnTo>
                    <a:lnTo>
                      <a:pt x="7620" y="10655"/>
                    </a:lnTo>
                    <a:lnTo>
                      <a:pt x="7620" y="6845"/>
                    </a:lnTo>
                    <a:lnTo>
                      <a:pt x="11430" y="6845"/>
                    </a:lnTo>
                    <a:lnTo>
                      <a:pt x="11430" y="5321"/>
                    </a:lnTo>
                    <a:lnTo>
                      <a:pt x="22098" y="5321"/>
                    </a:lnTo>
                    <a:lnTo>
                      <a:pt x="22098" y="6845"/>
                    </a:lnTo>
                    <a:lnTo>
                      <a:pt x="23622" y="6845"/>
                    </a:lnTo>
                    <a:lnTo>
                      <a:pt x="23622" y="8369"/>
                    </a:lnTo>
                    <a:lnTo>
                      <a:pt x="25146" y="8369"/>
                    </a:lnTo>
                    <a:lnTo>
                      <a:pt x="25146" y="10655"/>
                    </a:lnTo>
                    <a:lnTo>
                      <a:pt x="27432" y="10655"/>
                    </a:lnTo>
                    <a:lnTo>
                      <a:pt x="27432" y="13703"/>
                    </a:lnTo>
                    <a:lnTo>
                      <a:pt x="32766" y="12179"/>
                    </a:lnTo>
                    <a:lnTo>
                      <a:pt x="32766" y="10655"/>
                    </a:lnTo>
                    <a:close/>
                  </a:path>
                  <a:path w="59690" h="44450">
                    <a:moveTo>
                      <a:pt x="59423" y="0"/>
                    </a:moveTo>
                    <a:lnTo>
                      <a:pt x="55626" y="0"/>
                    </a:lnTo>
                    <a:lnTo>
                      <a:pt x="55626" y="1524"/>
                    </a:lnTo>
                    <a:lnTo>
                      <a:pt x="54102" y="1524"/>
                    </a:lnTo>
                    <a:lnTo>
                      <a:pt x="54102" y="3048"/>
                    </a:lnTo>
                    <a:lnTo>
                      <a:pt x="52578" y="3048"/>
                    </a:lnTo>
                    <a:lnTo>
                      <a:pt x="52578" y="5321"/>
                    </a:lnTo>
                    <a:lnTo>
                      <a:pt x="50292" y="5321"/>
                    </a:lnTo>
                    <a:lnTo>
                      <a:pt x="50292" y="6845"/>
                    </a:lnTo>
                    <a:lnTo>
                      <a:pt x="48768" y="6845"/>
                    </a:lnTo>
                    <a:lnTo>
                      <a:pt x="48768" y="8369"/>
                    </a:lnTo>
                    <a:lnTo>
                      <a:pt x="47244" y="8369"/>
                    </a:lnTo>
                    <a:lnTo>
                      <a:pt x="47244" y="10655"/>
                    </a:lnTo>
                    <a:lnTo>
                      <a:pt x="43434" y="10655"/>
                    </a:lnTo>
                    <a:lnTo>
                      <a:pt x="43434" y="15989"/>
                    </a:lnTo>
                    <a:lnTo>
                      <a:pt x="47244" y="15989"/>
                    </a:lnTo>
                    <a:lnTo>
                      <a:pt x="47244" y="13703"/>
                    </a:lnTo>
                    <a:lnTo>
                      <a:pt x="48768" y="13703"/>
                    </a:lnTo>
                    <a:lnTo>
                      <a:pt x="48768" y="12179"/>
                    </a:lnTo>
                    <a:lnTo>
                      <a:pt x="52578" y="12179"/>
                    </a:lnTo>
                    <a:lnTo>
                      <a:pt x="52578" y="10655"/>
                    </a:lnTo>
                    <a:lnTo>
                      <a:pt x="54102" y="10655"/>
                    </a:lnTo>
                    <a:lnTo>
                      <a:pt x="54102" y="42659"/>
                    </a:lnTo>
                    <a:lnTo>
                      <a:pt x="59423" y="42659"/>
                    </a:lnTo>
                    <a:lnTo>
                      <a:pt x="59423" y="0"/>
                    </a:lnTo>
                    <a:close/>
                  </a:path>
                </a:pathLst>
              </a:custGeom>
              <a:solidFill>
                <a:srgbClr val="000000"/>
              </a:solidFill>
            </p:spPr>
            <p:txBody>
              <a:bodyPr wrap="square" lIns="0" tIns="0" rIns="0" bIns="0" rtlCol="0"/>
              <a:lstStyle/>
              <a:p>
                <a:endParaRPr/>
              </a:p>
            </p:txBody>
          </p:sp>
        </p:grpSp>
        <p:grpSp>
          <p:nvGrpSpPr>
            <p:cNvPr id="24" name="object 21">
              <a:extLst>
                <a:ext uri="{FF2B5EF4-FFF2-40B4-BE49-F238E27FC236}">
                  <a16:creationId xmlns:a16="http://schemas.microsoft.com/office/drawing/2014/main" xmlns="" id="{91202FFD-3BF0-4B0E-B0A7-04F9ABC84E2F}"/>
                </a:ext>
              </a:extLst>
            </p:cNvPr>
            <p:cNvGrpSpPr/>
            <p:nvPr/>
          </p:nvGrpSpPr>
          <p:grpSpPr>
            <a:xfrm>
              <a:off x="9549409" y="3285491"/>
              <a:ext cx="2804160" cy="1792605"/>
              <a:chOff x="4494809" y="3285490"/>
              <a:chExt cx="2804160" cy="1792605"/>
            </a:xfrm>
          </p:grpSpPr>
          <p:sp>
            <p:nvSpPr>
              <p:cNvPr id="26" name="object 22">
                <a:extLst>
                  <a:ext uri="{FF2B5EF4-FFF2-40B4-BE49-F238E27FC236}">
                    <a16:creationId xmlns:a16="http://schemas.microsoft.com/office/drawing/2014/main" xmlns="" id="{96A8EBE3-5EB1-4EC6-BF9D-2AFBD83E00C3}"/>
                  </a:ext>
                </a:extLst>
              </p:cNvPr>
              <p:cNvSpPr/>
              <p:nvPr/>
            </p:nvSpPr>
            <p:spPr>
              <a:xfrm>
                <a:off x="4494809" y="3285489"/>
                <a:ext cx="2733040" cy="1179195"/>
              </a:xfrm>
              <a:custGeom>
                <a:avLst/>
                <a:gdLst/>
                <a:ahLst/>
                <a:cxnLst/>
                <a:rect l="l" t="t" r="r" b="b"/>
                <a:pathLst>
                  <a:path w="2733040" h="1179195">
                    <a:moveTo>
                      <a:pt x="287223" y="402590"/>
                    </a:moveTo>
                    <a:lnTo>
                      <a:pt x="138658" y="402590"/>
                    </a:lnTo>
                    <a:lnTo>
                      <a:pt x="138658" y="407670"/>
                    </a:lnTo>
                    <a:lnTo>
                      <a:pt x="138658" y="415290"/>
                    </a:lnTo>
                    <a:lnTo>
                      <a:pt x="208749" y="415290"/>
                    </a:lnTo>
                    <a:lnTo>
                      <a:pt x="208749" y="1179080"/>
                    </a:lnTo>
                    <a:lnTo>
                      <a:pt x="216369" y="1179080"/>
                    </a:lnTo>
                    <a:lnTo>
                      <a:pt x="220941" y="1179080"/>
                    </a:lnTo>
                    <a:lnTo>
                      <a:pt x="220941" y="415290"/>
                    </a:lnTo>
                    <a:lnTo>
                      <a:pt x="287223" y="415290"/>
                    </a:lnTo>
                    <a:lnTo>
                      <a:pt x="287223" y="407670"/>
                    </a:lnTo>
                    <a:lnTo>
                      <a:pt x="287223" y="402590"/>
                    </a:lnTo>
                    <a:close/>
                  </a:path>
                  <a:path w="2733040" h="1179195">
                    <a:moveTo>
                      <a:pt x="2732836" y="0"/>
                    </a:moveTo>
                    <a:lnTo>
                      <a:pt x="0" y="0"/>
                    </a:lnTo>
                    <a:lnTo>
                      <a:pt x="0" y="6350"/>
                    </a:lnTo>
                    <a:lnTo>
                      <a:pt x="0" y="11430"/>
                    </a:lnTo>
                    <a:lnTo>
                      <a:pt x="208749" y="11430"/>
                    </a:lnTo>
                    <a:lnTo>
                      <a:pt x="208749" y="331470"/>
                    </a:lnTo>
                    <a:lnTo>
                      <a:pt x="138658" y="331470"/>
                    </a:lnTo>
                    <a:lnTo>
                      <a:pt x="138658" y="339090"/>
                    </a:lnTo>
                    <a:lnTo>
                      <a:pt x="138658" y="344170"/>
                    </a:lnTo>
                    <a:lnTo>
                      <a:pt x="287223" y="344170"/>
                    </a:lnTo>
                    <a:lnTo>
                      <a:pt x="287223" y="339090"/>
                    </a:lnTo>
                    <a:lnTo>
                      <a:pt x="287223" y="331470"/>
                    </a:lnTo>
                    <a:lnTo>
                      <a:pt x="220941" y="331470"/>
                    </a:lnTo>
                    <a:lnTo>
                      <a:pt x="220941" y="11430"/>
                    </a:lnTo>
                    <a:lnTo>
                      <a:pt x="501307" y="11430"/>
                    </a:lnTo>
                    <a:lnTo>
                      <a:pt x="501307" y="331470"/>
                    </a:lnTo>
                    <a:lnTo>
                      <a:pt x="425881" y="331470"/>
                    </a:lnTo>
                    <a:lnTo>
                      <a:pt x="425881" y="339090"/>
                    </a:lnTo>
                    <a:lnTo>
                      <a:pt x="425881" y="344170"/>
                    </a:lnTo>
                    <a:lnTo>
                      <a:pt x="574446" y="344170"/>
                    </a:lnTo>
                    <a:lnTo>
                      <a:pt x="574446" y="339090"/>
                    </a:lnTo>
                    <a:lnTo>
                      <a:pt x="574446" y="331470"/>
                    </a:lnTo>
                    <a:lnTo>
                      <a:pt x="511213" y="331470"/>
                    </a:lnTo>
                    <a:lnTo>
                      <a:pt x="511213" y="11430"/>
                    </a:lnTo>
                    <a:lnTo>
                      <a:pt x="1074242" y="11430"/>
                    </a:lnTo>
                    <a:lnTo>
                      <a:pt x="1074242" y="331470"/>
                    </a:lnTo>
                    <a:lnTo>
                      <a:pt x="1005674" y="331470"/>
                    </a:lnTo>
                    <a:lnTo>
                      <a:pt x="1005674" y="339090"/>
                    </a:lnTo>
                    <a:lnTo>
                      <a:pt x="1005674" y="344170"/>
                    </a:lnTo>
                    <a:lnTo>
                      <a:pt x="1083894" y="344170"/>
                    </a:lnTo>
                    <a:lnTo>
                      <a:pt x="1045044" y="402590"/>
                    </a:lnTo>
                    <a:lnTo>
                      <a:pt x="1005674" y="402590"/>
                    </a:lnTo>
                    <a:lnTo>
                      <a:pt x="1005674" y="407670"/>
                    </a:lnTo>
                    <a:lnTo>
                      <a:pt x="1005674" y="415290"/>
                    </a:lnTo>
                    <a:lnTo>
                      <a:pt x="1036599" y="415290"/>
                    </a:lnTo>
                    <a:lnTo>
                      <a:pt x="1007960" y="458355"/>
                    </a:lnTo>
                    <a:lnTo>
                      <a:pt x="1013282" y="460641"/>
                    </a:lnTo>
                    <a:lnTo>
                      <a:pt x="1017854" y="463689"/>
                    </a:lnTo>
                    <a:lnTo>
                      <a:pt x="1049896" y="415290"/>
                    </a:lnTo>
                    <a:lnTo>
                      <a:pt x="1154239" y="415290"/>
                    </a:lnTo>
                    <a:lnTo>
                      <a:pt x="1154239" y="407670"/>
                    </a:lnTo>
                    <a:lnTo>
                      <a:pt x="1154239" y="402590"/>
                    </a:lnTo>
                    <a:lnTo>
                      <a:pt x="1058303" y="402590"/>
                    </a:lnTo>
                    <a:lnTo>
                      <a:pt x="1096987" y="344170"/>
                    </a:lnTo>
                    <a:lnTo>
                      <a:pt x="1154239" y="344170"/>
                    </a:lnTo>
                    <a:lnTo>
                      <a:pt x="1154239" y="339090"/>
                    </a:lnTo>
                    <a:lnTo>
                      <a:pt x="1154239" y="331470"/>
                    </a:lnTo>
                    <a:lnTo>
                      <a:pt x="1105408" y="331470"/>
                    </a:lnTo>
                    <a:lnTo>
                      <a:pt x="1129855" y="294551"/>
                    </a:lnTo>
                    <a:lnTo>
                      <a:pt x="1119949" y="289979"/>
                    </a:lnTo>
                    <a:lnTo>
                      <a:pt x="1092352" y="331470"/>
                    </a:lnTo>
                    <a:lnTo>
                      <a:pt x="1083386" y="331470"/>
                    </a:lnTo>
                    <a:lnTo>
                      <a:pt x="1083386" y="11430"/>
                    </a:lnTo>
                    <a:lnTo>
                      <a:pt x="1361465" y="11430"/>
                    </a:lnTo>
                    <a:lnTo>
                      <a:pt x="1361465" y="334010"/>
                    </a:lnTo>
                    <a:lnTo>
                      <a:pt x="1288326" y="334010"/>
                    </a:lnTo>
                    <a:lnTo>
                      <a:pt x="1288326" y="339090"/>
                    </a:lnTo>
                    <a:lnTo>
                      <a:pt x="1288326" y="346710"/>
                    </a:lnTo>
                    <a:lnTo>
                      <a:pt x="1372870" y="346710"/>
                    </a:lnTo>
                    <a:lnTo>
                      <a:pt x="1332928" y="405130"/>
                    </a:lnTo>
                    <a:lnTo>
                      <a:pt x="1288326" y="405130"/>
                    </a:lnTo>
                    <a:lnTo>
                      <a:pt x="1288326" y="410210"/>
                    </a:lnTo>
                    <a:lnTo>
                      <a:pt x="1288326" y="415290"/>
                    </a:lnTo>
                    <a:lnTo>
                      <a:pt x="1325981" y="415290"/>
                    </a:lnTo>
                    <a:lnTo>
                      <a:pt x="1292898" y="463689"/>
                    </a:lnTo>
                    <a:lnTo>
                      <a:pt x="1298232" y="465975"/>
                    </a:lnTo>
                    <a:lnTo>
                      <a:pt x="1302804" y="468261"/>
                    </a:lnTo>
                    <a:lnTo>
                      <a:pt x="1338795" y="415290"/>
                    </a:lnTo>
                    <a:lnTo>
                      <a:pt x="1436890" y="415290"/>
                    </a:lnTo>
                    <a:lnTo>
                      <a:pt x="1436890" y="410210"/>
                    </a:lnTo>
                    <a:lnTo>
                      <a:pt x="1436890" y="405130"/>
                    </a:lnTo>
                    <a:lnTo>
                      <a:pt x="1345704" y="405130"/>
                    </a:lnTo>
                    <a:lnTo>
                      <a:pt x="1385404" y="346710"/>
                    </a:lnTo>
                    <a:lnTo>
                      <a:pt x="1436890" y="346710"/>
                    </a:lnTo>
                    <a:lnTo>
                      <a:pt x="1436890" y="339090"/>
                    </a:lnTo>
                    <a:lnTo>
                      <a:pt x="1436890" y="334010"/>
                    </a:lnTo>
                    <a:lnTo>
                      <a:pt x="1394040" y="334010"/>
                    </a:lnTo>
                    <a:lnTo>
                      <a:pt x="1422412" y="292265"/>
                    </a:lnTo>
                    <a:lnTo>
                      <a:pt x="1414792" y="285407"/>
                    </a:lnTo>
                    <a:lnTo>
                      <a:pt x="1381556" y="334010"/>
                    </a:lnTo>
                    <a:lnTo>
                      <a:pt x="1373657" y="334010"/>
                    </a:lnTo>
                    <a:lnTo>
                      <a:pt x="1373657" y="11430"/>
                    </a:lnTo>
                    <a:lnTo>
                      <a:pt x="1648688" y="11430"/>
                    </a:lnTo>
                    <a:lnTo>
                      <a:pt x="1648688" y="331470"/>
                    </a:lnTo>
                    <a:lnTo>
                      <a:pt x="1577835" y="331470"/>
                    </a:lnTo>
                    <a:lnTo>
                      <a:pt x="1577835" y="339090"/>
                    </a:lnTo>
                    <a:lnTo>
                      <a:pt x="1577835" y="344170"/>
                    </a:lnTo>
                    <a:lnTo>
                      <a:pt x="1726399" y="344170"/>
                    </a:lnTo>
                    <a:lnTo>
                      <a:pt x="1726399" y="339090"/>
                    </a:lnTo>
                    <a:lnTo>
                      <a:pt x="1726399" y="331470"/>
                    </a:lnTo>
                    <a:lnTo>
                      <a:pt x="1660880" y="331470"/>
                    </a:lnTo>
                    <a:lnTo>
                      <a:pt x="1660880" y="11430"/>
                    </a:lnTo>
                    <a:lnTo>
                      <a:pt x="1938959" y="11430"/>
                    </a:lnTo>
                    <a:lnTo>
                      <a:pt x="1938959" y="331470"/>
                    </a:lnTo>
                    <a:lnTo>
                      <a:pt x="1862772" y="331470"/>
                    </a:lnTo>
                    <a:lnTo>
                      <a:pt x="1862772" y="339090"/>
                    </a:lnTo>
                    <a:lnTo>
                      <a:pt x="1862772" y="344170"/>
                    </a:lnTo>
                    <a:lnTo>
                      <a:pt x="2011324" y="344170"/>
                    </a:lnTo>
                    <a:lnTo>
                      <a:pt x="2011324" y="339090"/>
                    </a:lnTo>
                    <a:lnTo>
                      <a:pt x="2011324" y="331470"/>
                    </a:lnTo>
                    <a:lnTo>
                      <a:pt x="1951151" y="331470"/>
                    </a:lnTo>
                    <a:lnTo>
                      <a:pt x="1951151" y="11430"/>
                    </a:lnTo>
                    <a:lnTo>
                      <a:pt x="2515705" y="11430"/>
                    </a:lnTo>
                    <a:lnTo>
                      <a:pt x="2515705" y="331470"/>
                    </a:lnTo>
                    <a:lnTo>
                      <a:pt x="2442565" y="331470"/>
                    </a:lnTo>
                    <a:lnTo>
                      <a:pt x="2442565" y="339090"/>
                    </a:lnTo>
                    <a:lnTo>
                      <a:pt x="2442565" y="344170"/>
                    </a:lnTo>
                    <a:lnTo>
                      <a:pt x="2591130" y="344170"/>
                    </a:lnTo>
                    <a:lnTo>
                      <a:pt x="2591130" y="339090"/>
                    </a:lnTo>
                    <a:lnTo>
                      <a:pt x="2591130" y="331470"/>
                    </a:lnTo>
                    <a:lnTo>
                      <a:pt x="2527897" y="331470"/>
                    </a:lnTo>
                    <a:lnTo>
                      <a:pt x="2527897" y="11430"/>
                    </a:lnTo>
                    <a:lnTo>
                      <a:pt x="2732836" y="11430"/>
                    </a:lnTo>
                    <a:lnTo>
                      <a:pt x="2732836" y="6350"/>
                    </a:lnTo>
                    <a:lnTo>
                      <a:pt x="2732836" y="0"/>
                    </a:lnTo>
                    <a:close/>
                  </a:path>
                </a:pathLst>
              </a:custGeom>
              <a:solidFill>
                <a:srgbClr val="000000"/>
              </a:solidFill>
            </p:spPr>
            <p:txBody>
              <a:bodyPr wrap="square" lIns="0" tIns="0" rIns="0" bIns="0" rtlCol="0"/>
              <a:lstStyle/>
              <a:p>
                <a:endParaRPr/>
              </a:p>
            </p:txBody>
          </p:sp>
          <p:pic>
            <p:nvPicPr>
              <p:cNvPr id="27" name="object 23">
                <a:extLst>
                  <a:ext uri="{FF2B5EF4-FFF2-40B4-BE49-F238E27FC236}">
                    <a16:creationId xmlns:a16="http://schemas.microsoft.com/office/drawing/2014/main" xmlns="" id="{DD38B3FE-A8D7-4CF8-9DA5-F2E1707318ED}"/>
                  </a:ext>
                </a:extLst>
              </p:cNvPr>
              <p:cNvPicPr/>
              <p:nvPr/>
            </p:nvPicPr>
            <p:blipFill>
              <a:blip r:embed="rId9" cstate="print"/>
              <a:stretch>
                <a:fillRect/>
              </a:stretch>
            </p:blipFill>
            <p:spPr>
              <a:xfrm>
                <a:off x="4589284" y="4456950"/>
                <a:ext cx="248361" cy="249135"/>
              </a:xfrm>
              <a:prstGeom prst="rect">
                <a:avLst/>
              </a:prstGeom>
            </p:spPr>
          </p:pic>
          <p:sp>
            <p:nvSpPr>
              <p:cNvPr id="28" name="object 24">
                <a:extLst>
                  <a:ext uri="{FF2B5EF4-FFF2-40B4-BE49-F238E27FC236}">
                    <a16:creationId xmlns:a16="http://schemas.microsoft.com/office/drawing/2014/main" xmlns="" id="{CF57F076-0433-4CCE-B371-1BA77A915A80}"/>
                  </a:ext>
                </a:extLst>
              </p:cNvPr>
              <p:cNvSpPr/>
              <p:nvPr/>
            </p:nvSpPr>
            <p:spPr>
              <a:xfrm>
                <a:off x="4564900" y="4701514"/>
                <a:ext cx="2733675" cy="272415"/>
              </a:xfrm>
              <a:custGeom>
                <a:avLst/>
                <a:gdLst/>
                <a:ahLst/>
                <a:cxnLst/>
                <a:rect l="l" t="t" r="r" b="b"/>
                <a:pathLst>
                  <a:path w="2733675" h="272414">
                    <a:moveTo>
                      <a:pt x="2733598" y="261645"/>
                    </a:moveTo>
                    <a:lnTo>
                      <a:pt x="153898" y="261645"/>
                    </a:lnTo>
                    <a:lnTo>
                      <a:pt x="153898" y="0"/>
                    </a:lnTo>
                    <a:lnTo>
                      <a:pt x="141706" y="0"/>
                    </a:lnTo>
                    <a:lnTo>
                      <a:pt x="141706" y="261645"/>
                    </a:lnTo>
                    <a:lnTo>
                      <a:pt x="0" y="261645"/>
                    </a:lnTo>
                    <a:lnTo>
                      <a:pt x="0" y="265455"/>
                    </a:lnTo>
                    <a:lnTo>
                      <a:pt x="0" y="271805"/>
                    </a:lnTo>
                    <a:lnTo>
                      <a:pt x="2733598" y="271805"/>
                    </a:lnTo>
                    <a:lnTo>
                      <a:pt x="2733598" y="265455"/>
                    </a:lnTo>
                    <a:lnTo>
                      <a:pt x="2733598" y="261645"/>
                    </a:lnTo>
                    <a:close/>
                  </a:path>
                </a:pathLst>
              </a:custGeom>
              <a:solidFill>
                <a:srgbClr val="000000"/>
              </a:solidFill>
            </p:spPr>
            <p:txBody>
              <a:bodyPr wrap="square" lIns="0" tIns="0" rIns="0" bIns="0" rtlCol="0"/>
              <a:lstStyle/>
              <a:p>
                <a:endParaRPr/>
              </a:p>
            </p:txBody>
          </p:sp>
          <p:pic>
            <p:nvPicPr>
              <p:cNvPr id="29" name="object 25">
                <a:extLst>
                  <a:ext uri="{FF2B5EF4-FFF2-40B4-BE49-F238E27FC236}">
                    <a16:creationId xmlns:a16="http://schemas.microsoft.com/office/drawing/2014/main" xmlns="" id="{905ED70C-FAC7-4598-909A-2E787C6F938A}"/>
                  </a:ext>
                </a:extLst>
              </p:cNvPr>
              <p:cNvPicPr/>
              <p:nvPr/>
            </p:nvPicPr>
            <p:blipFill>
              <a:blip r:embed="rId10" cstate="print"/>
              <a:stretch>
                <a:fillRect/>
              </a:stretch>
            </p:blipFill>
            <p:spPr>
              <a:xfrm>
                <a:off x="4879555" y="4456950"/>
                <a:ext cx="248361" cy="249135"/>
              </a:xfrm>
              <a:prstGeom prst="rect">
                <a:avLst/>
              </a:prstGeom>
            </p:spPr>
          </p:pic>
          <p:sp>
            <p:nvSpPr>
              <p:cNvPr id="30" name="object 26">
                <a:extLst>
                  <a:ext uri="{FF2B5EF4-FFF2-40B4-BE49-F238E27FC236}">
                    <a16:creationId xmlns:a16="http://schemas.microsoft.com/office/drawing/2014/main" xmlns="" id="{A2A7B369-66F5-47DA-B7BB-3E170044D37F}"/>
                  </a:ext>
                </a:extLst>
              </p:cNvPr>
              <p:cNvSpPr/>
              <p:nvPr/>
            </p:nvSpPr>
            <p:spPr>
              <a:xfrm>
                <a:off x="4996116" y="4701514"/>
                <a:ext cx="10160" cy="266065"/>
              </a:xfrm>
              <a:custGeom>
                <a:avLst/>
                <a:gdLst/>
                <a:ahLst/>
                <a:cxnLst/>
                <a:rect l="l" t="t" r="r" b="b"/>
                <a:pathLst>
                  <a:path w="10160" h="266064">
                    <a:moveTo>
                      <a:pt x="9906" y="0"/>
                    </a:moveTo>
                    <a:lnTo>
                      <a:pt x="0" y="0"/>
                    </a:lnTo>
                    <a:lnTo>
                      <a:pt x="0" y="265899"/>
                    </a:lnTo>
                    <a:lnTo>
                      <a:pt x="5334" y="265899"/>
                    </a:lnTo>
                    <a:lnTo>
                      <a:pt x="9906" y="265899"/>
                    </a:lnTo>
                    <a:lnTo>
                      <a:pt x="9906" y="0"/>
                    </a:lnTo>
                    <a:close/>
                  </a:path>
                </a:pathLst>
              </a:custGeom>
              <a:solidFill>
                <a:srgbClr val="000000"/>
              </a:solidFill>
            </p:spPr>
            <p:txBody>
              <a:bodyPr wrap="square" lIns="0" tIns="0" rIns="0" bIns="0" rtlCol="0"/>
              <a:lstStyle/>
              <a:p>
                <a:endParaRPr/>
              </a:p>
            </p:txBody>
          </p:sp>
          <p:pic>
            <p:nvPicPr>
              <p:cNvPr id="31" name="object 27">
                <a:extLst>
                  <a:ext uri="{FF2B5EF4-FFF2-40B4-BE49-F238E27FC236}">
                    <a16:creationId xmlns:a16="http://schemas.microsoft.com/office/drawing/2014/main" xmlns="" id="{CA2D9EEE-2E75-43B7-90F7-9979C5B6F6FE}"/>
                  </a:ext>
                </a:extLst>
              </p:cNvPr>
              <p:cNvPicPr/>
              <p:nvPr/>
            </p:nvPicPr>
            <p:blipFill>
              <a:blip r:embed="rId11" cstate="print"/>
              <a:stretch>
                <a:fillRect/>
              </a:stretch>
            </p:blipFill>
            <p:spPr>
              <a:xfrm>
                <a:off x="5447144" y="4464570"/>
                <a:ext cx="248373" cy="249135"/>
              </a:xfrm>
              <a:prstGeom prst="rect">
                <a:avLst/>
              </a:prstGeom>
            </p:spPr>
          </p:pic>
          <p:sp>
            <p:nvSpPr>
              <p:cNvPr id="32" name="object 28">
                <a:extLst>
                  <a:ext uri="{FF2B5EF4-FFF2-40B4-BE49-F238E27FC236}">
                    <a16:creationId xmlns:a16="http://schemas.microsoft.com/office/drawing/2014/main" xmlns="" id="{57B92EAC-34F2-45B4-9F39-0510867E45C1}"/>
                  </a:ext>
                </a:extLst>
              </p:cNvPr>
              <p:cNvSpPr/>
              <p:nvPr/>
            </p:nvSpPr>
            <p:spPr>
              <a:xfrm>
                <a:off x="5563717" y="4711420"/>
                <a:ext cx="12700" cy="264160"/>
              </a:xfrm>
              <a:custGeom>
                <a:avLst/>
                <a:gdLst/>
                <a:ahLst/>
                <a:cxnLst/>
                <a:rect l="l" t="t" r="r" b="b"/>
                <a:pathLst>
                  <a:path w="12700" h="264160">
                    <a:moveTo>
                      <a:pt x="12191" y="0"/>
                    </a:moveTo>
                    <a:lnTo>
                      <a:pt x="0" y="0"/>
                    </a:lnTo>
                    <a:lnTo>
                      <a:pt x="0" y="263613"/>
                    </a:lnTo>
                    <a:lnTo>
                      <a:pt x="7619" y="263613"/>
                    </a:lnTo>
                    <a:lnTo>
                      <a:pt x="12191" y="263613"/>
                    </a:lnTo>
                    <a:lnTo>
                      <a:pt x="12191" y="0"/>
                    </a:lnTo>
                    <a:close/>
                  </a:path>
                </a:pathLst>
              </a:custGeom>
              <a:solidFill>
                <a:srgbClr val="000000"/>
              </a:solidFill>
            </p:spPr>
            <p:txBody>
              <a:bodyPr wrap="square" lIns="0" tIns="0" rIns="0" bIns="0" rtlCol="0"/>
              <a:lstStyle/>
              <a:p>
                <a:endParaRPr/>
              </a:p>
            </p:txBody>
          </p:sp>
          <p:pic>
            <p:nvPicPr>
              <p:cNvPr id="33" name="object 29">
                <a:extLst>
                  <a:ext uri="{FF2B5EF4-FFF2-40B4-BE49-F238E27FC236}">
                    <a16:creationId xmlns:a16="http://schemas.microsoft.com/office/drawing/2014/main" xmlns="" id="{B62A7702-1A8B-4E67-A0C1-D4D7A970759F}"/>
                  </a:ext>
                </a:extLst>
              </p:cNvPr>
              <p:cNvPicPr/>
              <p:nvPr/>
            </p:nvPicPr>
            <p:blipFill>
              <a:blip r:embed="rId12" cstate="print"/>
              <a:stretch>
                <a:fillRect/>
              </a:stretch>
            </p:blipFill>
            <p:spPr>
              <a:xfrm>
                <a:off x="6314160" y="4459236"/>
                <a:ext cx="248373" cy="249135"/>
              </a:xfrm>
              <a:prstGeom prst="rect">
                <a:avLst/>
              </a:prstGeom>
            </p:spPr>
          </p:pic>
          <p:sp>
            <p:nvSpPr>
              <p:cNvPr id="34" name="object 30">
                <a:extLst>
                  <a:ext uri="{FF2B5EF4-FFF2-40B4-BE49-F238E27FC236}">
                    <a16:creationId xmlns:a16="http://schemas.microsoft.com/office/drawing/2014/main" xmlns="" id="{BE49F537-16C7-4A13-8605-F9EDF90B5CF2}"/>
                  </a:ext>
                </a:extLst>
              </p:cNvPr>
              <p:cNvSpPr/>
              <p:nvPr/>
            </p:nvSpPr>
            <p:spPr>
              <a:xfrm>
                <a:off x="6430721" y="4706086"/>
                <a:ext cx="10160" cy="266700"/>
              </a:xfrm>
              <a:custGeom>
                <a:avLst/>
                <a:gdLst/>
                <a:ahLst/>
                <a:cxnLst/>
                <a:rect l="l" t="t" r="r" b="b"/>
                <a:pathLst>
                  <a:path w="10160" h="266700">
                    <a:moveTo>
                      <a:pt x="9906" y="0"/>
                    </a:moveTo>
                    <a:lnTo>
                      <a:pt x="0" y="0"/>
                    </a:lnTo>
                    <a:lnTo>
                      <a:pt x="0" y="266661"/>
                    </a:lnTo>
                    <a:lnTo>
                      <a:pt x="5334" y="266661"/>
                    </a:lnTo>
                    <a:lnTo>
                      <a:pt x="9906" y="266661"/>
                    </a:lnTo>
                    <a:lnTo>
                      <a:pt x="9906" y="0"/>
                    </a:lnTo>
                    <a:close/>
                  </a:path>
                </a:pathLst>
              </a:custGeom>
              <a:solidFill>
                <a:srgbClr val="000000"/>
              </a:solidFill>
            </p:spPr>
            <p:txBody>
              <a:bodyPr wrap="square" lIns="0" tIns="0" rIns="0" bIns="0" rtlCol="0"/>
              <a:lstStyle/>
              <a:p>
                <a:endParaRPr/>
              </a:p>
            </p:txBody>
          </p:sp>
          <p:pic>
            <p:nvPicPr>
              <p:cNvPr id="35" name="object 31">
                <a:extLst>
                  <a:ext uri="{FF2B5EF4-FFF2-40B4-BE49-F238E27FC236}">
                    <a16:creationId xmlns:a16="http://schemas.microsoft.com/office/drawing/2014/main" xmlns="" id="{1B6AFCA0-0F04-46B0-9040-7C921F510E02}"/>
                  </a:ext>
                </a:extLst>
              </p:cNvPr>
              <p:cNvPicPr/>
              <p:nvPr/>
            </p:nvPicPr>
            <p:blipFill>
              <a:blip r:embed="rId13" cstate="print"/>
              <a:stretch>
                <a:fillRect/>
              </a:stretch>
            </p:blipFill>
            <p:spPr>
              <a:xfrm>
                <a:off x="6023889" y="4469142"/>
                <a:ext cx="249123" cy="249135"/>
              </a:xfrm>
              <a:prstGeom prst="rect">
                <a:avLst/>
              </a:prstGeom>
            </p:spPr>
          </p:pic>
          <p:sp>
            <p:nvSpPr>
              <p:cNvPr id="36" name="object 32">
                <a:extLst>
                  <a:ext uri="{FF2B5EF4-FFF2-40B4-BE49-F238E27FC236}">
                    <a16:creationId xmlns:a16="http://schemas.microsoft.com/office/drawing/2014/main" xmlns="" id="{256C5662-405F-4560-B63C-3C549241D5D7}"/>
                  </a:ext>
                </a:extLst>
              </p:cNvPr>
              <p:cNvSpPr/>
              <p:nvPr/>
            </p:nvSpPr>
            <p:spPr>
              <a:xfrm>
                <a:off x="6141211" y="4713706"/>
                <a:ext cx="12700" cy="266065"/>
              </a:xfrm>
              <a:custGeom>
                <a:avLst/>
                <a:gdLst/>
                <a:ahLst/>
                <a:cxnLst/>
                <a:rect l="l" t="t" r="r" b="b"/>
                <a:pathLst>
                  <a:path w="12700" h="266064">
                    <a:moveTo>
                      <a:pt x="12191" y="0"/>
                    </a:moveTo>
                    <a:lnTo>
                      <a:pt x="0" y="0"/>
                    </a:lnTo>
                    <a:lnTo>
                      <a:pt x="0" y="265899"/>
                    </a:lnTo>
                    <a:lnTo>
                      <a:pt x="6858" y="265899"/>
                    </a:lnTo>
                    <a:lnTo>
                      <a:pt x="12191" y="265899"/>
                    </a:lnTo>
                    <a:lnTo>
                      <a:pt x="12191" y="0"/>
                    </a:lnTo>
                    <a:close/>
                  </a:path>
                </a:pathLst>
              </a:custGeom>
              <a:solidFill>
                <a:srgbClr val="000000"/>
              </a:solidFill>
            </p:spPr>
            <p:txBody>
              <a:bodyPr wrap="square" lIns="0" tIns="0" rIns="0" bIns="0" rtlCol="0"/>
              <a:lstStyle/>
              <a:p>
                <a:endParaRPr/>
              </a:p>
            </p:txBody>
          </p:sp>
          <p:pic>
            <p:nvPicPr>
              <p:cNvPr id="37" name="object 33">
                <a:extLst>
                  <a:ext uri="{FF2B5EF4-FFF2-40B4-BE49-F238E27FC236}">
                    <a16:creationId xmlns:a16="http://schemas.microsoft.com/office/drawing/2014/main" xmlns="" id="{A07EC879-8C21-40B1-AA45-DC907216C9FC}"/>
                  </a:ext>
                </a:extLst>
              </p:cNvPr>
              <p:cNvPicPr/>
              <p:nvPr/>
            </p:nvPicPr>
            <p:blipFill>
              <a:blip r:embed="rId14" cstate="print"/>
              <a:stretch>
                <a:fillRect/>
              </a:stretch>
            </p:blipFill>
            <p:spPr>
              <a:xfrm>
                <a:off x="6900798" y="4469142"/>
                <a:ext cx="249135" cy="249135"/>
              </a:xfrm>
              <a:prstGeom prst="rect">
                <a:avLst/>
              </a:prstGeom>
            </p:spPr>
          </p:pic>
          <p:sp>
            <p:nvSpPr>
              <p:cNvPr id="38" name="object 34">
                <a:extLst>
                  <a:ext uri="{FF2B5EF4-FFF2-40B4-BE49-F238E27FC236}">
                    <a16:creationId xmlns:a16="http://schemas.microsoft.com/office/drawing/2014/main" xmlns="" id="{54DFDFD3-3F1B-4EBF-B120-46AAC166CC48}"/>
                  </a:ext>
                </a:extLst>
              </p:cNvPr>
              <p:cNvSpPr/>
              <p:nvPr/>
            </p:nvSpPr>
            <p:spPr>
              <a:xfrm>
                <a:off x="7020420" y="4713706"/>
                <a:ext cx="10160" cy="266065"/>
              </a:xfrm>
              <a:custGeom>
                <a:avLst/>
                <a:gdLst/>
                <a:ahLst/>
                <a:cxnLst/>
                <a:rect l="l" t="t" r="r" b="b"/>
                <a:pathLst>
                  <a:path w="10159" h="266064">
                    <a:moveTo>
                      <a:pt x="9893" y="0"/>
                    </a:moveTo>
                    <a:lnTo>
                      <a:pt x="0" y="0"/>
                    </a:lnTo>
                    <a:lnTo>
                      <a:pt x="0" y="265899"/>
                    </a:lnTo>
                    <a:lnTo>
                      <a:pt x="4572" y="265899"/>
                    </a:lnTo>
                    <a:lnTo>
                      <a:pt x="9893" y="265899"/>
                    </a:lnTo>
                    <a:lnTo>
                      <a:pt x="9893" y="0"/>
                    </a:lnTo>
                    <a:close/>
                  </a:path>
                </a:pathLst>
              </a:custGeom>
              <a:solidFill>
                <a:srgbClr val="000000"/>
              </a:solidFill>
            </p:spPr>
            <p:txBody>
              <a:bodyPr wrap="square" lIns="0" tIns="0" rIns="0" bIns="0" rtlCol="0"/>
              <a:lstStyle/>
              <a:p>
                <a:endParaRPr/>
              </a:p>
            </p:txBody>
          </p:sp>
          <p:pic>
            <p:nvPicPr>
              <p:cNvPr id="39" name="object 35">
                <a:extLst>
                  <a:ext uri="{FF2B5EF4-FFF2-40B4-BE49-F238E27FC236}">
                    <a16:creationId xmlns:a16="http://schemas.microsoft.com/office/drawing/2014/main" xmlns="" id="{66DF6572-7AD8-4AE0-AA03-46E2C1D9A4DD}"/>
                  </a:ext>
                </a:extLst>
              </p:cNvPr>
              <p:cNvPicPr/>
              <p:nvPr/>
            </p:nvPicPr>
            <p:blipFill>
              <a:blip r:embed="rId15" cstate="print"/>
              <a:stretch>
                <a:fillRect/>
              </a:stretch>
            </p:blipFill>
            <p:spPr>
              <a:xfrm>
                <a:off x="6613575" y="4456950"/>
                <a:ext cx="248373" cy="249135"/>
              </a:xfrm>
              <a:prstGeom prst="rect">
                <a:avLst/>
              </a:prstGeom>
            </p:spPr>
          </p:pic>
          <p:sp>
            <p:nvSpPr>
              <p:cNvPr id="40" name="object 36">
                <a:extLst>
                  <a:ext uri="{FF2B5EF4-FFF2-40B4-BE49-F238E27FC236}">
                    <a16:creationId xmlns:a16="http://schemas.microsoft.com/office/drawing/2014/main" xmlns="" id="{DCC391F0-23B4-4860-A848-011F2B77113E}"/>
                  </a:ext>
                </a:extLst>
              </p:cNvPr>
              <p:cNvSpPr/>
              <p:nvPr/>
            </p:nvSpPr>
            <p:spPr>
              <a:xfrm>
                <a:off x="4920691" y="3688079"/>
                <a:ext cx="2172970" cy="1279525"/>
              </a:xfrm>
              <a:custGeom>
                <a:avLst/>
                <a:gdLst/>
                <a:ahLst/>
                <a:cxnLst/>
                <a:rect l="l" t="t" r="r" b="b"/>
                <a:pathLst>
                  <a:path w="2172970" h="1279525">
                    <a:moveTo>
                      <a:pt x="445693" y="292100"/>
                    </a:moveTo>
                    <a:lnTo>
                      <a:pt x="390080" y="292100"/>
                    </a:lnTo>
                    <a:lnTo>
                      <a:pt x="377888" y="292100"/>
                    </a:lnTo>
                    <a:lnTo>
                      <a:pt x="297129" y="292100"/>
                    </a:lnTo>
                    <a:lnTo>
                      <a:pt x="297129" y="298450"/>
                    </a:lnTo>
                    <a:lnTo>
                      <a:pt x="297129" y="304800"/>
                    </a:lnTo>
                    <a:lnTo>
                      <a:pt x="377888" y="304800"/>
                    </a:lnTo>
                    <a:lnTo>
                      <a:pt x="377888" y="405130"/>
                    </a:lnTo>
                    <a:lnTo>
                      <a:pt x="377888" y="412750"/>
                    </a:lnTo>
                    <a:lnTo>
                      <a:pt x="83045" y="412750"/>
                    </a:lnTo>
                    <a:lnTo>
                      <a:pt x="83045" y="304800"/>
                    </a:lnTo>
                    <a:lnTo>
                      <a:pt x="153136" y="304800"/>
                    </a:lnTo>
                    <a:lnTo>
                      <a:pt x="153136" y="298450"/>
                    </a:lnTo>
                    <a:lnTo>
                      <a:pt x="153136" y="292100"/>
                    </a:lnTo>
                    <a:lnTo>
                      <a:pt x="63042" y="292100"/>
                    </a:lnTo>
                    <a:lnTo>
                      <a:pt x="95923" y="233680"/>
                    </a:lnTo>
                    <a:lnTo>
                      <a:pt x="153136" y="233680"/>
                    </a:lnTo>
                    <a:lnTo>
                      <a:pt x="153136" y="229870"/>
                    </a:lnTo>
                    <a:lnTo>
                      <a:pt x="153136" y="222250"/>
                    </a:lnTo>
                    <a:lnTo>
                      <a:pt x="102362" y="222250"/>
                    </a:lnTo>
                    <a:lnTo>
                      <a:pt x="128752" y="175374"/>
                    </a:lnTo>
                    <a:lnTo>
                      <a:pt x="119621" y="170802"/>
                    </a:lnTo>
                    <a:lnTo>
                      <a:pt x="89979" y="222250"/>
                    </a:lnTo>
                    <a:lnTo>
                      <a:pt x="83045" y="222250"/>
                    </a:lnTo>
                    <a:lnTo>
                      <a:pt x="83045" y="12700"/>
                    </a:lnTo>
                    <a:lnTo>
                      <a:pt x="148564" y="12700"/>
                    </a:lnTo>
                    <a:lnTo>
                      <a:pt x="148564" y="5080"/>
                    </a:lnTo>
                    <a:lnTo>
                      <a:pt x="148564" y="0"/>
                    </a:lnTo>
                    <a:lnTo>
                      <a:pt x="0" y="0"/>
                    </a:lnTo>
                    <a:lnTo>
                      <a:pt x="0" y="5080"/>
                    </a:lnTo>
                    <a:lnTo>
                      <a:pt x="0" y="12700"/>
                    </a:lnTo>
                    <a:lnTo>
                      <a:pt x="73139" y="12700"/>
                    </a:lnTo>
                    <a:lnTo>
                      <a:pt x="73139" y="222250"/>
                    </a:lnTo>
                    <a:lnTo>
                      <a:pt x="4572" y="222250"/>
                    </a:lnTo>
                    <a:lnTo>
                      <a:pt x="4572" y="229870"/>
                    </a:lnTo>
                    <a:lnTo>
                      <a:pt x="4572" y="233680"/>
                    </a:lnTo>
                    <a:lnTo>
                      <a:pt x="83400" y="233680"/>
                    </a:lnTo>
                    <a:lnTo>
                      <a:pt x="49745" y="292100"/>
                    </a:lnTo>
                    <a:lnTo>
                      <a:pt x="4572" y="292100"/>
                    </a:lnTo>
                    <a:lnTo>
                      <a:pt x="4572" y="298450"/>
                    </a:lnTo>
                    <a:lnTo>
                      <a:pt x="4572" y="304800"/>
                    </a:lnTo>
                    <a:lnTo>
                      <a:pt x="42430" y="304800"/>
                    </a:lnTo>
                    <a:lnTo>
                      <a:pt x="9906" y="361276"/>
                    </a:lnTo>
                    <a:lnTo>
                      <a:pt x="14478" y="363562"/>
                    </a:lnTo>
                    <a:lnTo>
                      <a:pt x="19812" y="368896"/>
                    </a:lnTo>
                    <a:lnTo>
                      <a:pt x="55892" y="304800"/>
                    </a:lnTo>
                    <a:lnTo>
                      <a:pt x="73139" y="304800"/>
                    </a:lnTo>
                    <a:lnTo>
                      <a:pt x="73139" y="768870"/>
                    </a:lnTo>
                    <a:lnTo>
                      <a:pt x="77711" y="768870"/>
                    </a:lnTo>
                    <a:lnTo>
                      <a:pt x="83045" y="768870"/>
                    </a:lnTo>
                    <a:lnTo>
                      <a:pt x="83045" y="417830"/>
                    </a:lnTo>
                    <a:lnTo>
                      <a:pt x="384746" y="417830"/>
                    </a:lnTo>
                    <a:lnTo>
                      <a:pt x="384746" y="417652"/>
                    </a:lnTo>
                    <a:lnTo>
                      <a:pt x="390080" y="417652"/>
                    </a:lnTo>
                    <a:lnTo>
                      <a:pt x="390080" y="412318"/>
                    </a:lnTo>
                    <a:lnTo>
                      <a:pt x="390080" y="405460"/>
                    </a:lnTo>
                    <a:lnTo>
                      <a:pt x="384746" y="405460"/>
                    </a:lnTo>
                    <a:lnTo>
                      <a:pt x="384746" y="412750"/>
                    </a:lnTo>
                    <a:lnTo>
                      <a:pt x="381266" y="412750"/>
                    </a:lnTo>
                    <a:lnTo>
                      <a:pt x="381266" y="405130"/>
                    </a:lnTo>
                    <a:lnTo>
                      <a:pt x="390080" y="405130"/>
                    </a:lnTo>
                    <a:lnTo>
                      <a:pt x="390080" y="304800"/>
                    </a:lnTo>
                    <a:lnTo>
                      <a:pt x="445693" y="304800"/>
                    </a:lnTo>
                    <a:lnTo>
                      <a:pt x="445693" y="298450"/>
                    </a:lnTo>
                    <a:lnTo>
                      <a:pt x="445693" y="292100"/>
                    </a:lnTo>
                    <a:close/>
                  </a:path>
                  <a:path w="2172970" h="1279525">
                    <a:moveTo>
                      <a:pt x="445693" y="222250"/>
                    </a:moveTo>
                    <a:lnTo>
                      <a:pt x="297129" y="222250"/>
                    </a:lnTo>
                    <a:lnTo>
                      <a:pt x="297129" y="229870"/>
                    </a:lnTo>
                    <a:lnTo>
                      <a:pt x="297129" y="233680"/>
                    </a:lnTo>
                    <a:lnTo>
                      <a:pt x="445693" y="233680"/>
                    </a:lnTo>
                    <a:lnTo>
                      <a:pt x="445693" y="229870"/>
                    </a:lnTo>
                    <a:lnTo>
                      <a:pt x="445693" y="222250"/>
                    </a:lnTo>
                    <a:close/>
                  </a:path>
                  <a:path w="2172970" h="1279525">
                    <a:moveTo>
                      <a:pt x="1001102" y="292100"/>
                    </a:moveTo>
                    <a:lnTo>
                      <a:pt x="945489" y="292100"/>
                    </a:lnTo>
                    <a:lnTo>
                      <a:pt x="935583" y="292100"/>
                    </a:lnTo>
                    <a:lnTo>
                      <a:pt x="852538" y="292100"/>
                    </a:lnTo>
                    <a:lnTo>
                      <a:pt x="852538" y="298450"/>
                    </a:lnTo>
                    <a:lnTo>
                      <a:pt x="852538" y="304800"/>
                    </a:lnTo>
                    <a:lnTo>
                      <a:pt x="935583" y="304800"/>
                    </a:lnTo>
                    <a:lnTo>
                      <a:pt x="935583" y="420370"/>
                    </a:lnTo>
                    <a:lnTo>
                      <a:pt x="657504" y="420370"/>
                    </a:lnTo>
                    <a:lnTo>
                      <a:pt x="657504" y="299720"/>
                    </a:lnTo>
                    <a:lnTo>
                      <a:pt x="718451" y="299720"/>
                    </a:lnTo>
                    <a:lnTo>
                      <a:pt x="718451" y="294640"/>
                    </a:lnTo>
                    <a:lnTo>
                      <a:pt x="718451" y="288290"/>
                    </a:lnTo>
                    <a:lnTo>
                      <a:pt x="646417" y="288290"/>
                    </a:lnTo>
                    <a:lnTo>
                      <a:pt x="676173" y="229870"/>
                    </a:lnTo>
                    <a:lnTo>
                      <a:pt x="718451" y="229870"/>
                    </a:lnTo>
                    <a:lnTo>
                      <a:pt x="718451" y="223520"/>
                    </a:lnTo>
                    <a:lnTo>
                      <a:pt x="718451" y="219710"/>
                    </a:lnTo>
                    <a:lnTo>
                      <a:pt x="681342" y="219710"/>
                    </a:lnTo>
                    <a:lnTo>
                      <a:pt x="706259" y="170802"/>
                    </a:lnTo>
                    <a:lnTo>
                      <a:pt x="696353" y="166230"/>
                    </a:lnTo>
                    <a:lnTo>
                      <a:pt x="669112" y="219710"/>
                    </a:lnTo>
                    <a:lnTo>
                      <a:pt x="657504" y="219710"/>
                    </a:lnTo>
                    <a:lnTo>
                      <a:pt x="657504" y="2438"/>
                    </a:lnTo>
                    <a:lnTo>
                      <a:pt x="645312" y="2438"/>
                    </a:lnTo>
                    <a:lnTo>
                      <a:pt x="645312" y="124460"/>
                    </a:lnTo>
                    <a:lnTo>
                      <a:pt x="382384" y="124460"/>
                    </a:lnTo>
                    <a:lnTo>
                      <a:pt x="382460" y="124333"/>
                    </a:lnTo>
                    <a:lnTo>
                      <a:pt x="377888" y="124333"/>
                    </a:lnTo>
                    <a:lnTo>
                      <a:pt x="377888" y="131953"/>
                    </a:lnTo>
                    <a:lnTo>
                      <a:pt x="380098" y="128270"/>
                    </a:lnTo>
                    <a:lnTo>
                      <a:pt x="380098" y="131953"/>
                    </a:lnTo>
                    <a:lnTo>
                      <a:pt x="377888" y="131953"/>
                    </a:lnTo>
                    <a:lnTo>
                      <a:pt x="377888" y="219570"/>
                    </a:lnTo>
                    <a:lnTo>
                      <a:pt x="382460" y="219570"/>
                    </a:lnTo>
                    <a:lnTo>
                      <a:pt x="390080" y="219570"/>
                    </a:lnTo>
                    <a:lnTo>
                      <a:pt x="390080" y="137160"/>
                    </a:lnTo>
                    <a:lnTo>
                      <a:pt x="645312" y="137160"/>
                    </a:lnTo>
                    <a:lnTo>
                      <a:pt x="645312" y="219710"/>
                    </a:lnTo>
                    <a:lnTo>
                      <a:pt x="569887" y="219710"/>
                    </a:lnTo>
                    <a:lnTo>
                      <a:pt x="569887" y="223520"/>
                    </a:lnTo>
                    <a:lnTo>
                      <a:pt x="569887" y="229870"/>
                    </a:lnTo>
                    <a:lnTo>
                      <a:pt x="663930" y="229870"/>
                    </a:lnTo>
                    <a:lnTo>
                      <a:pt x="634187" y="288290"/>
                    </a:lnTo>
                    <a:lnTo>
                      <a:pt x="569887" y="288290"/>
                    </a:lnTo>
                    <a:lnTo>
                      <a:pt x="569887" y="294640"/>
                    </a:lnTo>
                    <a:lnTo>
                      <a:pt x="569887" y="299720"/>
                    </a:lnTo>
                    <a:lnTo>
                      <a:pt x="628357" y="299720"/>
                    </a:lnTo>
                    <a:lnTo>
                      <a:pt x="591972" y="371182"/>
                    </a:lnTo>
                    <a:lnTo>
                      <a:pt x="596544" y="373468"/>
                    </a:lnTo>
                    <a:lnTo>
                      <a:pt x="601878" y="375754"/>
                    </a:lnTo>
                    <a:lnTo>
                      <a:pt x="640600" y="299720"/>
                    </a:lnTo>
                    <a:lnTo>
                      <a:pt x="645312" y="299720"/>
                    </a:lnTo>
                    <a:lnTo>
                      <a:pt x="645312" y="776490"/>
                    </a:lnTo>
                    <a:lnTo>
                      <a:pt x="650646" y="776490"/>
                    </a:lnTo>
                    <a:lnTo>
                      <a:pt x="657504" y="776490"/>
                    </a:lnTo>
                    <a:lnTo>
                      <a:pt x="657504" y="429260"/>
                    </a:lnTo>
                    <a:lnTo>
                      <a:pt x="940155" y="429260"/>
                    </a:lnTo>
                    <a:lnTo>
                      <a:pt x="940155" y="429844"/>
                    </a:lnTo>
                    <a:lnTo>
                      <a:pt x="945489" y="429844"/>
                    </a:lnTo>
                    <a:lnTo>
                      <a:pt x="945489" y="424510"/>
                    </a:lnTo>
                    <a:lnTo>
                      <a:pt x="945489" y="420370"/>
                    </a:lnTo>
                    <a:lnTo>
                      <a:pt x="945489" y="419938"/>
                    </a:lnTo>
                    <a:lnTo>
                      <a:pt x="945489" y="304800"/>
                    </a:lnTo>
                    <a:lnTo>
                      <a:pt x="1001102" y="304800"/>
                    </a:lnTo>
                    <a:lnTo>
                      <a:pt x="1001102" y="298450"/>
                    </a:lnTo>
                    <a:lnTo>
                      <a:pt x="1001102" y="292100"/>
                    </a:lnTo>
                    <a:close/>
                  </a:path>
                  <a:path w="2172970" h="1279525">
                    <a:moveTo>
                      <a:pt x="1001102" y="222250"/>
                    </a:moveTo>
                    <a:lnTo>
                      <a:pt x="945489" y="222250"/>
                    </a:lnTo>
                    <a:lnTo>
                      <a:pt x="945489" y="6997"/>
                    </a:lnTo>
                    <a:lnTo>
                      <a:pt x="935583" y="6997"/>
                    </a:lnTo>
                    <a:lnTo>
                      <a:pt x="935583" y="222250"/>
                    </a:lnTo>
                    <a:lnTo>
                      <a:pt x="852538" y="222250"/>
                    </a:lnTo>
                    <a:lnTo>
                      <a:pt x="852538" y="229870"/>
                    </a:lnTo>
                    <a:lnTo>
                      <a:pt x="852538" y="233680"/>
                    </a:lnTo>
                    <a:lnTo>
                      <a:pt x="1001102" y="233680"/>
                    </a:lnTo>
                    <a:lnTo>
                      <a:pt x="1001102" y="229870"/>
                    </a:lnTo>
                    <a:lnTo>
                      <a:pt x="1001102" y="222250"/>
                    </a:lnTo>
                    <a:close/>
                  </a:path>
                  <a:path w="2172970" h="1279525">
                    <a:moveTo>
                      <a:pt x="1300518" y="0"/>
                    </a:moveTo>
                    <a:lnTo>
                      <a:pt x="1151953" y="0"/>
                    </a:lnTo>
                    <a:lnTo>
                      <a:pt x="1151953" y="5080"/>
                    </a:lnTo>
                    <a:lnTo>
                      <a:pt x="1151953" y="12700"/>
                    </a:lnTo>
                    <a:lnTo>
                      <a:pt x="1222806" y="12700"/>
                    </a:lnTo>
                    <a:lnTo>
                      <a:pt x="1222806" y="786396"/>
                    </a:lnTo>
                    <a:lnTo>
                      <a:pt x="1227378" y="786396"/>
                    </a:lnTo>
                    <a:lnTo>
                      <a:pt x="1232712" y="786396"/>
                    </a:lnTo>
                    <a:lnTo>
                      <a:pt x="1232712" y="12700"/>
                    </a:lnTo>
                    <a:lnTo>
                      <a:pt x="1300518" y="12700"/>
                    </a:lnTo>
                    <a:lnTo>
                      <a:pt x="1300518" y="5080"/>
                    </a:lnTo>
                    <a:lnTo>
                      <a:pt x="1300518" y="0"/>
                    </a:lnTo>
                    <a:close/>
                  </a:path>
                  <a:path w="2172970" h="1279525">
                    <a:moveTo>
                      <a:pt x="1588490" y="222250"/>
                    </a:moveTo>
                    <a:lnTo>
                      <a:pt x="1539811" y="222250"/>
                    </a:lnTo>
                    <a:lnTo>
                      <a:pt x="1568704" y="168516"/>
                    </a:lnTo>
                    <a:lnTo>
                      <a:pt x="1558798" y="163182"/>
                    </a:lnTo>
                    <a:lnTo>
                      <a:pt x="1527035" y="222250"/>
                    </a:lnTo>
                    <a:lnTo>
                      <a:pt x="1522222" y="222250"/>
                    </a:lnTo>
                    <a:lnTo>
                      <a:pt x="1522222" y="12700"/>
                    </a:lnTo>
                    <a:lnTo>
                      <a:pt x="1585442" y="12700"/>
                    </a:lnTo>
                    <a:lnTo>
                      <a:pt x="1585442" y="5080"/>
                    </a:lnTo>
                    <a:lnTo>
                      <a:pt x="1585442" y="0"/>
                    </a:lnTo>
                    <a:lnTo>
                      <a:pt x="1436890" y="0"/>
                    </a:lnTo>
                    <a:lnTo>
                      <a:pt x="1436890" y="5080"/>
                    </a:lnTo>
                    <a:lnTo>
                      <a:pt x="1436890" y="12700"/>
                    </a:lnTo>
                    <a:lnTo>
                      <a:pt x="1510030" y="12700"/>
                    </a:lnTo>
                    <a:lnTo>
                      <a:pt x="1510030" y="222250"/>
                    </a:lnTo>
                    <a:lnTo>
                      <a:pt x="1439938" y="222250"/>
                    </a:lnTo>
                    <a:lnTo>
                      <a:pt x="1439938" y="229870"/>
                    </a:lnTo>
                    <a:lnTo>
                      <a:pt x="1439938" y="233680"/>
                    </a:lnTo>
                    <a:lnTo>
                      <a:pt x="1520888" y="233680"/>
                    </a:lnTo>
                    <a:lnTo>
                      <a:pt x="1489481" y="292100"/>
                    </a:lnTo>
                    <a:lnTo>
                      <a:pt x="1439938" y="292100"/>
                    </a:lnTo>
                    <a:lnTo>
                      <a:pt x="1439938" y="298450"/>
                    </a:lnTo>
                    <a:lnTo>
                      <a:pt x="1439938" y="304800"/>
                    </a:lnTo>
                    <a:lnTo>
                      <a:pt x="1482648" y="304800"/>
                    </a:lnTo>
                    <a:lnTo>
                      <a:pt x="1444510" y="375754"/>
                    </a:lnTo>
                    <a:lnTo>
                      <a:pt x="1449082" y="378040"/>
                    </a:lnTo>
                    <a:lnTo>
                      <a:pt x="1454416" y="381088"/>
                    </a:lnTo>
                    <a:lnTo>
                      <a:pt x="1495425" y="304800"/>
                    </a:lnTo>
                    <a:lnTo>
                      <a:pt x="1510030" y="304800"/>
                    </a:lnTo>
                    <a:lnTo>
                      <a:pt x="1510030" y="515620"/>
                    </a:lnTo>
                    <a:lnTo>
                      <a:pt x="1439938" y="515620"/>
                    </a:lnTo>
                    <a:lnTo>
                      <a:pt x="1439938" y="523240"/>
                    </a:lnTo>
                    <a:lnTo>
                      <a:pt x="1439938" y="527050"/>
                    </a:lnTo>
                    <a:lnTo>
                      <a:pt x="1588490" y="527050"/>
                    </a:lnTo>
                    <a:lnTo>
                      <a:pt x="1588490" y="523240"/>
                    </a:lnTo>
                    <a:lnTo>
                      <a:pt x="1588490" y="515620"/>
                    </a:lnTo>
                    <a:lnTo>
                      <a:pt x="1522222" y="515620"/>
                    </a:lnTo>
                    <a:lnTo>
                      <a:pt x="1522222" y="304800"/>
                    </a:lnTo>
                    <a:lnTo>
                      <a:pt x="1588490" y="304800"/>
                    </a:lnTo>
                    <a:lnTo>
                      <a:pt x="1588490" y="298450"/>
                    </a:lnTo>
                    <a:lnTo>
                      <a:pt x="1588490" y="292100"/>
                    </a:lnTo>
                    <a:lnTo>
                      <a:pt x="1502257" y="292100"/>
                    </a:lnTo>
                    <a:lnTo>
                      <a:pt x="1533664" y="233680"/>
                    </a:lnTo>
                    <a:lnTo>
                      <a:pt x="1588490" y="233680"/>
                    </a:lnTo>
                    <a:lnTo>
                      <a:pt x="1588490" y="229870"/>
                    </a:lnTo>
                    <a:lnTo>
                      <a:pt x="1588490" y="222250"/>
                    </a:lnTo>
                    <a:close/>
                  </a:path>
                  <a:path w="2172970" h="1279525">
                    <a:moveTo>
                      <a:pt x="1822399" y="1013434"/>
                    </a:moveTo>
                    <a:lnTo>
                      <a:pt x="1810207" y="1013434"/>
                    </a:lnTo>
                    <a:lnTo>
                      <a:pt x="1810207" y="1279334"/>
                    </a:lnTo>
                    <a:lnTo>
                      <a:pt x="1814779" y="1279334"/>
                    </a:lnTo>
                    <a:lnTo>
                      <a:pt x="1822399" y="1279334"/>
                    </a:lnTo>
                    <a:lnTo>
                      <a:pt x="1822399" y="1013434"/>
                    </a:lnTo>
                    <a:close/>
                  </a:path>
                  <a:path w="2172970" h="1279525">
                    <a:moveTo>
                      <a:pt x="1824685" y="669074"/>
                    </a:moveTo>
                    <a:lnTo>
                      <a:pt x="1817065" y="669074"/>
                    </a:lnTo>
                    <a:lnTo>
                      <a:pt x="1817293" y="669290"/>
                    </a:lnTo>
                    <a:lnTo>
                      <a:pt x="1522222" y="669290"/>
                    </a:lnTo>
                    <a:lnTo>
                      <a:pt x="1522222" y="598170"/>
                    </a:lnTo>
                    <a:lnTo>
                      <a:pt x="1588490" y="598170"/>
                    </a:lnTo>
                    <a:lnTo>
                      <a:pt x="1588490" y="590550"/>
                    </a:lnTo>
                    <a:lnTo>
                      <a:pt x="1588490" y="585470"/>
                    </a:lnTo>
                    <a:lnTo>
                      <a:pt x="1439938" y="585470"/>
                    </a:lnTo>
                    <a:lnTo>
                      <a:pt x="1439938" y="590550"/>
                    </a:lnTo>
                    <a:lnTo>
                      <a:pt x="1439938" y="598170"/>
                    </a:lnTo>
                    <a:lnTo>
                      <a:pt x="1510030" y="598170"/>
                    </a:lnTo>
                    <a:lnTo>
                      <a:pt x="1510030" y="774204"/>
                    </a:lnTo>
                    <a:lnTo>
                      <a:pt x="1517650" y="774204"/>
                    </a:lnTo>
                    <a:lnTo>
                      <a:pt x="1522222" y="774204"/>
                    </a:lnTo>
                    <a:lnTo>
                      <a:pt x="1522222" y="680720"/>
                    </a:lnTo>
                    <a:lnTo>
                      <a:pt x="1812493" y="680720"/>
                    </a:lnTo>
                    <a:lnTo>
                      <a:pt x="1812493" y="768870"/>
                    </a:lnTo>
                    <a:lnTo>
                      <a:pt x="1817065" y="768870"/>
                    </a:lnTo>
                    <a:lnTo>
                      <a:pt x="1824685" y="768870"/>
                    </a:lnTo>
                    <a:lnTo>
                      <a:pt x="1824685" y="675932"/>
                    </a:lnTo>
                    <a:lnTo>
                      <a:pt x="1814410" y="675932"/>
                    </a:lnTo>
                    <a:lnTo>
                      <a:pt x="1814410" y="675640"/>
                    </a:lnTo>
                    <a:lnTo>
                      <a:pt x="1820824" y="675640"/>
                    </a:lnTo>
                    <a:lnTo>
                      <a:pt x="1820824" y="672465"/>
                    </a:lnTo>
                    <a:lnTo>
                      <a:pt x="1824685" y="675932"/>
                    </a:lnTo>
                    <a:lnTo>
                      <a:pt x="1824685" y="669074"/>
                    </a:lnTo>
                    <a:close/>
                  </a:path>
                  <a:path w="2172970" h="1279525">
                    <a:moveTo>
                      <a:pt x="2172868" y="515620"/>
                    </a:moveTo>
                    <a:lnTo>
                      <a:pt x="2126335" y="515620"/>
                    </a:lnTo>
                    <a:lnTo>
                      <a:pt x="2158390" y="451942"/>
                    </a:lnTo>
                    <a:lnTo>
                      <a:pt x="2148484" y="446608"/>
                    </a:lnTo>
                    <a:lnTo>
                      <a:pt x="2113737" y="515620"/>
                    </a:lnTo>
                    <a:lnTo>
                      <a:pt x="2099729" y="515620"/>
                    </a:lnTo>
                    <a:lnTo>
                      <a:pt x="2099729" y="12700"/>
                    </a:lnTo>
                    <a:lnTo>
                      <a:pt x="2165248" y="12700"/>
                    </a:lnTo>
                    <a:lnTo>
                      <a:pt x="2165248" y="5080"/>
                    </a:lnTo>
                    <a:lnTo>
                      <a:pt x="2165248" y="0"/>
                    </a:lnTo>
                    <a:lnTo>
                      <a:pt x="2016683" y="0"/>
                    </a:lnTo>
                    <a:lnTo>
                      <a:pt x="2016683" y="5080"/>
                    </a:lnTo>
                    <a:lnTo>
                      <a:pt x="2016683" y="12700"/>
                    </a:lnTo>
                    <a:lnTo>
                      <a:pt x="2087537" y="12700"/>
                    </a:lnTo>
                    <a:lnTo>
                      <a:pt x="2087537" y="515620"/>
                    </a:lnTo>
                    <a:lnTo>
                      <a:pt x="2024303" y="515620"/>
                    </a:lnTo>
                    <a:lnTo>
                      <a:pt x="2024303" y="523240"/>
                    </a:lnTo>
                    <a:lnTo>
                      <a:pt x="2024303" y="527050"/>
                    </a:lnTo>
                    <a:lnTo>
                      <a:pt x="2107984" y="527050"/>
                    </a:lnTo>
                    <a:lnTo>
                      <a:pt x="2078570" y="585470"/>
                    </a:lnTo>
                    <a:lnTo>
                      <a:pt x="2024303" y="585470"/>
                    </a:lnTo>
                    <a:lnTo>
                      <a:pt x="2024303" y="590550"/>
                    </a:lnTo>
                    <a:lnTo>
                      <a:pt x="2024303" y="598170"/>
                    </a:lnTo>
                    <a:lnTo>
                      <a:pt x="2072182" y="598170"/>
                    </a:lnTo>
                    <a:lnTo>
                      <a:pt x="2034197" y="673646"/>
                    </a:lnTo>
                    <a:lnTo>
                      <a:pt x="2038769" y="675932"/>
                    </a:lnTo>
                    <a:lnTo>
                      <a:pt x="2044103" y="678980"/>
                    </a:lnTo>
                    <a:lnTo>
                      <a:pt x="2084781" y="598170"/>
                    </a:lnTo>
                    <a:lnTo>
                      <a:pt x="2092109" y="598170"/>
                    </a:lnTo>
                    <a:lnTo>
                      <a:pt x="2092109" y="786396"/>
                    </a:lnTo>
                    <a:lnTo>
                      <a:pt x="2097443" y="786396"/>
                    </a:lnTo>
                    <a:lnTo>
                      <a:pt x="2104301" y="786396"/>
                    </a:lnTo>
                    <a:lnTo>
                      <a:pt x="2104301" y="598170"/>
                    </a:lnTo>
                    <a:lnTo>
                      <a:pt x="2172868" y="598170"/>
                    </a:lnTo>
                    <a:lnTo>
                      <a:pt x="2172868" y="590550"/>
                    </a:lnTo>
                    <a:lnTo>
                      <a:pt x="2172868" y="585470"/>
                    </a:lnTo>
                    <a:lnTo>
                      <a:pt x="2091169" y="585470"/>
                    </a:lnTo>
                    <a:lnTo>
                      <a:pt x="2120569" y="527050"/>
                    </a:lnTo>
                    <a:lnTo>
                      <a:pt x="2172868" y="527050"/>
                    </a:lnTo>
                    <a:lnTo>
                      <a:pt x="2172868" y="523240"/>
                    </a:lnTo>
                    <a:lnTo>
                      <a:pt x="2172868" y="515620"/>
                    </a:lnTo>
                    <a:close/>
                  </a:path>
                </a:pathLst>
              </a:custGeom>
              <a:solidFill>
                <a:srgbClr val="000000"/>
              </a:solidFill>
            </p:spPr>
            <p:txBody>
              <a:bodyPr wrap="square" lIns="0" tIns="0" rIns="0" bIns="0" rtlCol="0"/>
              <a:lstStyle/>
              <a:p>
                <a:endParaRPr/>
              </a:p>
            </p:txBody>
          </p:sp>
          <p:sp>
            <p:nvSpPr>
              <p:cNvPr id="41" name="object 37">
                <a:extLst>
                  <a:ext uri="{FF2B5EF4-FFF2-40B4-BE49-F238E27FC236}">
                    <a16:creationId xmlns:a16="http://schemas.microsoft.com/office/drawing/2014/main" xmlns="" id="{939BAA49-87A8-47A7-802F-D2592A0810C6}"/>
                  </a:ext>
                </a:extLst>
              </p:cNvPr>
              <p:cNvSpPr/>
              <p:nvPr/>
            </p:nvSpPr>
            <p:spPr>
              <a:xfrm>
                <a:off x="4711179" y="3463493"/>
                <a:ext cx="1936750" cy="642620"/>
              </a:xfrm>
              <a:custGeom>
                <a:avLst/>
                <a:gdLst/>
                <a:ahLst/>
                <a:cxnLst/>
                <a:rect l="l" t="t" r="r" b="b"/>
                <a:pathLst>
                  <a:path w="1936750" h="642620">
                    <a:moveTo>
                      <a:pt x="111988" y="265874"/>
                    </a:moveTo>
                    <a:lnTo>
                      <a:pt x="109702" y="265874"/>
                    </a:lnTo>
                    <a:lnTo>
                      <a:pt x="109702" y="261302"/>
                    </a:lnTo>
                    <a:lnTo>
                      <a:pt x="107429" y="261302"/>
                    </a:lnTo>
                    <a:lnTo>
                      <a:pt x="107429" y="258254"/>
                    </a:lnTo>
                    <a:lnTo>
                      <a:pt x="105143" y="258254"/>
                    </a:lnTo>
                    <a:lnTo>
                      <a:pt x="105143" y="255968"/>
                    </a:lnTo>
                    <a:lnTo>
                      <a:pt x="99809" y="255968"/>
                    </a:lnTo>
                    <a:lnTo>
                      <a:pt x="99809" y="253682"/>
                    </a:lnTo>
                    <a:lnTo>
                      <a:pt x="85331" y="253682"/>
                    </a:lnTo>
                    <a:lnTo>
                      <a:pt x="85331" y="255968"/>
                    </a:lnTo>
                    <a:lnTo>
                      <a:pt x="80759" y="255968"/>
                    </a:lnTo>
                    <a:lnTo>
                      <a:pt x="80759" y="258254"/>
                    </a:lnTo>
                    <a:lnTo>
                      <a:pt x="77711" y="258254"/>
                    </a:lnTo>
                    <a:lnTo>
                      <a:pt x="77711" y="263588"/>
                    </a:lnTo>
                    <a:lnTo>
                      <a:pt x="75425" y="263588"/>
                    </a:lnTo>
                    <a:lnTo>
                      <a:pt x="75425" y="270446"/>
                    </a:lnTo>
                    <a:lnTo>
                      <a:pt x="83045" y="270446"/>
                    </a:lnTo>
                    <a:lnTo>
                      <a:pt x="83045" y="263588"/>
                    </a:lnTo>
                    <a:lnTo>
                      <a:pt x="85331" y="263588"/>
                    </a:lnTo>
                    <a:lnTo>
                      <a:pt x="85331" y="261302"/>
                    </a:lnTo>
                    <a:lnTo>
                      <a:pt x="92951" y="261302"/>
                    </a:lnTo>
                    <a:lnTo>
                      <a:pt x="92951" y="258254"/>
                    </a:lnTo>
                    <a:lnTo>
                      <a:pt x="95237" y="258254"/>
                    </a:lnTo>
                    <a:lnTo>
                      <a:pt x="95237" y="261302"/>
                    </a:lnTo>
                    <a:lnTo>
                      <a:pt x="99809" y="261302"/>
                    </a:lnTo>
                    <a:lnTo>
                      <a:pt x="99809" y="263588"/>
                    </a:lnTo>
                    <a:lnTo>
                      <a:pt x="102095" y="263588"/>
                    </a:lnTo>
                    <a:lnTo>
                      <a:pt x="102095" y="265874"/>
                    </a:lnTo>
                    <a:lnTo>
                      <a:pt x="105143" y="265874"/>
                    </a:lnTo>
                    <a:lnTo>
                      <a:pt x="105143" y="273494"/>
                    </a:lnTo>
                    <a:lnTo>
                      <a:pt x="102095" y="273494"/>
                    </a:lnTo>
                    <a:lnTo>
                      <a:pt x="102095" y="278066"/>
                    </a:lnTo>
                    <a:lnTo>
                      <a:pt x="99809" y="278066"/>
                    </a:lnTo>
                    <a:lnTo>
                      <a:pt x="99809" y="280352"/>
                    </a:lnTo>
                    <a:lnTo>
                      <a:pt x="97523" y="280352"/>
                    </a:lnTo>
                    <a:lnTo>
                      <a:pt x="97523" y="282638"/>
                    </a:lnTo>
                    <a:lnTo>
                      <a:pt x="95237" y="282638"/>
                    </a:lnTo>
                    <a:lnTo>
                      <a:pt x="95237" y="285686"/>
                    </a:lnTo>
                    <a:lnTo>
                      <a:pt x="92951" y="285686"/>
                    </a:lnTo>
                    <a:lnTo>
                      <a:pt x="92951" y="287972"/>
                    </a:lnTo>
                    <a:lnTo>
                      <a:pt x="89903" y="287972"/>
                    </a:lnTo>
                    <a:lnTo>
                      <a:pt x="89903" y="290258"/>
                    </a:lnTo>
                    <a:lnTo>
                      <a:pt x="87617" y="290258"/>
                    </a:lnTo>
                    <a:lnTo>
                      <a:pt x="87617" y="292544"/>
                    </a:lnTo>
                    <a:lnTo>
                      <a:pt x="85331" y="292544"/>
                    </a:lnTo>
                    <a:lnTo>
                      <a:pt x="85331" y="294830"/>
                    </a:lnTo>
                    <a:lnTo>
                      <a:pt x="83045" y="294830"/>
                    </a:lnTo>
                    <a:lnTo>
                      <a:pt x="80759" y="297878"/>
                    </a:lnTo>
                    <a:lnTo>
                      <a:pt x="80759" y="300164"/>
                    </a:lnTo>
                    <a:lnTo>
                      <a:pt x="77711" y="300164"/>
                    </a:lnTo>
                    <a:lnTo>
                      <a:pt x="77711" y="302450"/>
                    </a:lnTo>
                    <a:lnTo>
                      <a:pt x="75425" y="302450"/>
                    </a:lnTo>
                    <a:lnTo>
                      <a:pt x="75425" y="307784"/>
                    </a:lnTo>
                    <a:lnTo>
                      <a:pt x="73139" y="307784"/>
                    </a:lnTo>
                    <a:lnTo>
                      <a:pt x="73139" y="312343"/>
                    </a:lnTo>
                    <a:lnTo>
                      <a:pt x="111988" y="312343"/>
                    </a:lnTo>
                    <a:lnTo>
                      <a:pt x="111988" y="304736"/>
                    </a:lnTo>
                    <a:lnTo>
                      <a:pt x="85331" y="304736"/>
                    </a:lnTo>
                    <a:lnTo>
                      <a:pt x="85331" y="302450"/>
                    </a:lnTo>
                    <a:lnTo>
                      <a:pt x="89903" y="297878"/>
                    </a:lnTo>
                    <a:lnTo>
                      <a:pt x="92951" y="297878"/>
                    </a:lnTo>
                    <a:lnTo>
                      <a:pt x="92951" y="294830"/>
                    </a:lnTo>
                    <a:lnTo>
                      <a:pt x="95237" y="294830"/>
                    </a:lnTo>
                    <a:lnTo>
                      <a:pt x="95237" y="292544"/>
                    </a:lnTo>
                    <a:lnTo>
                      <a:pt x="97523" y="292544"/>
                    </a:lnTo>
                    <a:lnTo>
                      <a:pt x="97523" y="290258"/>
                    </a:lnTo>
                    <a:lnTo>
                      <a:pt x="99809" y="290258"/>
                    </a:lnTo>
                    <a:lnTo>
                      <a:pt x="99809" y="287972"/>
                    </a:lnTo>
                    <a:lnTo>
                      <a:pt x="102095" y="287972"/>
                    </a:lnTo>
                    <a:lnTo>
                      <a:pt x="102095" y="285686"/>
                    </a:lnTo>
                    <a:lnTo>
                      <a:pt x="105143" y="285686"/>
                    </a:lnTo>
                    <a:lnTo>
                      <a:pt x="105143" y="282638"/>
                    </a:lnTo>
                    <a:lnTo>
                      <a:pt x="107429" y="282638"/>
                    </a:lnTo>
                    <a:lnTo>
                      <a:pt x="107429" y="280352"/>
                    </a:lnTo>
                    <a:lnTo>
                      <a:pt x="109702" y="280352"/>
                    </a:lnTo>
                    <a:lnTo>
                      <a:pt x="109702" y="275780"/>
                    </a:lnTo>
                    <a:lnTo>
                      <a:pt x="111988" y="275780"/>
                    </a:lnTo>
                    <a:lnTo>
                      <a:pt x="111988" y="265874"/>
                    </a:lnTo>
                    <a:close/>
                  </a:path>
                  <a:path w="1936750" h="642620">
                    <a:moveTo>
                      <a:pt x="158470" y="253682"/>
                    </a:moveTo>
                    <a:lnTo>
                      <a:pt x="119608" y="253682"/>
                    </a:lnTo>
                    <a:lnTo>
                      <a:pt x="119608" y="261302"/>
                    </a:lnTo>
                    <a:lnTo>
                      <a:pt x="148564" y="261302"/>
                    </a:lnTo>
                    <a:lnTo>
                      <a:pt x="148564" y="263588"/>
                    </a:lnTo>
                    <a:lnTo>
                      <a:pt x="146278" y="263588"/>
                    </a:lnTo>
                    <a:lnTo>
                      <a:pt x="146278" y="265874"/>
                    </a:lnTo>
                    <a:lnTo>
                      <a:pt x="143992" y="265874"/>
                    </a:lnTo>
                    <a:lnTo>
                      <a:pt x="143992" y="268160"/>
                    </a:lnTo>
                    <a:lnTo>
                      <a:pt x="141706" y="270446"/>
                    </a:lnTo>
                    <a:lnTo>
                      <a:pt x="141706" y="273494"/>
                    </a:lnTo>
                    <a:lnTo>
                      <a:pt x="138658" y="273494"/>
                    </a:lnTo>
                    <a:lnTo>
                      <a:pt x="138658" y="278066"/>
                    </a:lnTo>
                    <a:lnTo>
                      <a:pt x="136372" y="278066"/>
                    </a:lnTo>
                    <a:lnTo>
                      <a:pt x="136372" y="282638"/>
                    </a:lnTo>
                    <a:lnTo>
                      <a:pt x="134086" y="282638"/>
                    </a:lnTo>
                    <a:lnTo>
                      <a:pt x="134086" y="287972"/>
                    </a:lnTo>
                    <a:lnTo>
                      <a:pt x="131800" y="290258"/>
                    </a:lnTo>
                    <a:lnTo>
                      <a:pt x="131800" y="294830"/>
                    </a:lnTo>
                    <a:lnTo>
                      <a:pt x="129514" y="297878"/>
                    </a:lnTo>
                    <a:lnTo>
                      <a:pt x="129514" y="312343"/>
                    </a:lnTo>
                    <a:lnTo>
                      <a:pt x="136372" y="312343"/>
                    </a:lnTo>
                    <a:lnTo>
                      <a:pt x="136372" y="297878"/>
                    </a:lnTo>
                    <a:lnTo>
                      <a:pt x="138658" y="297878"/>
                    </a:lnTo>
                    <a:lnTo>
                      <a:pt x="138658" y="290258"/>
                    </a:lnTo>
                    <a:lnTo>
                      <a:pt x="141706" y="290258"/>
                    </a:lnTo>
                    <a:lnTo>
                      <a:pt x="141706" y="285686"/>
                    </a:lnTo>
                    <a:lnTo>
                      <a:pt x="143992" y="282638"/>
                    </a:lnTo>
                    <a:lnTo>
                      <a:pt x="143992" y="278066"/>
                    </a:lnTo>
                    <a:lnTo>
                      <a:pt x="146278" y="278066"/>
                    </a:lnTo>
                    <a:lnTo>
                      <a:pt x="146278" y="275780"/>
                    </a:lnTo>
                    <a:lnTo>
                      <a:pt x="148564" y="273494"/>
                    </a:lnTo>
                    <a:lnTo>
                      <a:pt x="148564" y="270446"/>
                    </a:lnTo>
                    <a:lnTo>
                      <a:pt x="150850" y="270446"/>
                    </a:lnTo>
                    <a:lnTo>
                      <a:pt x="150850" y="265874"/>
                    </a:lnTo>
                    <a:lnTo>
                      <a:pt x="153136" y="265874"/>
                    </a:lnTo>
                    <a:lnTo>
                      <a:pt x="153136" y="263588"/>
                    </a:lnTo>
                    <a:lnTo>
                      <a:pt x="156184" y="263588"/>
                    </a:lnTo>
                    <a:lnTo>
                      <a:pt x="156184" y="261302"/>
                    </a:lnTo>
                    <a:lnTo>
                      <a:pt x="158470" y="261302"/>
                    </a:lnTo>
                    <a:lnTo>
                      <a:pt x="158470" y="253682"/>
                    </a:lnTo>
                    <a:close/>
                  </a:path>
                  <a:path w="1936750" h="642620">
                    <a:moveTo>
                      <a:pt x="185140" y="287972"/>
                    </a:moveTo>
                    <a:lnTo>
                      <a:pt x="163042" y="287972"/>
                    </a:lnTo>
                    <a:lnTo>
                      <a:pt x="163042" y="294843"/>
                    </a:lnTo>
                    <a:lnTo>
                      <a:pt x="185140" y="294843"/>
                    </a:lnTo>
                    <a:lnTo>
                      <a:pt x="185140" y="287972"/>
                    </a:lnTo>
                    <a:close/>
                  </a:path>
                  <a:path w="1936750" h="642620">
                    <a:moveTo>
                      <a:pt x="219417" y="253682"/>
                    </a:moveTo>
                    <a:lnTo>
                      <a:pt x="214083" y="253682"/>
                    </a:lnTo>
                    <a:lnTo>
                      <a:pt x="214083" y="255968"/>
                    </a:lnTo>
                    <a:lnTo>
                      <a:pt x="211797" y="255968"/>
                    </a:lnTo>
                    <a:lnTo>
                      <a:pt x="211797" y="258254"/>
                    </a:lnTo>
                    <a:lnTo>
                      <a:pt x="209511" y="258254"/>
                    </a:lnTo>
                    <a:lnTo>
                      <a:pt x="209511" y="261302"/>
                    </a:lnTo>
                    <a:lnTo>
                      <a:pt x="207225" y="261302"/>
                    </a:lnTo>
                    <a:lnTo>
                      <a:pt x="207225" y="263588"/>
                    </a:lnTo>
                    <a:lnTo>
                      <a:pt x="204939" y="263588"/>
                    </a:lnTo>
                    <a:lnTo>
                      <a:pt x="204939" y="265874"/>
                    </a:lnTo>
                    <a:lnTo>
                      <a:pt x="199605" y="265874"/>
                    </a:lnTo>
                    <a:lnTo>
                      <a:pt x="199605" y="268160"/>
                    </a:lnTo>
                    <a:lnTo>
                      <a:pt x="197319" y="268160"/>
                    </a:lnTo>
                    <a:lnTo>
                      <a:pt x="197319" y="275780"/>
                    </a:lnTo>
                    <a:lnTo>
                      <a:pt x="199605" y="275780"/>
                    </a:lnTo>
                    <a:lnTo>
                      <a:pt x="199605" y="273494"/>
                    </a:lnTo>
                    <a:lnTo>
                      <a:pt x="204939" y="273494"/>
                    </a:lnTo>
                    <a:lnTo>
                      <a:pt x="204939" y="270446"/>
                    </a:lnTo>
                    <a:lnTo>
                      <a:pt x="207225" y="270446"/>
                    </a:lnTo>
                    <a:lnTo>
                      <a:pt x="207225" y="268160"/>
                    </a:lnTo>
                    <a:lnTo>
                      <a:pt x="211797" y="268160"/>
                    </a:lnTo>
                    <a:lnTo>
                      <a:pt x="211797" y="312343"/>
                    </a:lnTo>
                    <a:lnTo>
                      <a:pt x="219417" y="312343"/>
                    </a:lnTo>
                    <a:lnTo>
                      <a:pt x="219417" y="253682"/>
                    </a:lnTo>
                    <a:close/>
                  </a:path>
                  <a:path w="1936750" h="642620">
                    <a:moveTo>
                      <a:pt x="287223" y="349046"/>
                    </a:moveTo>
                    <a:lnTo>
                      <a:pt x="0" y="349046"/>
                    </a:lnTo>
                    <a:lnTo>
                      <a:pt x="0" y="356666"/>
                    </a:lnTo>
                    <a:lnTo>
                      <a:pt x="0" y="361746"/>
                    </a:lnTo>
                    <a:lnTo>
                      <a:pt x="287223" y="361746"/>
                    </a:lnTo>
                    <a:lnTo>
                      <a:pt x="287223" y="356666"/>
                    </a:lnTo>
                    <a:lnTo>
                      <a:pt x="287223" y="349046"/>
                    </a:lnTo>
                    <a:close/>
                  </a:path>
                  <a:path w="1936750" h="642620">
                    <a:moveTo>
                      <a:pt x="380174" y="26644"/>
                    </a:moveTo>
                    <a:lnTo>
                      <a:pt x="377888" y="26644"/>
                    </a:lnTo>
                    <a:lnTo>
                      <a:pt x="377888" y="19037"/>
                    </a:lnTo>
                    <a:lnTo>
                      <a:pt x="374840" y="19037"/>
                    </a:lnTo>
                    <a:lnTo>
                      <a:pt x="374840" y="16738"/>
                    </a:lnTo>
                    <a:lnTo>
                      <a:pt x="372554" y="16738"/>
                    </a:lnTo>
                    <a:lnTo>
                      <a:pt x="372554" y="14465"/>
                    </a:lnTo>
                    <a:lnTo>
                      <a:pt x="370268" y="14465"/>
                    </a:lnTo>
                    <a:lnTo>
                      <a:pt x="370268" y="12166"/>
                    </a:lnTo>
                    <a:lnTo>
                      <a:pt x="350456" y="12166"/>
                    </a:lnTo>
                    <a:lnTo>
                      <a:pt x="350456" y="14465"/>
                    </a:lnTo>
                    <a:lnTo>
                      <a:pt x="348170" y="14465"/>
                    </a:lnTo>
                    <a:lnTo>
                      <a:pt x="348170" y="16738"/>
                    </a:lnTo>
                    <a:lnTo>
                      <a:pt x="345884" y="16738"/>
                    </a:lnTo>
                    <a:lnTo>
                      <a:pt x="345884" y="19037"/>
                    </a:lnTo>
                    <a:lnTo>
                      <a:pt x="343598" y="19037"/>
                    </a:lnTo>
                    <a:lnTo>
                      <a:pt x="343598" y="24358"/>
                    </a:lnTo>
                    <a:lnTo>
                      <a:pt x="341312" y="26644"/>
                    </a:lnTo>
                    <a:lnTo>
                      <a:pt x="341312" y="28930"/>
                    </a:lnTo>
                    <a:lnTo>
                      <a:pt x="348170" y="28930"/>
                    </a:lnTo>
                    <a:lnTo>
                      <a:pt x="348170" y="26644"/>
                    </a:lnTo>
                    <a:lnTo>
                      <a:pt x="350456" y="26644"/>
                    </a:lnTo>
                    <a:lnTo>
                      <a:pt x="350456" y="21310"/>
                    </a:lnTo>
                    <a:lnTo>
                      <a:pt x="353504" y="21310"/>
                    </a:lnTo>
                    <a:lnTo>
                      <a:pt x="353504" y="19037"/>
                    </a:lnTo>
                    <a:lnTo>
                      <a:pt x="355790" y="19037"/>
                    </a:lnTo>
                    <a:lnTo>
                      <a:pt x="355790" y="16738"/>
                    </a:lnTo>
                    <a:lnTo>
                      <a:pt x="365696" y="16738"/>
                    </a:lnTo>
                    <a:lnTo>
                      <a:pt x="365696" y="19037"/>
                    </a:lnTo>
                    <a:lnTo>
                      <a:pt x="367982" y="19037"/>
                    </a:lnTo>
                    <a:lnTo>
                      <a:pt x="367982" y="21310"/>
                    </a:lnTo>
                    <a:lnTo>
                      <a:pt x="370268" y="21310"/>
                    </a:lnTo>
                    <a:lnTo>
                      <a:pt x="370268" y="26644"/>
                    </a:lnTo>
                    <a:lnTo>
                      <a:pt x="372554" y="26644"/>
                    </a:lnTo>
                    <a:lnTo>
                      <a:pt x="372554" y="28930"/>
                    </a:lnTo>
                    <a:lnTo>
                      <a:pt x="370268" y="28930"/>
                    </a:lnTo>
                    <a:lnTo>
                      <a:pt x="370268" y="33515"/>
                    </a:lnTo>
                    <a:lnTo>
                      <a:pt x="367982" y="33515"/>
                    </a:lnTo>
                    <a:lnTo>
                      <a:pt x="367982" y="38836"/>
                    </a:lnTo>
                    <a:lnTo>
                      <a:pt x="365696" y="38836"/>
                    </a:lnTo>
                    <a:lnTo>
                      <a:pt x="365696" y="41122"/>
                    </a:lnTo>
                    <a:lnTo>
                      <a:pt x="362648" y="41122"/>
                    </a:lnTo>
                    <a:lnTo>
                      <a:pt x="362648" y="43408"/>
                    </a:lnTo>
                    <a:lnTo>
                      <a:pt x="360362" y="43408"/>
                    </a:lnTo>
                    <a:lnTo>
                      <a:pt x="358076" y="46456"/>
                    </a:lnTo>
                    <a:lnTo>
                      <a:pt x="355790" y="48742"/>
                    </a:lnTo>
                    <a:lnTo>
                      <a:pt x="353504" y="48742"/>
                    </a:lnTo>
                    <a:lnTo>
                      <a:pt x="353504" y="51041"/>
                    </a:lnTo>
                    <a:lnTo>
                      <a:pt x="350456" y="51041"/>
                    </a:lnTo>
                    <a:lnTo>
                      <a:pt x="350456" y="53314"/>
                    </a:lnTo>
                    <a:lnTo>
                      <a:pt x="348170" y="53314"/>
                    </a:lnTo>
                    <a:lnTo>
                      <a:pt x="348170" y="55613"/>
                    </a:lnTo>
                    <a:lnTo>
                      <a:pt x="345884" y="55613"/>
                    </a:lnTo>
                    <a:lnTo>
                      <a:pt x="345884" y="58648"/>
                    </a:lnTo>
                    <a:lnTo>
                      <a:pt x="343598" y="58648"/>
                    </a:lnTo>
                    <a:lnTo>
                      <a:pt x="343598" y="63220"/>
                    </a:lnTo>
                    <a:lnTo>
                      <a:pt x="341312" y="63220"/>
                    </a:lnTo>
                    <a:lnTo>
                      <a:pt x="341312" y="70840"/>
                    </a:lnTo>
                    <a:lnTo>
                      <a:pt x="380174" y="70840"/>
                    </a:lnTo>
                    <a:lnTo>
                      <a:pt x="380174" y="63220"/>
                    </a:lnTo>
                    <a:lnTo>
                      <a:pt x="350456" y="63220"/>
                    </a:lnTo>
                    <a:lnTo>
                      <a:pt x="350456" y="60934"/>
                    </a:lnTo>
                    <a:lnTo>
                      <a:pt x="353504" y="60934"/>
                    </a:lnTo>
                    <a:lnTo>
                      <a:pt x="353504" y="58648"/>
                    </a:lnTo>
                    <a:lnTo>
                      <a:pt x="355790" y="58648"/>
                    </a:lnTo>
                    <a:lnTo>
                      <a:pt x="355790" y="55613"/>
                    </a:lnTo>
                    <a:lnTo>
                      <a:pt x="358076" y="55613"/>
                    </a:lnTo>
                    <a:lnTo>
                      <a:pt x="358076" y="53314"/>
                    </a:lnTo>
                    <a:lnTo>
                      <a:pt x="360362" y="53314"/>
                    </a:lnTo>
                    <a:lnTo>
                      <a:pt x="360362" y="51041"/>
                    </a:lnTo>
                    <a:lnTo>
                      <a:pt x="362648" y="51041"/>
                    </a:lnTo>
                    <a:lnTo>
                      <a:pt x="365696" y="48742"/>
                    </a:lnTo>
                    <a:lnTo>
                      <a:pt x="367982" y="46456"/>
                    </a:lnTo>
                    <a:lnTo>
                      <a:pt x="370268" y="46456"/>
                    </a:lnTo>
                    <a:lnTo>
                      <a:pt x="370268" y="43408"/>
                    </a:lnTo>
                    <a:lnTo>
                      <a:pt x="372554" y="43408"/>
                    </a:lnTo>
                    <a:lnTo>
                      <a:pt x="372554" y="41122"/>
                    </a:lnTo>
                    <a:lnTo>
                      <a:pt x="374840" y="38836"/>
                    </a:lnTo>
                    <a:lnTo>
                      <a:pt x="374840" y="36563"/>
                    </a:lnTo>
                    <a:lnTo>
                      <a:pt x="377888" y="36563"/>
                    </a:lnTo>
                    <a:lnTo>
                      <a:pt x="377888" y="28930"/>
                    </a:lnTo>
                    <a:lnTo>
                      <a:pt x="380174" y="28930"/>
                    </a:lnTo>
                    <a:lnTo>
                      <a:pt x="380174" y="26644"/>
                    </a:lnTo>
                    <a:close/>
                  </a:path>
                  <a:path w="1936750" h="642620">
                    <a:moveTo>
                      <a:pt x="404558" y="566051"/>
                    </a:moveTo>
                    <a:lnTo>
                      <a:pt x="402272" y="566051"/>
                    </a:lnTo>
                    <a:lnTo>
                      <a:pt x="402272" y="561479"/>
                    </a:lnTo>
                    <a:lnTo>
                      <a:pt x="399224" y="561479"/>
                    </a:lnTo>
                    <a:lnTo>
                      <a:pt x="399224" y="559193"/>
                    </a:lnTo>
                    <a:lnTo>
                      <a:pt x="394652" y="559193"/>
                    </a:lnTo>
                    <a:lnTo>
                      <a:pt x="394652" y="556145"/>
                    </a:lnTo>
                    <a:lnTo>
                      <a:pt x="377888" y="556145"/>
                    </a:lnTo>
                    <a:lnTo>
                      <a:pt x="377888" y="559193"/>
                    </a:lnTo>
                    <a:lnTo>
                      <a:pt x="372554" y="559193"/>
                    </a:lnTo>
                    <a:lnTo>
                      <a:pt x="372554" y="561479"/>
                    </a:lnTo>
                    <a:lnTo>
                      <a:pt x="370268" y="561479"/>
                    </a:lnTo>
                    <a:lnTo>
                      <a:pt x="370268" y="566051"/>
                    </a:lnTo>
                    <a:lnTo>
                      <a:pt x="367982" y="566051"/>
                    </a:lnTo>
                    <a:lnTo>
                      <a:pt x="367982" y="573671"/>
                    </a:lnTo>
                    <a:lnTo>
                      <a:pt x="374840" y="573671"/>
                    </a:lnTo>
                    <a:lnTo>
                      <a:pt x="374840" y="566051"/>
                    </a:lnTo>
                    <a:lnTo>
                      <a:pt x="377888" y="566051"/>
                    </a:lnTo>
                    <a:lnTo>
                      <a:pt x="377888" y="563765"/>
                    </a:lnTo>
                    <a:lnTo>
                      <a:pt x="380174" y="563765"/>
                    </a:lnTo>
                    <a:lnTo>
                      <a:pt x="382460" y="561479"/>
                    </a:lnTo>
                    <a:lnTo>
                      <a:pt x="390080" y="561479"/>
                    </a:lnTo>
                    <a:lnTo>
                      <a:pt x="390080" y="563765"/>
                    </a:lnTo>
                    <a:lnTo>
                      <a:pt x="394652" y="563765"/>
                    </a:lnTo>
                    <a:lnTo>
                      <a:pt x="394652" y="566051"/>
                    </a:lnTo>
                    <a:lnTo>
                      <a:pt x="396938" y="566051"/>
                    </a:lnTo>
                    <a:lnTo>
                      <a:pt x="396938" y="575957"/>
                    </a:lnTo>
                    <a:lnTo>
                      <a:pt x="394652" y="575957"/>
                    </a:lnTo>
                    <a:lnTo>
                      <a:pt x="394652" y="581291"/>
                    </a:lnTo>
                    <a:lnTo>
                      <a:pt x="392366" y="581291"/>
                    </a:lnTo>
                    <a:lnTo>
                      <a:pt x="392366" y="583577"/>
                    </a:lnTo>
                    <a:lnTo>
                      <a:pt x="390080" y="583577"/>
                    </a:lnTo>
                    <a:lnTo>
                      <a:pt x="390080" y="585863"/>
                    </a:lnTo>
                    <a:lnTo>
                      <a:pt x="387032" y="585863"/>
                    </a:lnTo>
                    <a:lnTo>
                      <a:pt x="387032" y="588149"/>
                    </a:lnTo>
                    <a:lnTo>
                      <a:pt x="384746" y="588149"/>
                    </a:lnTo>
                    <a:lnTo>
                      <a:pt x="384746" y="590435"/>
                    </a:lnTo>
                    <a:lnTo>
                      <a:pt x="382460" y="590435"/>
                    </a:lnTo>
                    <a:lnTo>
                      <a:pt x="382460" y="593483"/>
                    </a:lnTo>
                    <a:lnTo>
                      <a:pt x="380174" y="593483"/>
                    </a:lnTo>
                    <a:lnTo>
                      <a:pt x="380174" y="595769"/>
                    </a:lnTo>
                    <a:lnTo>
                      <a:pt x="377888" y="595769"/>
                    </a:lnTo>
                    <a:lnTo>
                      <a:pt x="374840" y="598055"/>
                    </a:lnTo>
                    <a:lnTo>
                      <a:pt x="372554" y="598055"/>
                    </a:lnTo>
                    <a:lnTo>
                      <a:pt x="372554" y="602627"/>
                    </a:lnTo>
                    <a:lnTo>
                      <a:pt x="370268" y="602627"/>
                    </a:lnTo>
                    <a:lnTo>
                      <a:pt x="370268" y="605675"/>
                    </a:lnTo>
                    <a:lnTo>
                      <a:pt x="367982" y="605675"/>
                    </a:lnTo>
                    <a:lnTo>
                      <a:pt x="367982" y="610247"/>
                    </a:lnTo>
                    <a:lnTo>
                      <a:pt x="365696" y="610247"/>
                    </a:lnTo>
                    <a:lnTo>
                      <a:pt x="365696" y="614807"/>
                    </a:lnTo>
                    <a:lnTo>
                      <a:pt x="404558" y="614807"/>
                    </a:lnTo>
                    <a:lnTo>
                      <a:pt x="404558" y="607961"/>
                    </a:lnTo>
                    <a:lnTo>
                      <a:pt x="377888" y="607961"/>
                    </a:lnTo>
                    <a:lnTo>
                      <a:pt x="377888" y="602627"/>
                    </a:lnTo>
                    <a:lnTo>
                      <a:pt x="380174" y="602627"/>
                    </a:lnTo>
                    <a:lnTo>
                      <a:pt x="380174" y="600341"/>
                    </a:lnTo>
                    <a:lnTo>
                      <a:pt x="382460" y="600341"/>
                    </a:lnTo>
                    <a:lnTo>
                      <a:pt x="384746" y="598055"/>
                    </a:lnTo>
                    <a:lnTo>
                      <a:pt x="387032" y="598055"/>
                    </a:lnTo>
                    <a:lnTo>
                      <a:pt x="387032" y="595769"/>
                    </a:lnTo>
                    <a:lnTo>
                      <a:pt x="390080" y="595769"/>
                    </a:lnTo>
                    <a:lnTo>
                      <a:pt x="390080" y="593483"/>
                    </a:lnTo>
                    <a:lnTo>
                      <a:pt x="392366" y="593483"/>
                    </a:lnTo>
                    <a:lnTo>
                      <a:pt x="392366" y="590435"/>
                    </a:lnTo>
                    <a:lnTo>
                      <a:pt x="394652" y="590435"/>
                    </a:lnTo>
                    <a:lnTo>
                      <a:pt x="394652" y="588149"/>
                    </a:lnTo>
                    <a:lnTo>
                      <a:pt x="396938" y="588149"/>
                    </a:lnTo>
                    <a:lnTo>
                      <a:pt x="396938" y="585863"/>
                    </a:lnTo>
                    <a:lnTo>
                      <a:pt x="399224" y="585863"/>
                    </a:lnTo>
                    <a:lnTo>
                      <a:pt x="399224" y="583577"/>
                    </a:lnTo>
                    <a:lnTo>
                      <a:pt x="402272" y="583577"/>
                    </a:lnTo>
                    <a:lnTo>
                      <a:pt x="402272" y="578243"/>
                    </a:lnTo>
                    <a:lnTo>
                      <a:pt x="404558" y="578243"/>
                    </a:lnTo>
                    <a:lnTo>
                      <a:pt x="404558" y="566051"/>
                    </a:lnTo>
                    <a:close/>
                  </a:path>
                  <a:path w="1936750" h="642620">
                    <a:moveTo>
                      <a:pt x="423595" y="12166"/>
                    </a:moveTo>
                    <a:lnTo>
                      <a:pt x="387032" y="12166"/>
                    </a:lnTo>
                    <a:lnTo>
                      <a:pt x="387032" y="19037"/>
                    </a:lnTo>
                    <a:lnTo>
                      <a:pt x="414464" y="19037"/>
                    </a:lnTo>
                    <a:lnTo>
                      <a:pt x="414464" y="21310"/>
                    </a:lnTo>
                    <a:lnTo>
                      <a:pt x="411416" y="24358"/>
                    </a:lnTo>
                    <a:lnTo>
                      <a:pt x="411416" y="26644"/>
                    </a:lnTo>
                    <a:lnTo>
                      <a:pt x="409130" y="26644"/>
                    </a:lnTo>
                    <a:lnTo>
                      <a:pt x="409130" y="28930"/>
                    </a:lnTo>
                    <a:lnTo>
                      <a:pt x="406844" y="28930"/>
                    </a:lnTo>
                    <a:lnTo>
                      <a:pt x="406844" y="33515"/>
                    </a:lnTo>
                    <a:lnTo>
                      <a:pt x="404558" y="33515"/>
                    </a:lnTo>
                    <a:lnTo>
                      <a:pt x="404558" y="38836"/>
                    </a:lnTo>
                    <a:lnTo>
                      <a:pt x="402272" y="38836"/>
                    </a:lnTo>
                    <a:lnTo>
                      <a:pt x="402272" y="43408"/>
                    </a:lnTo>
                    <a:lnTo>
                      <a:pt x="399224" y="43408"/>
                    </a:lnTo>
                    <a:lnTo>
                      <a:pt x="399224" y="51041"/>
                    </a:lnTo>
                    <a:lnTo>
                      <a:pt x="396938" y="51041"/>
                    </a:lnTo>
                    <a:lnTo>
                      <a:pt x="396938" y="63220"/>
                    </a:lnTo>
                    <a:lnTo>
                      <a:pt x="394652" y="63220"/>
                    </a:lnTo>
                    <a:lnTo>
                      <a:pt x="394652" y="70840"/>
                    </a:lnTo>
                    <a:lnTo>
                      <a:pt x="402272" y="70840"/>
                    </a:lnTo>
                    <a:lnTo>
                      <a:pt x="402272" y="65506"/>
                    </a:lnTo>
                    <a:lnTo>
                      <a:pt x="404558" y="63220"/>
                    </a:lnTo>
                    <a:lnTo>
                      <a:pt x="404558" y="53314"/>
                    </a:lnTo>
                    <a:lnTo>
                      <a:pt x="406844" y="53314"/>
                    </a:lnTo>
                    <a:lnTo>
                      <a:pt x="406844" y="46456"/>
                    </a:lnTo>
                    <a:lnTo>
                      <a:pt x="409130" y="46456"/>
                    </a:lnTo>
                    <a:lnTo>
                      <a:pt x="409130" y="41122"/>
                    </a:lnTo>
                    <a:lnTo>
                      <a:pt x="411416" y="38836"/>
                    </a:lnTo>
                    <a:lnTo>
                      <a:pt x="411416" y="36563"/>
                    </a:lnTo>
                    <a:lnTo>
                      <a:pt x="414464" y="33515"/>
                    </a:lnTo>
                    <a:lnTo>
                      <a:pt x="414464" y="31216"/>
                    </a:lnTo>
                    <a:lnTo>
                      <a:pt x="416737" y="31216"/>
                    </a:lnTo>
                    <a:lnTo>
                      <a:pt x="416737" y="26644"/>
                    </a:lnTo>
                    <a:lnTo>
                      <a:pt x="419023" y="26644"/>
                    </a:lnTo>
                    <a:lnTo>
                      <a:pt x="419023" y="24358"/>
                    </a:lnTo>
                    <a:lnTo>
                      <a:pt x="421309" y="24358"/>
                    </a:lnTo>
                    <a:lnTo>
                      <a:pt x="421309" y="21310"/>
                    </a:lnTo>
                    <a:lnTo>
                      <a:pt x="423595" y="19037"/>
                    </a:lnTo>
                    <a:lnTo>
                      <a:pt x="423595" y="12166"/>
                    </a:lnTo>
                    <a:close/>
                  </a:path>
                  <a:path w="1936750" h="642620">
                    <a:moveTo>
                      <a:pt x="451027" y="556145"/>
                    </a:moveTo>
                    <a:lnTo>
                      <a:pt x="411416" y="556145"/>
                    </a:lnTo>
                    <a:lnTo>
                      <a:pt x="411416" y="563765"/>
                    </a:lnTo>
                    <a:lnTo>
                      <a:pt x="441121" y="563765"/>
                    </a:lnTo>
                    <a:lnTo>
                      <a:pt x="441121" y="566051"/>
                    </a:lnTo>
                    <a:lnTo>
                      <a:pt x="438835" y="566051"/>
                    </a:lnTo>
                    <a:lnTo>
                      <a:pt x="438835" y="569099"/>
                    </a:lnTo>
                    <a:lnTo>
                      <a:pt x="435787" y="569099"/>
                    </a:lnTo>
                    <a:lnTo>
                      <a:pt x="435787" y="571385"/>
                    </a:lnTo>
                    <a:lnTo>
                      <a:pt x="433501" y="573671"/>
                    </a:lnTo>
                    <a:lnTo>
                      <a:pt x="433501" y="575957"/>
                    </a:lnTo>
                    <a:lnTo>
                      <a:pt x="431215" y="575957"/>
                    </a:lnTo>
                    <a:lnTo>
                      <a:pt x="431215" y="581291"/>
                    </a:lnTo>
                    <a:lnTo>
                      <a:pt x="428929" y="581291"/>
                    </a:lnTo>
                    <a:lnTo>
                      <a:pt x="428929" y="585863"/>
                    </a:lnTo>
                    <a:lnTo>
                      <a:pt x="426643" y="585863"/>
                    </a:lnTo>
                    <a:lnTo>
                      <a:pt x="426643" y="590435"/>
                    </a:lnTo>
                    <a:lnTo>
                      <a:pt x="423595" y="593483"/>
                    </a:lnTo>
                    <a:lnTo>
                      <a:pt x="423595" y="600341"/>
                    </a:lnTo>
                    <a:lnTo>
                      <a:pt x="421309" y="600341"/>
                    </a:lnTo>
                    <a:lnTo>
                      <a:pt x="421309" y="614807"/>
                    </a:lnTo>
                    <a:lnTo>
                      <a:pt x="428929" y="614807"/>
                    </a:lnTo>
                    <a:lnTo>
                      <a:pt x="428929" y="600341"/>
                    </a:lnTo>
                    <a:lnTo>
                      <a:pt x="431215" y="600341"/>
                    </a:lnTo>
                    <a:lnTo>
                      <a:pt x="431215" y="593483"/>
                    </a:lnTo>
                    <a:lnTo>
                      <a:pt x="433501" y="593483"/>
                    </a:lnTo>
                    <a:lnTo>
                      <a:pt x="433501" y="588149"/>
                    </a:lnTo>
                    <a:lnTo>
                      <a:pt x="435787" y="585863"/>
                    </a:lnTo>
                    <a:lnTo>
                      <a:pt x="435787" y="583577"/>
                    </a:lnTo>
                    <a:lnTo>
                      <a:pt x="438835" y="581291"/>
                    </a:lnTo>
                    <a:lnTo>
                      <a:pt x="438835" y="578243"/>
                    </a:lnTo>
                    <a:lnTo>
                      <a:pt x="441121" y="575957"/>
                    </a:lnTo>
                    <a:lnTo>
                      <a:pt x="441121" y="573671"/>
                    </a:lnTo>
                    <a:lnTo>
                      <a:pt x="443407" y="573671"/>
                    </a:lnTo>
                    <a:lnTo>
                      <a:pt x="443407" y="569099"/>
                    </a:lnTo>
                    <a:lnTo>
                      <a:pt x="445693" y="569099"/>
                    </a:lnTo>
                    <a:lnTo>
                      <a:pt x="445693" y="566051"/>
                    </a:lnTo>
                    <a:lnTo>
                      <a:pt x="447979" y="566051"/>
                    </a:lnTo>
                    <a:lnTo>
                      <a:pt x="447979" y="563765"/>
                    </a:lnTo>
                    <a:lnTo>
                      <a:pt x="451027" y="563765"/>
                    </a:lnTo>
                    <a:lnTo>
                      <a:pt x="451027" y="556145"/>
                    </a:lnTo>
                    <a:close/>
                  </a:path>
                  <a:path w="1936750" h="642620">
                    <a:moveTo>
                      <a:pt x="453313" y="46456"/>
                    </a:moveTo>
                    <a:lnTo>
                      <a:pt x="431215" y="46456"/>
                    </a:lnTo>
                    <a:lnTo>
                      <a:pt x="431215" y="53314"/>
                    </a:lnTo>
                    <a:lnTo>
                      <a:pt x="453313" y="53314"/>
                    </a:lnTo>
                    <a:lnTo>
                      <a:pt x="453313" y="46456"/>
                    </a:lnTo>
                    <a:close/>
                  </a:path>
                  <a:path w="1936750" h="642620">
                    <a:moveTo>
                      <a:pt x="477697" y="590435"/>
                    </a:moveTo>
                    <a:lnTo>
                      <a:pt x="455599" y="590435"/>
                    </a:lnTo>
                    <a:lnTo>
                      <a:pt x="455599" y="598055"/>
                    </a:lnTo>
                    <a:lnTo>
                      <a:pt x="477697" y="598055"/>
                    </a:lnTo>
                    <a:lnTo>
                      <a:pt x="477697" y="590435"/>
                    </a:lnTo>
                    <a:close/>
                  </a:path>
                  <a:path w="1936750" h="642620">
                    <a:moveTo>
                      <a:pt x="496735" y="24358"/>
                    </a:moveTo>
                    <a:lnTo>
                      <a:pt x="494449" y="21310"/>
                    </a:lnTo>
                    <a:lnTo>
                      <a:pt x="494449" y="19037"/>
                    </a:lnTo>
                    <a:lnTo>
                      <a:pt x="492163" y="16738"/>
                    </a:lnTo>
                    <a:lnTo>
                      <a:pt x="492163" y="14465"/>
                    </a:lnTo>
                    <a:lnTo>
                      <a:pt x="487603" y="14465"/>
                    </a:lnTo>
                    <a:lnTo>
                      <a:pt x="487603" y="12166"/>
                    </a:lnTo>
                    <a:lnTo>
                      <a:pt x="470077" y="12166"/>
                    </a:lnTo>
                    <a:lnTo>
                      <a:pt x="467791" y="14465"/>
                    </a:lnTo>
                    <a:lnTo>
                      <a:pt x="465505" y="14465"/>
                    </a:lnTo>
                    <a:lnTo>
                      <a:pt x="465505" y="16738"/>
                    </a:lnTo>
                    <a:lnTo>
                      <a:pt x="463219" y="16738"/>
                    </a:lnTo>
                    <a:lnTo>
                      <a:pt x="463219" y="19037"/>
                    </a:lnTo>
                    <a:lnTo>
                      <a:pt x="460171" y="19037"/>
                    </a:lnTo>
                    <a:lnTo>
                      <a:pt x="460171" y="28930"/>
                    </a:lnTo>
                    <a:lnTo>
                      <a:pt x="467791" y="28930"/>
                    </a:lnTo>
                    <a:lnTo>
                      <a:pt x="467791" y="21310"/>
                    </a:lnTo>
                    <a:lnTo>
                      <a:pt x="470077" y="21310"/>
                    </a:lnTo>
                    <a:lnTo>
                      <a:pt x="470077" y="19037"/>
                    </a:lnTo>
                    <a:lnTo>
                      <a:pt x="472363" y="19037"/>
                    </a:lnTo>
                    <a:lnTo>
                      <a:pt x="472363" y="16738"/>
                    </a:lnTo>
                    <a:lnTo>
                      <a:pt x="482269" y="16738"/>
                    </a:lnTo>
                    <a:lnTo>
                      <a:pt x="482269" y="19037"/>
                    </a:lnTo>
                    <a:lnTo>
                      <a:pt x="487603" y="19037"/>
                    </a:lnTo>
                    <a:lnTo>
                      <a:pt x="487603" y="24358"/>
                    </a:lnTo>
                    <a:lnTo>
                      <a:pt x="489889" y="24358"/>
                    </a:lnTo>
                    <a:lnTo>
                      <a:pt x="489889" y="31216"/>
                    </a:lnTo>
                    <a:lnTo>
                      <a:pt x="487603" y="31216"/>
                    </a:lnTo>
                    <a:lnTo>
                      <a:pt x="487603" y="36563"/>
                    </a:lnTo>
                    <a:lnTo>
                      <a:pt x="484555" y="36563"/>
                    </a:lnTo>
                    <a:lnTo>
                      <a:pt x="484555" y="38836"/>
                    </a:lnTo>
                    <a:lnTo>
                      <a:pt x="482269" y="38836"/>
                    </a:lnTo>
                    <a:lnTo>
                      <a:pt x="482269" y="41122"/>
                    </a:lnTo>
                    <a:lnTo>
                      <a:pt x="479983" y="41122"/>
                    </a:lnTo>
                    <a:lnTo>
                      <a:pt x="479983" y="43408"/>
                    </a:lnTo>
                    <a:lnTo>
                      <a:pt x="477697" y="43408"/>
                    </a:lnTo>
                    <a:lnTo>
                      <a:pt x="477697" y="46456"/>
                    </a:lnTo>
                    <a:lnTo>
                      <a:pt x="475411" y="46456"/>
                    </a:lnTo>
                    <a:lnTo>
                      <a:pt x="475411" y="48742"/>
                    </a:lnTo>
                    <a:lnTo>
                      <a:pt x="472363" y="48742"/>
                    </a:lnTo>
                    <a:lnTo>
                      <a:pt x="470077" y="51041"/>
                    </a:lnTo>
                    <a:lnTo>
                      <a:pt x="467791" y="51041"/>
                    </a:lnTo>
                    <a:lnTo>
                      <a:pt x="467791" y="53314"/>
                    </a:lnTo>
                    <a:lnTo>
                      <a:pt x="465505" y="53314"/>
                    </a:lnTo>
                    <a:lnTo>
                      <a:pt x="465505" y="55613"/>
                    </a:lnTo>
                    <a:lnTo>
                      <a:pt x="463219" y="55613"/>
                    </a:lnTo>
                    <a:lnTo>
                      <a:pt x="463219" y="60934"/>
                    </a:lnTo>
                    <a:lnTo>
                      <a:pt x="460171" y="60934"/>
                    </a:lnTo>
                    <a:lnTo>
                      <a:pt x="460171" y="63220"/>
                    </a:lnTo>
                    <a:lnTo>
                      <a:pt x="457885" y="63220"/>
                    </a:lnTo>
                    <a:lnTo>
                      <a:pt x="457885" y="70840"/>
                    </a:lnTo>
                    <a:lnTo>
                      <a:pt x="496735" y="70840"/>
                    </a:lnTo>
                    <a:lnTo>
                      <a:pt x="496735" y="63220"/>
                    </a:lnTo>
                    <a:lnTo>
                      <a:pt x="467791" y="63220"/>
                    </a:lnTo>
                    <a:lnTo>
                      <a:pt x="467791" y="60934"/>
                    </a:lnTo>
                    <a:lnTo>
                      <a:pt x="470077" y="60934"/>
                    </a:lnTo>
                    <a:lnTo>
                      <a:pt x="470077" y="58648"/>
                    </a:lnTo>
                    <a:lnTo>
                      <a:pt x="472363" y="58648"/>
                    </a:lnTo>
                    <a:lnTo>
                      <a:pt x="472363" y="55613"/>
                    </a:lnTo>
                    <a:lnTo>
                      <a:pt x="475411" y="55613"/>
                    </a:lnTo>
                    <a:lnTo>
                      <a:pt x="475411" y="53314"/>
                    </a:lnTo>
                    <a:lnTo>
                      <a:pt x="477697" y="53314"/>
                    </a:lnTo>
                    <a:lnTo>
                      <a:pt x="479983" y="51041"/>
                    </a:lnTo>
                    <a:lnTo>
                      <a:pt x="482269" y="51041"/>
                    </a:lnTo>
                    <a:lnTo>
                      <a:pt x="482269" y="48742"/>
                    </a:lnTo>
                    <a:lnTo>
                      <a:pt x="484555" y="48742"/>
                    </a:lnTo>
                    <a:lnTo>
                      <a:pt x="484555" y="46456"/>
                    </a:lnTo>
                    <a:lnTo>
                      <a:pt x="487603" y="46456"/>
                    </a:lnTo>
                    <a:lnTo>
                      <a:pt x="487603" y="43408"/>
                    </a:lnTo>
                    <a:lnTo>
                      <a:pt x="489889" y="43408"/>
                    </a:lnTo>
                    <a:lnTo>
                      <a:pt x="489889" y="41122"/>
                    </a:lnTo>
                    <a:lnTo>
                      <a:pt x="492163" y="41122"/>
                    </a:lnTo>
                    <a:lnTo>
                      <a:pt x="492163" y="38836"/>
                    </a:lnTo>
                    <a:lnTo>
                      <a:pt x="494449" y="36563"/>
                    </a:lnTo>
                    <a:lnTo>
                      <a:pt x="494449" y="31216"/>
                    </a:lnTo>
                    <a:lnTo>
                      <a:pt x="496735" y="31216"/>
                    </a:lnTo>
                    <a:lnTo>
                      <a:pt x="496735" y="24358"/>
                    </a:lnTo>
                    <a:close/>
                  </a:path>
                  <a:path w="1936750" h="642620">
                    <a:moveTo>
                      <a:pt x="521119" y="563765"/>
                    </a:moveTo>
                    <a:lnTo>
                      <a:pt x="518833" y="563765"/>
                    </a:lnTo>
                    <a:lnTo>
                      <a:pt x="518833" y="561479"/>
                    </a:lnTo>
                    <a:lnTo>
                      <a:pt x="516547" y="561479"/>
                    </a:lnTo>
                    <a:lnTo>
                      <a:pt x="516547" y="559193"/>
                    </a:lnTo>
                    <a:lnTo>
                      <a:pt x="514261" y="559193"/>
                    </a:lnTo>
                    <a:lnTo>
                      <a:pt x="514261" y="556145"/>
                    </a:lnTo>
                    <a:lnTo>
                      <a:pt x="494449" y="556145"/>
                    </a:lnTo>
                    <a:lnTo>
                      <a:pt x="494449" y="559193"/>
                    </a:lnTo>
                    <a:lnTo>
                      <a:pt x="489889" y="559193"/>
                    </a:lnTo>
                    <a:lnTo>
                      <a:pt x="489889" y="561479"/>
                    </a:lnTo>
                    <a:lnTo>
                      <a:pt x="487603" y="561479"/>
                    </a:lnTo>
                    <a:lnTo>
                      <a:pt x="487603" y="566051"/>
                    </a:lnTo>
                    <a:lnTo>
                      <a:pt x="484555" y="566051"/>
                    </a:lnTo>
                    <a:lnTo>
                      <a:pt x="484555" y="573671"/>
                    </a:lnTo>
                    <a:lnTo>
                      <a:pt x="492163" y="573671"/>
                    </a:lnTo>
                    <a:lnTo>
                      <a:pt x="492163" y="569099"/>
                    </a:lnTo>
                    <a:lnTo>
                      <a:pt x="494449" y="569099"/>
                    </a:lnTo>
                    <a:lnTo>
                      <a:pt x="494449" y="563765"/>
                    </a:lnTo>
                    <a:lnTo>
                      <a:pt x="499783" y="563765"/>
                    </a:lnTo>
                    <a:lnTo>
                      <a:pt x="499783" y="561479"/>
                    </a:lnTo>
                    <a:lnTo>
                      <a:pt x="508927" y="561479"/>
                    </a:lnTo>
                    <a:lnTo>
                      <a:pt x="508927" y="563765"/>
                    </a:lnTo>
                    <a:lnTo>
                      <a:pt x="511213" y="563765"/>
                    </a:lnTo>
                    <a:lnTo>
                      <a:pt x="511213" y="566051"/>
                    </a:lnTo>
                    <a:lnTo>
                      <a:pt x="514261" y="566051"/>
                    </a:lnTo>
                    <a:lnTo>
                      <a:pt x="514261" y="578243"/>
                    </a:lnTo>
                    <a:lnTo>
                      <a:pt x="511213" y="578243"/>
                    </a:lnTo>
                    <a:lnTo>
                      <a:pt x="511213" y="581291"/>
                    </a:lnTo>
                    <a:lnTo>
                      <a:pt x="508927" y="581291"/>
                    </a:lnTo>
                    <a:lnTo>
                      <a:pt x="508927" y="583577"/>
                    </a:lnTo>
                    <a:lnTo>
                      <a:pt x="506641" y="583577"/>
                    </a:lnTo>
                    <a:lnTo>
                      <a:pt x="506641" y="585863"/>
                    </a:lnTo>
                    <a:lnTo>
                      <a:pt x="504355" y="585863"/>
                    </a:lnTo>
                    <a:lnTo>
                      <a:pt x="504355" y="588149"/>
                    </a:lnTo>
                    <a:lnTo>
                      <a:pt x="502069" y="588149"/>
                    </a:lnTo>
                    <a:lnTo>
                      <a:pt x="502069" y="590435"/>
                    </a:lnTo>
                    <a:lnTo>
                      <a:pt x="499783" y="590435"/>
                    </a:lnTo>
                    <a:lnTo>
                      <a:pt x="499783" y="593483"/>
                    </a:lnTo>
                    <a:lnTo>
                      <a:pt x="496735" y="593483"/>
                    </a:lnTo>
                    <a:lnTo>
                      <a:pt x="496735" y="595769"/>
                    </a:lnTo>
                    <a:lnTo>
                      <a:pt x="494449" y="595769"/>
                    </a:lnTo>
                    <a:lnTo>
                      <a:pt x="494449" y="598055"/>
                    </a:lnTo>
                    <a:lnTo>
                      <a:pt x="492163" y="598055"/>
                    </a:lnTo>
                    <a:lnTo>
                      <a:pt x="492163" y="600341"/>
                    </a:lnTo>
                    <a:lnTo>
                      <a:pt x="489889" y="600341"/>
                    </a:lnTo>
                    <a:lnTo>
                      <a:pt x="489889" y="602627"/>
                    </a:lnTo>
                    <a:lnTo>
                      <a:pt x="487603" y="602627"/>
                    </a:lnTo>
                    <a:lnTo>
                      <a:pt x="487603" y="605675"/>
                    </a:lnTo>
                    <a:lnTo>
                      <a:pt x="484555" y="605675"/>
                    </a:lnTo>
                    <a:lnTo>
                      <a:pt x="484555" y="612521"/>
                    </a:lnTo>
                    <a:lnTo>
                      <a:pt x="482269" y="612521"/>
                    </a:lnTo>
                    <a:lnTo>
                      <a:pt x="482269" y="614807"/>
                    </a:lnTo>
                    <a:lnTo>
                      <a:pt x="521119" y="614807"/>
                    </a:lnTo>
                    <a:lnTo>
                      <a:pt x="521119" y="607961"/>
                    </a:lnTo>
                    <a:lnTo>
                      <a:pt x="494449" y="607961"/>
                    </a:lnTo>
                    <a:lnTo>
                      <a:pt x="494449" y="605675"/>
                    </a:lnTo>
                    <a:lnTo>
                      <a:pt x="496735" y="605675"/>
                    </a:lnTo>
                    <a:lnTo>
                      <a:pt x="496735" y="602627"/>
                    </a:lnTo>
                    <a:lnTo>
                      <a:pt x="499783" y="602627"/>
                    </a:lnTo>
                    <a:lnTo>
                      <a:pt x="499783" y="600341"/>
                    </a:lnTo>
                    <a:lnTo>
                      <a:pt x="502069" y="600341"/>
                    </a:lnTo>
                    <a:lnTo>
                      <a:pt x="502069" y="598055"/>
                    </a:lnTo>
                    <a:lnTo>
                      <a:pt x="504355" y="598055"/>
                    </a:lnTo>
                    <a:lnTo>
                      <a:pt x="504355" y="595769"/>
                    </a:lnTo>
                    <a:lnTo>
                      <a:pt x="506641" y="595769"/>
                    </a:lnTo>
                    <a:lnTo>
                      <a:pt x="506641" y="593483"/>
                    </a:lnTo>
                    <a:lnTo>
                      <a:pt x="508927" y="593483"/>
                    </a:lnTo>
                    <a:lnTo>
                      <a:pt x="508927" y="590435"/>
                    </a:lnTo>
                    <a:lnTo>
                      <a:pt x="511213" y="590435"/>
                    </a:lnTo>
                    <a:lnTo>
                      <a:pt x="511213" y="588149"/>
                    </a:lnTo>
                    <a:lnTo>
                      <a:pt x="514261" y="588149"/>
                    </a:lnTo>
                    <a:lnTo>
                      <a:pt x="514261" y="585863"/>
                    </a:lnTo>
                    <a:lnTo>
                      <a:pt x="516547" y="585863"/>
                    </a:lnTo>
                    <a:lnTo>
                      <a:pt x="516547" y="583577"/>
                    </a:lnTo>
                    <a:lnTo>
                      <a:pt x="518833" y="583577"/>
                    </a:lnTo>
                    <a:lnTo>
                      <a:pt x="518833" y="581291"/>
                    </a:lnTo>
                    <a:lnTo>
                      <a:pt x="521119" y="578243"/>
                    </a:lnTo>
                    <a:lnTo>
                      <a:pt x="521119" y="563765"/>
                    </a:lnTo>
                    <a:close/>
                  </a:path>
                  <a:path w="1936750" h="642620">
                    <a:moveTo>
                      <a:pt x="594258" y="629716"/>
                    </a:moveTo>
                    <a:lnTo>
                      <a:pt x="287223" y="629716"/>
                    </a:lnTo>
                    <a:lnTo>
                      <a:pt x="287223" y="637336"/>
                    </a:lnTo>
                    <a:lnTo>
                      <a:pt x="287223" y="642416"/>
                    </a:lnTo>
                    <a:lnTo>
                      <a:pt x="594258" y="642416"/>
                    </a:lnTo>
                    <a:lnTo>
                      <a:pt x="594258" y="637336"/>
                    </a:lnTo>
                    <a:lnTo>
                      <a:pt x="594258" y="629716"/>
                    </a:lnTo>
                    <a:close/>
                  </a:path>
                  <a:path w="1936750" h="642620">
                    <a:moveTo>
                      <a:pt x="667397" y="607961"/>
                    </a:moveTo>
                    <a:lnTo>
                      <a:pt x="638454" y="607961"/>
                    </a:lnTo>
                    <a:lnTo>
                      <a:pt x="638454" y="605675"/>
                    </a:lnTo>
                    <a:lnTo>
                      <a:pt x="640727" y="605675"/>
                    </a:lnTo>
                    <a:lnTo>
                      <a:pt x="640727" y="602627"/>
                    </a:lnTo>
                    <a:lnTo>
                      <a:pt x="643013" y="602627"/>
                    </a:lnTo>
                    <a:lnTo>
                      <a:pt x="643013" y="600341"/>
                    </a:lnTo>
                    <a:lnTo>
                      <a:pt x="645299" y="600341"/>
                    </a:lnTo>
                    <a:lnTo>
                      <a:pt x="645299" y="598055"/>
                    </a:lnTo>
                    <a:lnTo>
                      <a:pt x="648347" y="598055"/>
                    </a:lnTo>
                    <a:lnTo>
                      <a:pt x="648347" y="595769"/>
                    </a:lnTo>
                    <a:lnTo>
                      <a:pt x="650633" y="595769"/>
                    </a:lnTo>
                    <a:lnTo>
                      <a:pt x="652919" y="593483"/>
                    </a:lnTo>
                    <a:lnTo>
                      <a:pt x="655205" y="590435"/>
                    </a:lnTo>
                    <a:lnTo>
                      <a:pt x="657491" y="590435"/>
                    </a:lnTo>
                    <a:lnTo>
                      <a:pt x="657491" y="588149"/>
                    </a:lnTo>
                    <a:lnTo>
                      <a:pt x="660539" y="588149"/>
                    </a:lnTo>
                    <a:lnTo>
                      <a:pt x="660539" y="585863"/>
                    </a:lnTo>
                    <a:lnTo>
                      <a:pt x="662825" y="583577"/>
                    </a:lnTo>
                    <a:lnTo>
                      <a:pt x="662825" y="581291"/>
                    </a:lnTo>
                    <a:lnTo>
                      <a:pt x="665111" y="581291"/>
                    </a:lnTo>
                    <a:lnTo>
                      <a:pt x="665111" y="563765"/>
                    </a:lnTo>
                    <a:lnTo>
                      <a:pt x="662825" y="563765"/>
                    </a:lnTo>
                    <a:lnTo>
                      <a:pt x="662825" y="561479"/>
                    </a:lnTo>
                    <a:lnTo>
                      <a:pt x="660539" y="561479"/>
                    </a:lnTo>
                    <a:lnTo>
                      <a:pt x="660539" y="559193"/>
                    </a:lnTo>
                    <a:lnTo>
                      <a:pt x="657491" y="559193"/>
                    </a:lnTo>
                    <a:lnTo>
                      <a:pt x="657491" y="556145"/>
                    </a:lnTo>
                    <a:lnTo>
                      <a:pt x="638454" y="556145"/>
                    </a:lnTo>
                    <a:lnTo>
                      <a:pt x="638454" y="559193"/>
                    </a:lnTo>
                    <a:lnTo>
                      <a:pt x="636168" y="559193"/>
                    </a:lnTo>
                    <a:lnTo>
                      <a:pt x="636168" y="561479"/>
                    </a:lnTo>
                    <a:lnTo>
                      <a:pt x="633120" y="561479"/>
                    </a:lnTo>
                    <a:lnTo>
                      <a:pt x="633120" y="563765"/>
                    </a:lnTo>
                    <a:lnTo>
                      <a:pt x="630834" y="563765"/>
                    </a:lnTo>
                    <a:lnTo>
                      <a:pt x="630834" y="569099"/>
                    </a:lnTo>
                    <a:lnTo>
                      <a:pt x="628548" y="569099"/>
                    </a:lnTo>
                    <a:lnTo>
                      <a:pt x="628548" y="573671"/>
                    </a:lnTo>
                    <a:lnTo>
                      <a:pt x="636168" y="573671"/>
                    </a:lnTo>
                    <a:lnTo>
                      <a:pt x="636168" y="569099"/>
                    </a:lnTo>
                    <a:lnTo>
                      <a:pt x="638454" y="569099"/>
                    </a:lnTo>
                    <a:lnTo>
                      <a:pt x="638454" y="566051"/>
                    </a:lnTo>
                    <a:lnTo>
                      <a:pt x="640727" y="566051"/>
                    </a:lnTo>
                    <a:lnTo>
                      <a:pt x="640727" y="563765"/>
                    </a:lnTo>
                    <a:lnTo>
                      <a:pt x="643013" y="563765"/>
                    </a:lnTo>
                    <a:lnTo>
                      <a:pt x="643013" y="561479"/>
                    </a:lnTo>
                    <a:lnTo>
                      <a:pt x="652919" y="561479"/>
                    </a:lnTo>
                    <a:lnTo>
                      <a:pt x="652919" y="563765"/>
                    </a:lnTo>
                    <a:lnTo>
                      <a:pt x="655205" y="563765"/>
                    </a:lnTo>
                    <a:lnTo>
                      <a:pt x="655205" y="566051"/>
                    </a:lnTo>
                    <a:lnTo>
                      <a:pt x="657491" y="566051"/>
                    </a:lnTo>
                    <a:lnTo>
                      <a:pt x="657491" y="578243"/>
                    </a:lnTo>
                    <a:lnTo>
                      <a:pt x="655205" y="578243"/>
                    </a:lnTo>
                    <a:lnTo>
                      <a:pt x="655205" y="583577"/>
                    </a:lnTo>
                    <a:lnTo>
                      <a:pt x="652919" y="583577"/>
                    </a:lnTo>
                    <a:lnTo>
                      <a:pt x="652919" y="585863"/>
                    </a:lnTo>
                    <a:lnTo>
                      <a:pt x="650633" y="585863"/>
                    </a:lnTo>
                    <a:lnTo>
                      <a:pt x="650633" y="588149"/>
                    </a:lnTo>
                    <a:lnTo>
                      <a:pt x="648347" y="588149"/>
                    </a:lnTo>
                    <a:lnTo>
                      <a:pt x="645299" y="590435"/>
                    </a:lnTo>
                    <a:lnTo>
                      <a:pt x="643013" y="590435"/>
                    </a:lnTo>
                    <a:lnTo>
                      <a:pt x="643013" y="593483"/>
                    </a:lnTo>
                    <a:lnTo>
                      <a:pt x="640727" y="593483"/>
                    </a:lnTo>
                    <a:lnTo>
                      <a:pt x="640727" y="595769"/>
                    </a:lnTo>
                    <a:lnTo>
                      <a:pt x="638454" y="595769"/>
                    </a:lnTo>
                    <a:lnTo>
                      <a:pt x="638454" y="598055"/>
                    </a:lnTo>
                    <a:lnTo>
                      <a:pt x="636168" y="598055"/>
                    </a:lnTo>
                    <a:lnTo>
                      <a:pt x="636168" y="600341"/>
                    </a:lnTo>
                    <a:lnTo>
                      <a:pt x="633120" y="600341"/>
                    </a:lnTo>
                    <a:lnTo>
                      <a:pt x="633120" y="602627"/>
                    </a:lnTo>
                    <a:lnTo>
                      <a:pt x="630834" y="602627"/>
                    </a:lnTo>
                    <a:lnTo>
                      <a:pt x="630834" y="607961"/>
                    </a:lnTo>
                    <a:lnTo>
                      <a:pt x="628548" y="607961"/>
                    </a:lnTo>
                    <a:lnTo>
                      <a:pt x="628548" y="614807"/>
                    </a:lnTo>
                    <a:lnTo>
                      <a:pt x="667397" y="614807"/>
                    </a:lnTo>
                    <a:lnTo>
                      <a:pt x="667397" y="607961"/>
                    </a:lnTo>
                    <a:close/>
                  </a:path>
                  <a:path w="1936750" h="642620">
                    <a:moveTo>
                      <a:pt x="711593" y="556145"/>
                    </a:moveTo>
                    <a:lnTo>
                      <a:pt x="675017" y="556145"/>
                    </a:lnTo>
                    <a:lnTo>
                      <a:pt x="675017" y="563765"/>
                    </a:lnTo>
                    <a:lnTo>
                      <a:pt x="701687" y="563765"/>
                    </a:lnTo>
                    <a:lnTo>
                      <a:pt x="701687" y="566051"/>
                    </a:lnTo>
                    <a:lnTo>
                      <a:pt x="699401" y="566051"/>
                    </a:lnTo>
                    <a:lnTo>
                      <a:pt x="699401" y="571385"/>
                    </a:lnTo>
                    <a:lnTo>
                      <a:pt x="696353" y="571385"/>
                    </a:lnTo>
                    <a:lnTo>
                      <a:pt x="696353" y="573671"/>
                    </a:lnTo>
                    <a:lnTo>
                      <a:pt x="694067" y="573671"/>
                    </a:lnTo>
                    <a:lnTo>
                      <a:pt x="694067" y="578243"/>
                    </a:lnTo>
                    <a:lnTo>
                      <a:pt x="691781" y="578243"/>
                    </a:lnTo>
                    <a:lnTo>
                      <a:pt x="691781" y="583577"/>
                    </a:lnTo>
                    <a:lnTo>
                      <a:pt x="689495" y="583577"/>
                    </a:lnTo>
                    <a:lnTo>
                      <a:pt x="689495" y="588149"/>
                    </a:lnTo>
                    <a:lnTo>
                      <a:pt x="687209" y="588149"/>
                    </a:lnTo>
                    <a:lnTo>
                      <a:pt x="687209" y="595769"/>
                    </a:lnTo>
                    <a:lnTo>
                      <a:pt x="684161" y="595769"/>
                    </a:lnTo>
                    <a:lnTo>
                      <a:pt x="684161" y="605675"/>
                    </a:lnTo>
                    <a:lnTo>
                      <a:pt x="681875" y="607961"/>
                    </a:lnTo>
                    <a:lnTo>
                      <a:pt x="681875" y="614807"/>
                    </a:lnTo>
                    <a:lnTo>
                      <a:pt x="689495" y="614807"/>
                    </a:lnTo>
                    <a:lnTo>
                      <a:pt x="689495" y="607961"/>
                    </a:lnTo>
                    <a:lnTo>
                      <a:pt x="691781" y="607961"/>
                    </a:lnTo>
                    <a:lnTo>
                      <a:pt x="691781" y="598055"/>
                    </a:lnTo>
                    <a:lnTo>
                      <a:pt x="694067" y="595769"/>
                    </a:lnTo>
                    <a:lnTo>
                      <a:pt x="694067" y="590435"/>
                    </a:lnTo>
                    <a:lnTo>
                      <a:pt x="696353" y="588149"/>
                    </a:lnTo>
                    <a:lnTo>
                      <a:pt x="696353" y="583577"/>
                    </a:lnTo>
                    <a:lnTo>
                      <a:pt x="699401" y="583577"/>
                    </a:lnTo>
                    <a:lnTo>
                      <a:pt x="699401" y="581291"/>
                    </a:lnTo>
                    <a:lnTo>
                      <a:pt x="701687" y="578243"/>
                    </a:lnTo>
                    <a:lnTo>
                      <a:pt x="701687" y="575957"/>
                    </a:lnTo>
                    <a:lnTo>
                      <a:pt x="703973" y="573671"/>
                    </a:lnTo>
                    <a:lnTo>
                      <a:pt x="703973" y="571385"/>
                    </a:lnTo>
                    <a:lnTo>
                      <a:pt x="706259" y="571385"/>
                    </a:lnTo>
                    <a:lnTo>
                      <a:pt x="706259" y="569099"/>
                    </a:lnTo>
                    <a:lnTo>
                      <a:pt x="708545" y="566051"/>
                    </a:lnTo>
                    <a:lnTo>
                      <a:pt x="708545" y="563765"/>
                    </a:lnTo>
                    <a:lnTo>
                      <a:pt x="711593" y="563765"/>
                    </a:lnTo>
                    <a:lnTo>
                      <a:pt x="711593" y="556145"/>
                    </a:lnTo>
                    <a:close/>
                  </a:path>
                  <a:path w="1936750" h="642620">
                    <a:moveTo>
                      <a:pt x="740537" y="590435"/>
                    </a:moveTo>
                    <a:lnTo>
                      <a:pt x="718439" y="590435"/>
                    </a:lnTo>
                    <a:lnTo>
                      <a:pt x="718439" y="598055"/>
                    </a:lnTo>
                    <a:lnTo>
                      <a:pt x="740537" y="598055"/>
                    </a:lnTo>
                    <a:lnTo>
                      <a:pt x="740537" y="590435"/>
                    </a:lnTo>
                    <a:close/>
                  </a:path>
                  <a:path w="1936750" h="642620">
                    <a:moveTo>
                      <a:pt x="784733" y="569099"/>
                    </a:moveTo>
                    <a:lnTo>
                      <a:pt x="781685" y="569099"/>
                    </a:lnTo>
                    <a:lnTo>
                      <a:pt x="781685" y="563765"/>
                    </a:lnTo>
                    <a:lnTo>
                      <a:pt x="779399" y="563765"/>
                    </a:lnTo>
                    <a:lnTo>
                      <a:pt x="779399" y="561479"/>
                    </a:lnTo>
                    <a:lnTo>
                      <a:pt x="777113" y="559193"/>
                    </a:lnTo>
                    <a:lnTo>
                      <a:pt x="774827" y="559193"/>
                    </a:lnTo>
                    <a:lnTo>
                      <a:pt x="774827" y="556145"/>
                    </a:lnTo>
                    <a:lnTo>
                      <a:pt x="757301" y="556145"/>
                    </a:lnTo>
                    <a:lnTo>
                      <a:pt x="755015" y="559193"/>
                    </a:lnTo>
                    <a:lnTo>
                      <a:pt x="752729" y="559193"/>
                    </a:lnTo>
                    <a:lnTo>
                      <a:pt x="752729" y="561479"/>
                    </a:lnTo>
                    <a:lnTo>
                      <a:pt x="750443" y="561479"/>
                    </a:lnTo>
                    <a:lnTo>
                      <a:pt x="750443" y="563765"/>
                    </a:lnTo>
                    <a:lnTo>
                      <a:pt x="748157" y="563765"/>
                    </a:lnTo>
                    <a:lnTo>
                      <a:pt x="748157" y="573671"/>
                    </a:lnTo>
                    <a:lnTo>
                      <a:pt x="755015" y="573671"/>
                    </a:lnTo>
                    <a:lnTo>
                      <a:pt x="755015" y="566051"/>
                    </a:lnTo>
                    <a:lnTo>
                      <a:pt x="757301" y="566051"/>
                    </a:lnTo>
                    <a:lnTo>
                      <a:pt x="757301" y="563765"/>
                    </a:lnTo>
                    <a:lnTo>
                      <a:pt x="760349" y="563765"/>
                    </a:lnTo>
                    <a:lnTo>
                      <a:pt x="760349" y="561479"/>
                    </a:lnTo>
                    <a:lnTo>
                      <a:pt x="769493" y="561479"/>
                    </a:lnTo>
                    <a:lnTo>
                      <a:pt x="769493" y="563765"/>
                    </a:lnTo>
                    <a:lnTo>
                      <a:pt x="774827" y="563765"/>
                    </a:lnTo>
                    <a:lnTo>
                      <a:pt x="774827" y="569099"/>
                    </a:lnTo>
                    <a:lnTo>
                      <a:pt x="777113" y="569099"/>
                    </a:lnTo>
                    <a:lnTo>
                      <a:pt x="777113" y="573671"/>
                    </a:lnTo>
                    <a:lnTo>
                      <a:pt x="774827" y="575957"/>
                    </a:lnTo>
                    <a:lnTo>
                      <a:pt x="774827" y="578243"/>
                    </a:lnTo>
                    <a:lnTo>
                      <a:pt x="772541" y="581291"/>
                    </a:lnTo>
                    <a:lnTo>
                      <a:pt x="772541" y="583577"/>
                    </a:lnTo>
                    <a:lnTo>
                      <a:pt x="769493" y="583577"/>
                    </a:lnTo>
                    <a:lnTo>
                      <a:pt x="769493" y="585863"/>
                    </a:lnTo>
                    <a:lnTo>
                      <a:pt x="767207" y="585863"/>
                    </a:lnTo>
                    <a:lnTo>
                      <a:pt x="767207" y="588149"/>
                    </a:lnTo>
                    <a:lnTo>
                      <a:pt x="764921" y="588149"/>
                    </a:lnTo>
                    <a:lnTo>
                      <a:pt x="764921" y="590435"/>
                    </a:lnTo>
                    <a:lnTo>
                      <a:pt x="762635" y="590435"/>
                    </a:lnTo>
                    <a:lnTo>
                      <a:pt x="760349" y="593483"/>
                    </a:lnTo>
                    <a:lnTo>
                      <a:pt x="757301" y="593483"/>
                    </a:lnTo>
                    <a:lnTo>
                      <a:pt x="757301" y="595769"/>
                    </a:lnTo>
                    <a:lnTo>
                      <a:pt x="755015" y="595769"/>
                    </a:lnTo>
                    <a:lnTo>
                      <a:pt x="755015" y="598055"/>
                    </a:lnTo>
                    <a:lnTo>
                      <a:pt x="752729" y="598055"/>
                    </a:lnTo>
                    <a:lnTo>
                      <a:pt x="752729" y="600341"/>
                    </a:lnTo>
                    <a:lnTo>
                      <a:pt x="750443" y="600341"/>
                    </a:lnTo>
                    <a:lnTo>
                      <a:pt x="750443" y="602627"/>
                    </a:lnTo>
                    <a:lnTo>
                      <a:pt x="748157" y="602627"/>
                    </a:lnTo>
                    <a:lnTo>
                      <a:pt x="748157" y="607961"/>
                    </a:lnTo>
                    <a:lnTo>
                      <a:pt x="745109" y="607961"/>
                    </a:lnTo>
                    <a:lnTo>
                      <a:pt x="745109" y="614807"/>
                    </a:lnTo>
                    <a:lnTo>
                      <a:pt x="784733" y="614807"/>
                    </a:lnTo>
                    <a:lnTo>
                      <a:pt x="784733" y="607961"/>
                    </a:lnTo>
                    <a:lnTo>
                      <a:pt x="755015" y="607961"/>
                    </a:lnTo>
                    <a:lnTo>
                      <a:pt x="755015" y="605675"/>
                    </a:lnTo>
                    <a:lnTo>
                      <a:pt x="757301" y="605675"/>
                    </a:lnTo>
                    <a:lnTo>
                      <a:pt x="757301" y="602627"/>
                    </a:lnTo>
                    <a:lnTo>
                      <a:pt x="760349" y="602627"/>
                    </a:lnTo>
                    <a:lnTo>
                      <a:pt x="760349" y="600341"/>
                    </a:lnTo>
                    <a:lnTo>
                      <a:pt x="762635" y="600341"/>
                    </a:lnTo>
                    <a:lnTo>
                      <a:pt x="762635" y="598055"/>
                    </a:lnTo>
                    <a:lnTo>
                      <a:pt x="764921" y="598055"/>
                    </a:lnTo>
                    <a:lnTo>
                      <a:pt x="764921" y="595769"/>
                    </a:lnTo>
                    <a:lnTo>
                      <a:pt x="769493" y="595769"/>
                    </a:lnTo>
                    <a:lnTo>
                      <a:pt x="769493" y="593483"/>
                    </a:lnTo>
                    <a:lnTo>
                      <a:pt x="772541" y="593483"/>
                    </a:lnTo>
                    <a:lnTo>
                      <a:pt x="772541" y="590435"/>
                    </a:lnTo>
                    <a:lnTo>
                      <a:pt x="774827" y="590435"/>
                    </a:lnTo>
                    <a:lnTo>
                      <a:pt x="774827" y="588149"/>
                    </a:lnTo>
                    <a:lnTo>
                      <a:pt x="777113" y="588149"/>
                    </a:lnTo>
                    <a:lnTo>
                      <a:pt x="777113" y="585863"/>
                    </a:lnTo>
                    <a:lnTo>
                      <a:pt x="779399" y="585863"/>
                    </a:lnTo>
                    <a:lnTo>
                      <a:pt x="779399" y="581291"/>
                    </a:lnTo>
                    <a:lnTo>
                      <a:pt x="781685" y="581291"/>
                    </a:lnTo>
                    <a:lnTo>
                      <a:pt x="781685" y="575957"/>
                    </a:lnTo>
                    <a:lnTo>
                      <a:pt x="784733" y="575957"/>
                    </a:lnTo>
                    <a:lnTo>
                      <a:pt x="784733" y="569099"/>
                    </a:lnTo>
                    <a:close/>
                  </a:path>
                  <a:path w="1936750" h="642620">
                    <a:moveTo>
                      <a:pt x="959954" y="569099"/>
                    </a:moveTo>
                    <a:lnTo>
                      <a:pt x="957668" y="569099"/>
                    </a:lnTo>
                    <a:lnTo>
                      <a:pt x="957668" y="563765"/>
                    </a:lnTo>
                    <a:lnTo>
                      <a:pt x="954620" y="563765"/>
                    </a:lnTo>
                    <a:lnTo>
                      <a:pt x="954620" y="561479"/>
                    </a:lnTo>
                    <a:lnTo>
                      <a:pt x="952334" y="561479"/>
                    </a:lnTo>
                    <a:lnTo>
                      <a:pt x="952334" y="559193"/>
                    </a:lnTo>
                    <a:lnTo>
                      <a:pt x="950048" y="559193"/>
                    </a:lnTo>
                    <a:lnTo>
                      <a:pt x="950048" y="556145"/>
                    </a:lnTo>
                    <a:lnTo>
                      <a:pt x="930249" y="556145"/>
                    </a:lnTo>
                    <a:lnTo>
                      <a:pt x="930249" y="559193"/>
                    </a:lnTo>
                    <a:lnTo>
                      <a:pt x="927963" y="559193"/>
                    </a:lnTo>
                    <a:lnTo>
                      <a:pt x="927963" y="561479"/>
                    </a:lnTo>
                    <a:lnTo>
                      <a:pt x="925677" y="561479"/>
                    </a:lnTo>
                    <a:lnTo>
                      <a:pt x="925677" y="563765"/>
                    </a:lnTo>
                    <a:lnTo>
                      <a:pt x="923391" y="563765"/>
                    </a:lnTo>
                    <a:lnTo>
                      <a:pt x="923391" y="571385"/>
                    </a:lnTo>
                    <a:lnTo>
                      <a:pt x="921105" y="571385"/>
                    </a:lnTo>
                    <a:lnTo>
                      <a:pt x="921105" y="573671"/>
                    </a:lnTo>
                    <a:lnTo>
                      <a:pt x="927963" y="573671"/>
                    </a:lnTo>
                    <a:lnTo>
                      <a:pt x="927963" y="571385"/>
                    </a:lnTo>
                    <a:lnTo>
                      <a:pt x="930249" y="571385"/>
                    </a:lnTo>
                    <a:lnTo>
                      <a:pt x="930249" y="566051"/>
                    </a:lnTo>
                    <a:lnTo>
                      <a:pt x="933297" y="566051"/>
                    </a:lnTo>
                    <a:lnTo>
                      <a:pt x="933297" y="563765"/>
                    </a:lnTo>
                    <a:lnTo>
                      <a:pt x="935583" y="563765"/>
                    </a:lnTo>
                    <a:lnTo>
                      <a:pt x="935583" y="561479"/>
                    </a:lnTo>
                    <a:lnTo>
                      <a:pt x="945489" y="561479"/>
                    </a:lnTo>
                    <a:lnTo>
                      <a:pt x="945489" y="563765"/>
                    </a:lnTo>
                    <a:lnTo>
                      <a:pt x="947762" y="563765"/>
                    </a:lnTo>
                    <a:lnTo>
                      <a:pt x="947762" y="566051"/>
                    </a:lnTo>
                    <a:lnTo>
                      <a:pt x="950048" y="566051"/>
                    </a:lnTo>
                    <a:lnTo>
                      <a:pt x="950048" y="571385"/>
                    </a:lnTo>
                    <a:lnTo>
                      <a:pt x="952334" y="571385"/>
                    </a:lnTo>
                    <a:lnTo>
                      <a:pt x="952334" y="573671"/>
                    </a:lnTo>
                    <a:lnTo>
                      <a:pt x="950048" y="573671"/>
                    </a:lnTo>
                    <a:lnTo>
                      <a:pt x="950048" y="578243"/>
                    </a:lnTo>
                    <a:lnTo>
                      <a:pt x="947762" y="578243"/>
                    </a:lnTo>
                    <a:lnTo>
                      <a:pt x="947762" y="583577"/>
                    </a:lnTo>
                    <a:lnTo>
                      <a:pt x="945489" y="583577"/>
                    </a:lnTo>
                    <a:lnTo>
                      <a:pt x="945489" y="585863"/>
                    </a:lnTo>
                    <a:lnTo>
                      <a:pt x="942441" y="585863"/>
                    </a:lnTo>
                    <a:lnTo>
                      <a:pt x="942441" y="588149"/>
                    </a:lnTo>
                    <a:lnTo>
                      <a:pt x="940155" y="588149"/>
                    </a:lnTo>
                    <a:lnTo>
                      <a:pt x="940155" y="590435"/>
                    </a:lnTo>
                    <a:lnTo>
                      <a:pt x="935583" y="590435"/>
                    </a:lnTo>
                    <a:lnTo>
                      <a:pt x="935583" y="593483"/>
                    </a:lnTo>
                    <a:lnTo>
                      <a:pt x="933297" y="593483"/>
                    </a:lnTo>
                    <a:lnTo>
                      <a:pt x="933297" y="595769"/>
                    </a:lnTo>
                    <a:lnTo>
                      <a:pt x="930249" y="595769"/>
                    </a:lnTo>
                    <a:lnTo>
                      <a:pt x="930249" y="598055"/>
                    </a:lnTo>
                    <a:lnTo>
                      <a:pt x="927963" y="598055"/>
                    </a:lnTo>
                    <a:lnTo>
                      <a:pt x="927963" y="600341"/>
                    </a:lnTo>
                    <a:lnTo>
                      <a:pt x="925677" y="600341"/>
                    </a:lnTo>
                    <a:lnTo>
                      <a:pt x="925677" y="602627"/>
                    </a:lnTo>
                    <a:lnTo>
                      <a:pt x="923391" y="602627"/>
                    </a:lnTo>
                    <a:lnTo>
                      <a:pt x="923391" y="607961"/>
                    </a:lnTo>
                    <a:lnTo>
                      <a:pt x="921105" y="607961"/>
                    </a:lnTo>
                    <a:lnTo>
                      <a:pt x="921105" y="614807"/>
                    </a:lnTo>
                    <a:lnTo>
                      <a:pt x="959954" y="614807"/>
                    </a:lnTo>
                    <a:lnTo>
                      <a:pt x="959954" y="607961"/>
                    </a:lnTo>
                    <a:lnTo>
                      <a:pt x="930249" y="607961"/>
                    </a:lnTo>
                    <a:lnTo>
                      <a:pt x="930249" y="605675"/>
                    </a:lnTo>
                    <a:lnTo>
                      <a:pt x="933297" y="605675"/>
                    </a:lnTo>
                    <a:lnTo>
                      <a:pt x="933297" y="602627"/>
                    </a:lnTo>
                    <a:lnTo>
                      <a:pt x="935583" y="602627"/>
                    </a:lnTo>
                    <a:lnTo>
                      <a:pt x="935583" y="600341"/>
                    </a:lnTo>
                    <a:lnTo>
                      <a:pt x="937869" y="600341"/>
                    </a:lnTo>
                    <a:lnTo>
                      <a:pt x="937869" y="598055"/>
                    </a:lnTo>
                    <a:lnTo>
                      <a:pt x="940155" y="598055"/>
                    </a:lnTo>
                    <a:lnTo>
                      <a:pt x="940155" y="595769"/>
                    </a:lnTo>
                    <a:lnTo>
                      <a:pt x="942441" y="595769"/>
                    </a:lnTo>
                    <a:lnTo>
                      <a:pt x="945489" y="593483"/>
                    </a:lnTo>
                    <a:lnTo>
                      <a:pt x="947762" y="590435"/>
                    </a:lnTo>
                    <a:lnTo>
                      <a:pt x="950048" y="590435"/>
                    </a:lnTo>
                    <a:lnTo>
                      <a:pt x="950048" y="588149"/>
                    </a:lnTo>
                    <a:lnTo>
                      <a:pt x="952334" y="588149"/>
                    </a:lnTo>
                    <a:lnTo>
                      <a:pt x="952334" y="585863"/>
                    </a:lnTo>
                    <a:lnTo>
                      <a:pt x="954620" y="585863"/>
                    </a:lnTo>
                    <a:lnTo>
                      <a:pt x="954620" y="581291"/>
                    </a:lnTo>
                    <a:lnTo>
                      <a:pt x="957668" y="581291"/>
                    </a:lnTo>
                    <a:lnTo>
                      <a:pt x="957668" y="573671"/>
                    </a:lnTo>
                    <a:lnTo>
                      <a:pt x="959954" y="573671"/>
                    </a:lnTo>
                    <a:lnTo>
                      <a:pt x="959954" y="569099"/>
                    </a:lnTo>
                    <a:close/>
                  </a:path>
                  <a:path w="1936750" h="642620">
                    <a:moveTo>
                      <a:pt x="969860" y="19037"/>
                    </a:moveTo>
                    <a:lnTo>
                      <a:pt x="966812" y="19037"/>
                    </a:lnTo>
                    <a:lnTo>
                      <a:pt x="966812" y="14465"/>
                    </a:lnTo>
                    <a:lnTo>
                      <a:pt x="964526" y="14465"/>
                    </a:lnTo>
                    <a:lnTo>
                      <a:pt x="964526" y="12166"/>
                    </a:lnTo>
                    <a:lnTo>
                      <a:pt x="962240" y="12166"/>
                    </a:lnTo>
                    <a:lnTo>
                      <a:pt x="962240" y="9118"/>
                    </a:lnTo>
                    <a:lnTo>
                      <a:pt x="957668" y="9118"/>
                    </a:lnTo>
                    <a:lnTo>
                      <a:pt x="957668" y="6832"/>
                    </a:lnTo>
                    <a:lnTo>
                      <a:pt x="942441" y="6832"/>
                    </a:lnTo>
                    <a:lnTo>
                      <a:pt x="942441" y="9118"/>
                    </a:lnTo>
                    <a:lnTo>
                      <a:pt x="937869" y="9118"/>
                    </a:lnTo>
                    <a:lnTo>
                      <a:pt x="937869" y="12166"/>
                    </a:lnTo>
                    <a:lnTo>
                      <a:pt x="935583" y="12166"/>
                    </a:lnTo>
                    <a:lnTo>
                      <a:pt x="935583" y="14465"/>
                    </a:lnTo>
                    <a:lnTo>
                      <a:pt x="933297" y="14465"/>
                    </a:lnTo>
                    <a:lnTo>
                      <a:pt x="933297" y="24358"/>
                    </a:lnTo>
                    <a:lnTo>
                      <a:pt x="940155" y="24358"/>
                    </a:lnTo>
                    <a:lnTo>
                      <a:pt x="940155" y="16738"/>
                    </a:lnTo>
                    <a:lnTo>
                      <a:pt x="942441" y="16738"/>
                    </a:lnTo>
                    <a:lnTo>
                      <a:pt x="942441" y="14465"/>
                    </a:lnTo>
                    <a:lnTo>
                      <a:pt x="947762" y="14465"/>
                    </a:lnTo>
                    <a:lnTo>
                      <a:pt x="947762" y="12166"/>
                    </a:lnTo>
                    <a:lnTo>
                      <a:pt x="952334" y="12166"/>
                    </a:lnTo>
                    <a:lnTo>
                      <a:pt x="952334" y="14465"/>
                    </a:lnTo>
                    <a:lnTo>
                      <a:pt x="957668" y="14465"/>
                    </a:lnTo>
                    <a:lnTo>
                      <a:pt x="957668" y="16738"/>
                    </a:lnTo>
                    <a:lnTo>
                      <a:pt x="959954" y="16738"/>
                    </a:lnTo>
                    <a:lnTo>
                      <a:pt x="959954" y="19037"/>
                    </a:lnTo>
                    <a:lnTo>
                      <a:pt x="962240" y="19037"/>
                    </a:lnTo>
                    <a:lnTo>
                      <a:pt x="962240" y="26644"/>
                    </a:lnTo>
                    <a:lnTo>
                      <a:pt x="959954" y="26644"/>
                    </a:lnTo>
                    <a:lnTo>
                      <a:pt x="959954" y="31216"/>
                    </a:lnTo>
                    <a:lnTo>
                      <a:pt x="957668" y="31216"/>
                    </a:lnTo>
                    <a:lnTo>
                      <a:pt x="957668" y="33515"/>
                    </a:lnTo>
                    <a:lnTo>
                      <a:pt x="954620" y="33515"/>
                    </a:lnTo>
                    <a:lnTo>
                      <a:pt x="954620" y="36563"/>
                    </a:lnTo>
                    <a:lnTo>
                      <a:pt x="952334" y="36563"/>
                    </a:lnTo>
                    <a:lnTo>
                      <a:pt x="952334" y="38836"/>
                    </a:lnTo>
                    <a:lnTo>
                      <a:pt x="950048" y="38836"/>
                    </a:lnTo>
                    <a:lnTo>
                      <a:pt x="950048" y="41122"/>
                    </a:lnTo>
                    <a:lnTo>
                      <a:pt x="947762" y="41122"/>
                    </a:lnTo>
                    <a:lnTo>
                      <a:pt x="947762" y="43408"/>
                    </a:lnTo>
                    <a:lnTo>
                      <a:pt x="945489" y="43408"/>
                    </a:lnTo>
                    <a:lnTo>
                      <a:pt x="945489" y="46456"/>
                    </a:lnTo>
                    <a:lnTo>
                      <a:pt x="942441" y="46456"/>
                    </a:lnTo>
                    <a:lnTo>
                      <a:pt x="937869" y="51041"/>
                    </a:lnTo>
                    <a:lnTo>
                      <a:pt x="935583" y="51041"/>
                    </a:lnTo>
                    <a:lnTo>
                      <a:pt x="935583" y="55613"/>
                    </a:lnTo>
                    <a:lnTo>
                      <a:pt x="933297" y="55613"/>
                    </a:lnTo>
                    <a:lnTo>
                      <a:pt x="933297" y="58648"/>
                    </a:lnTo>
                    <a:lnTo>
                      <a:pt x="930249" y="60934"/>
                    </a:lnTo>
                    <a:lnTo>
                      <a:pt x="930249" y="65506"/>
                    </a:lnTo>
                    <a:lnTo>
                      <a:pt x="969860" y="65506"/>
                    </a:lnTo>
                    <a:lnTo>
                      <a:pt x="969860" y="58648"/>
                    </a:lnTo>
                    <a:lnTo>
                      <a:pt x="940155" y="58648"/>
                    </a:lnTo>
                    <a:lnTo>
                      <a:pt x="942441" y="55613"/>
                    </a:lnTo>
                    <a:lnTo>
                      <a:pt x="942441" y="53314"/>
                    </a:lnTo>
                    <a:lnTo>
                      <a:pt x="945489" y="53314"/>
                    </a:lnTo>
                    <a:lnTo>
                      <a:pt x="945489" y="51041"/>
                    </a:lnTo>
                    <a:lnTo>
                      <a:pt x="947762" y="51041"/>
                    </a:lnTo>
                    <a:lnTo>
                      <a:pt x="950048" y="48742"/>
                    </a:lnTo>
                    <a:lnTo>
                      <a:pt x="952334" y="48742"/>
                    </a:lnTo>
                    <a:lnTo>
                      <a:pt x="952334" y="46456"/>
                    </a:lnTo>
                    <a:lnTo>
                      <a:pt x="954620" y="46456"/>
                    </a:lnTo>
                    <a:lnTo>
                      <a:pt x="954620" y="43408"/>
                    </a:lnTo>
                    <a:lnTo>
                      <a:pt x="957668" y="43408"/>
                    </a:lnTo>
                    <a:lnTo>
                      <a:pt x="957668" y="41122"/>
                    </a:lnTo>
                    <a:lnTo>
                      <a:pt x="959954" y="41122"/>
                    </a:lnTo>
                    <a:lnTo>
                      <a:pt x="959954" y="38836"/>
                    </a:lnTo>
                    <a:lnTo>
                      <a:pt x="962240" y="38836"/>
                    </a:lnTo>
                    <a:lnTo>
                      <a:pt x="962240" y="36563"/>
                    </a:lnTo>
                    <a:lnTo>
                      <a:pt x="964526" y="36563"/>
                    </a:lnTo>
                    <a:lnTo>
                      <a:pt x="964526" y="33515"/>
                    </a:lnTo>
                    <a:lnTo>
                      <a:pt x="966812" y="33515"/>
                    </a:lnTo>
                    <a:lnTo>
                      <a:pt x="966812" y="26644"/>
                    </a:lnTo>
                    <a:lnTo>
                      <a:pt x="969860" y="26644"/>
                    </a:lnTo>
                    <a:lnTo>
                      <a:pt x="969860" y="19037"/>
                    </a:lnTo>
                    <a:close/>
                  </a:path>
                  <a:path w="1936750" h="642620">
                    <a:moveTo>
                      <a:pt x="1003388" y="556145"/>
                    </a:moveTo>
                    <a:lnTo>
                      <a:pt x="966812" y="556145"/>
                    </a:lnTo>
                    <a:lnTo>
                      <a:pt x="966812" y="563765"/>
                    </a:lnTo>
                    <a:lnTo>
                      <a:pt x="994244" y="563765"/>
                    </a:lnTo>
                    <a:lnTo>
                      <a:pt x="994244" y="566051"/>
                    </a:lnTo>
                    <a:lnTo>
                      <a:pt x="991196" y="566051"/>
                    </a:lnTo>
                    <a:lnTo>
                      <a:pt x="991196" y="571385"/>
                    </a:lnTo>
                    <a:lnTo>
                      <a:pt x="988910" y="571385"/>
                    </a:lnTo>
                    <a:lnTo>
                      <a:pt x="988910" y="573671"/>
                    </a:lnTo>
                    <a:lnTo>
                      <a:pt x="986624" y="573671"/>
                    </a:lnTo>
                    <a:lnTo>
                      <a:pt x="986624" y="578243"/>
                    </a:lnTo>
                    <a:lnTo>
                      <a:pt x="984338" y="578243"/>
                    </a:lnTo>
                    <a:lnTo>
                      <a:pt x="984338" y="583577"/>
                    </a:lnTo>
                    <a:lnTo>
                      <a:pt x="982052" y="583577"/>
                    </a:lnTo>
                    <a:lnTo>
                      <a:pt x="982052" y="588149"/>
                    </a:lnTo>
                    <a:lnTo>
                      <a:pt x="979004" y="588149"/>
                    </a:lnTo>
                    <a:lnTo>
                      <a:pt x="979004" y="595769"/>
                    </a:lnTo>
                    <a:lnTo>
                      <a:pt x="976718" y="598055"/>
                    </a:lnTo>
                    <a:lnTo>
                      <a:pt x="976718" y="607961"/>
                    </a:lnTo>
                    <a:lnTo>
                      <a:pt x="974432" y="607961"/>
                    </a:lnTo>
                    <a:lnTo>
                      <a:pt x="974432" y="614807"/>
                    </a:lnTo>
                    <a:lnTo>
                      <a:pt x="982052" y="614807"/>
                    </a:lnTo>
                    <a:lnTo>
                      <a:pt x="982052" y="610247"/>
                    </a:lnTo>
                    <a:lnTo>
                      <a:pt x="984338" y="610247"/>
                    </a:lnTo>
                    <a:lnTo>
                      <a:pt x="984338" y="598055"/>
                    </a:lnTo>
                    <a:lnTo>
                      <a:pt x="986624" y="598055"/>
                    </a:lnTo>
                    <a:lnTo>
                      <a:pt x="986624" y="590435"/>
                    </a:lnTo>
                    <a:lnTo>
                      <a:pt x="988910" y="590435"/>
                    </a:lnTo>
                    <a:lnTo>
                      <a:pt x="988910" y="585863"/>
                    </a:lnTo>
                    <a:lnTo>
                      <a:pt x="991196" y="583577"/>
                    </a:lnTo>
                    <a:lnTo>
                      <a:pt x="991196" y="581291"/>
                    </a:lnTo>
                    <a:lnTo>
                      <a:pt x="994244" y="578243"/>
                    </a:lnTo>
                    <a:lnTo>
                      <a:pt x="994244" y="575957"/>
                    </a:lnTo>
                    <a:lnTo>
                      <a:pt x="996530" y="575957"/>
                    </a:lnTo>
                    <a:lnTo>
                      <a:pt x="996530" y="571385"/>
                    </a:lnTo>
                    <a:lnTo>
                      <a:pt x="998816" y="571385"/>
                    </a:lnTo>
                    <a:lnTo>
                      <a:pt x="998816" y="569099"/>
                    </a:lnTo>
                    <a:lnTo>
                      <a:pt x="1001102" y="569099"/>
                    </a:lnTo>
                    <a:lnTo>
                      <a:pt x="1001102" y="566051"/>
                    </a:lnTo>
                    <a:lnTo>
                      <a:pt x="1003388" y="563765"/>
                    </a:lnTo>
                    <a:lnTo>
                      <a:pt x="1003388" y="556145"/>
                    </a:lnTo>
                    <a:close/>
                  </a:path>
                  <a:path w="1936750" h="642620">
                    <a:moveTo>
                      <a:pt x="1015580" y="6832"/>
                    </a:moveTo>
                    <a:lnTo>
                      <a:pt x="976718" y="6832"/>
                    </a:lnTo>
                    <a:lnTo>
                      <a:pt x="976718" y="14465"/>
                    </a:lnTo>
                    <a:lnTo>
                      <a:pt x="1006436" y="14465"/>
                    </a:lnTo>
                    <a:lnTo>
                      <a:pt x="1003388" y="16738"/>
                    </a:lnTo>
                    <a:lnTo>
                      <a:pt x="1003388" y="19037"/>
                    </a:lnTo>
                    <a:lnTo>
                      <a:pt x="1001102" y="19037"/>
                    </a:lnTo>
                    <a:lnTo>
                      <a:pt x="1001102" y="21310"/>
                    </a:lnTo>
                    <a:lnTo>
                      <a:pt x="998816" y="21310"/>
                    </a:lnTo>
                    <a:lnTo>
                      <a:pt x="998816" y="26644"/>
                    </a:lnTo>
                    <a:lnTo>
                      <a:pt x="996530" y="26644"/>
                    </a:lnTo>
                    <a:lnTo>
                      <a:pt x="996530" y="31216"/>
                    </a:lnTo>
                    <a:lnTo>
                      <a:pt x="994244" y="31216"/>
                    </a:lnTo>
                    <a:lnTo>
                      <a:pt x="994244" y="36563"/>
                    </a:lnTo>
                    <a:lnTo>
                      <a:pt x="991196" y="36563"/>
                    </a:lnTo>
                    <a:lnTo>
                      <a:pt x="991196" y="41122"/>
                    </a:lnTo>
                    <a:lnTo>
                      <a:pt x="988910" y="41122"/>
                    </a:lnTo>
                    <a:lnTo>
                      <a:pt x="988910" y="48742"/>
                    </a:lnTo>
                    <a:lnTo>
                      <a:pt x="986624" y="48742"/>
                    </a:lnTo>
                    <a:lnTo>
                      <a:pt x="986624" y="63220"/>
                    </a:lnTo>
                    <a:lnTo>
                      <a:pt x="984338" y="63220"/>
                    </a:lnTo>
                    <a:lnTo>
                      <a:pt x="984338" y="65506"/>
                    </a:lnTo>
                    <a:lnTo>
                      <a:pt x="991196" y="65506"/>
                    </a:lnTo>
                    <a:lnTo>
                      <a:pt x="991196" y="63220"/>
                    </a:lnTo>
                    <a:lnTo>
                      <a:pt x="994244" y="63220"/>
                    </a:lnTo>
                    <a:lnTo>
                      <a:pt x="994244" y="51041"/>
                    </a:lnTo>
                    <a:lnTo>
                      <a:pt x="996530" y="51041"/>
                    </a:lnTo>
                    <a:lnTo>
                      <a:pt x="996530" y="43408"/>
                    </a:lnTo>
                    <a:lnTo>
                      <a:pt x="998816" y="43408"/>
                    </a:lnTo>
                    <a:lnTo>
                      <a:pt x="998816" y="36563"/>
                    </a:lnTo>
                    <a:lnTo>
                      <a:pt x="1001102" y="36563"/>
                    </a:lnTo>
                    <a:lnTo>
                      <a:pt x="1001102" y="31216"/>
                    </a:lnTo>
                    <a:lnTo>
                      <a:pt x="1003388" y="31216"/>
                    </a:lnTo>
                    <a:lnTo>
                      <a:pt x="1003388" y="26644"/>
                    </a:lnTo>
                    <a:lnTo>
                      <a:pt x="1006436" y="26644"/>
                    </a:lnTo>
                    <a:lnTo>
                      <a:pt x="1006436" y="24358"/>
                    </a:lnTo>
                    <a:lnTo>
                      <a:pt x="1008722" y="24358"/>
                    </a:lnTo>
                    <a:lnTo>
                      <a:pt x="1008722" y="19037"/>
                    </a:lnTo>
                    <a:lnTo>
                      <a:pt x="1011008" y="19037"/>
                    </a:lnTo>
                    <a:lnTo>
                      <a:pt x="1011008" y="16738"/>
                    </a:lnTo>
                    <a:lnTo>
                      <a:pt x="1013294" y="16738"/>
                    </a:lnTo>
                    <a:lnTo>
                      <a:pt x="1013294" y="14465"/>
                    </a:lnTo>
                    <a:lnTo>
                      <a:pt x="1015580" y="14465"/>
                    </a:lnTo>
                    <a:lnTo>
                      <a:pt x="1015580" y="6832"/>
                    </a:lnTo>
                    <a:close/>
                  </a:path>
                  <a:path w="1936750" h="642620">
                    <a:moveTo>
                      <a:pt x="1033106" y="590435"/>
                    </a:moveTo>
                    <a:lnTo>
                      <a:pt x="1011008" y="590435"/>
                    </a:lnTo>
                    <a:lnTo>
                      <a:pt x="1011008" y="598055"/>
                    </a:lnTo>
                    <a:lnTo>
                      <a:pt x="1033106" y="598055"/>
                    </a:lnTo>
                    <a:lnTo>
                      <a:pt x="1033106" y="590435"/>
                    </a:lnTo>
                    <a:close/>
                  </a:path>
                  <a:path w="1936750" h="642620">
                    <a:moveTo>
                      <a:pt x="1042250" y="41122"/>
                    </a:moveTo>
                    <a:lnTo>
                      <a:pt x="1020914" y="41122"/>
                    </a:lnTo>
                    <a:lnTo>
                      <a:pt x="1020914" y="48742"/>
                    </a:lnTo>
                    <a:lnTo>
                      <a:pt x="1042250" y="48742"/>
                    </a:lnTo>
                    <a:lnTo>
                      <a:pt x="1042250" y="41122"/>
                    </a:lnTo>
                    <a:close/>
                  </a:path>
                  <a:path w="1936750" h="642620">
                    <a:moveTo>
                      <a:pt x="1076528" y="566051"/>
                    </a:moveTo>
                    <a:lnTo>
                      <a:pt x="1074242" y="566051"/>
                    </a:lnTo>
                    <a:lnTo>
                      <a:pt x="1074242" y="563765"/>
                    </a:lnTo>
                    <a:lnTo>
                      <a:pt x="1071956" y="561479"/>
                    </a:lnTo>
                    <a:lnTo>
                      <a:pt x="1071956" y="559193"/>
                    </a:lnTo>
                    <a:lnTo>
                      <a:pt x="1066622" y="559193"/>
                    </a:lnTo>
                    <a:lnTo>
                      <a:pt x="1066622" y="556145"/>
                    </a:lnTo>
                    <a:lnTo>
                      <a:pt x="1049858" y="556145"/>
                    </a:lnTo>
                    <a:lnTo>
                      <a:pt x="1047572" y="559193"/>
                    </a:lnTo>
                    <a:lnTo>
                      <a:pt x="1045286" y="559193"/>
                    </a:lnTo>
                    <a:lnTo>
                      <a:pt x="1045286" y="561479"/>
                    </a:lnTo>
                    <a:lnTo>
                      <a:pt x="1042238" y="561479"/>
                    </a:lnTo>
                    <a:lnTo>
                      <a:pt x="1042238" y="563765"/>
                    </a:lnTo>
                    <a:lnTo>
                      <a:pt x="1039952" y="563765"/>
                    </a:lnTo>
                    <a:lnTo>
                      <a:pt x="1039952" y="573671"/>
                    </a:lnTo>
                    <a:lnTo>
                      <a:pt x="1047572" y="573671"/>
                    </a:lnTo>
                    <a:lnTo>
                      <a:pt x="1047572" y="566051"/>
                    </a:lnTo>
                    <a:lnTo>
                      <a:pt x="1049858" y="566051"/>
                    </a:lnTo>
                    <a:lnTo>
                      <a:pt x="1049858" y="563765"/>
                    </a:lnTo>
                    <a:lnTo>
                      <a:pt x="1052144" y="563765"/>
                    </a:lnTo>
                    <a:lnTo>
                      <a:pt x="1052144" y="561479"/>
                    </a:lnTo>
                    <a:lnTo>
                      <a:pt x="1062050" y="561479"/>
                    </a:lnTo>
                    <a:lnTo>
                      <a:pt x="1062050" y="563765"/>
                    </a:lnTo>
                    <a:lnTo>
                      <a:pt x="1066622" y="563765"/>
                    </a:lnTo>
                    <a:lnTo>
                      <a:pt x="1066622" y="569099"/>
                    </a:lnTo>
                    <a:lnTo>
                      <a:pt x="1069670" y="569099"/>
                    </a:lnTo>
                    <a:lnTo>
                      <a:pt x="1069670" y="575957"/>
                    </a:lnTo>
                    <a:lnTo>
                      <a:pt x="1066622" y="575957"/>
                    </a:lnTo>
                    <a:lnTo>
                      <a:pt x="1066622" y="581291"/>
                    </a:lnTo>
                    <a:lnTo>
                      <a:pt x="1064336" y="581291"/>
                    </a:lnTo>
                    <a:lnTo>
                      <a:pt x="1064336" y="583577"/>
                    </a:lnTo>
                    <a:lnTo>
                      <a:pt x="1062050" y="583577"/>
                    </a:lnTo>
                    <a:lnTo>
                      <a:pt x="1062050" y="585863"/>
                    </a:lnTo>
                    <a:lnTo>
                      <a:pt x="1059764" y="585863"/>
                    </a:lnTo>
                    <a:lnTo>
                      <a:pt x="1059764" y="588149"/>
                    </a:lnTo>
                    <a:lnTo>
                      <a:pt x="1057478" y="588149"/>
                    </a:lnTo>
                    <a:lnTo>
                      <a:pt x="1057478" y="590435"/>
                    </a:lnTo>
                    <a:lnTo>
                      <a:pt x="1054430" y="590435"/>
                    </a:lnTo>
                    <a:lnTo>
                      <a:pt x="1052144" y="593483"/>
                    </a:lnTo>
                    <a:lnTo>
                      <a:pt x="1049858" y="595769"/>
                    </a:lnTo>
                    <a:lnTo>
                      <a:pt x="1047572" y="595769"/>
                    </a:lnTo>
                    <a:lnTo>
                      <a:pt x="1047572" y="598055"/>
                    </a:lnTo>
                    <a:lnTo>
                      <a:pt x="1045286" y="598055"/>
                    </a:lnTo>
                    <a:lnTo>
                      <a:pt x="1045286" y="600341"/>
                    </a:lnTo>
                    <a:lnTo>
                      <a:pt x="1042238" y="600341"/>
                    </a:lnTo>
                    <a:lnTo>
                      <a:pt x="1042238" y="602627"/>
                    </a:lnTo>
                    <a:lnTo>
                      <a:pt x="1039952" y="605675"/>
                    </a:lnTo>
                    <a:lnTo>
                      <a:pt x="1039952" y="607961"/>
                    </a:lnTo>
                    <a:lnTo>
                      <a:pt x="1037666" y="607961"/>
                    </a:lnTo>
                    <a:lnTo>
                      <a:pt x="1037666" y="614807"/>
                    </a:lnTo>
                    <a:lnTo>
                      <a:pt x="1076528" y="614807"/>
                    </a:lnTo>
                    <a:lnTo>
                      <a:pt x="1076528" y="607961"/>
                    </a:lnTo>
                    <a:lnTo>
                      <a:pt x="1047572" y="607961"/>
                    </a:lnTo>
                    <a:lnTo>
                      <a:pt x="1047572" y="605675"/>
                    </a:lnTo>
                    <a:lnTo>
                      <a:pt x="1049858" y="605675"/>
                    </a:lnTo>
                    <a:lnTo>
                      <a:pt x="1049858" y="602627"/>
                    </a:lnTo>
                    <a:lnTo>
                      <a:pt x="1052144" y="602627"/>
                    </a:lnTo>
                    <a:lnTo>
                      <a:pt x="1052144" y="600341"/>
                    </a:lnTo>
                    <a:lnTo>
                      <a:pt x="1054430" y="600341"/>
                    </a:lnTo>
                    <a:lnTo>
                      <a:pt x="1054430" y="598055"/>
                    </a:lnTo>
                    <a:lnTo>
                      <a:pt x="1057478" y="598055"/>
                    </a:lnTo>
                    <a:lnTo>
                      <a:pt x="1059764" y="595769"/>
                    </a:lnTo>
                    <a:lnTo>
                      <a:pt x="1062050" y="595769"/>
                    </a:lnTo>
                    <a:lnTo>
                      <a:pt x="1062050" y="593483"/>
                    </a:lnTo>
                    <a:lnTo>
                      <a:pt x="1064336" y="593483"/>
                    </a:lnTo>
                    <a:lnTo>
                      <a:pt x="1064336" y="590435"/>
                    </a:lnTo>
                    <a:lnTo>
                      <a:pt x="1066622" y="590435"/>
                    </a:lnTo>
                    <a:lnTo>
                      <a:pt x="1066622" y="588149"/>
                    </a:lnTo>
                    <a:lnTo>
                      <a:pt x="1069670" y="588149"/>
                    </a:lnTo>
                    <a:lnTo>
                      <a:pt x="1069670" y="585863"/>
                    </a:lnTo>
                    <a:lnTo>
                      <a:pt x="1071956" y="585863"/>
                    </a:lnTo>
                    <a:lnTo>
                      <a:pt x="1071956" y="583577"/>
                    </a:lnTo>
                    <a:lnTo>
                      <a:pt x="1074242" y="581291"/>
                    </a:lnTo>
                    <a:lnTo>
                      <a:pt x="1074242" y="575957"/>
                    </a:lnTo>
                    <a:lnTo>
                      <a:pt x="1076528" y="575957"/>
                    </a:lnTo>
                    <a:lnTo>
                      <a:pt x="1076528" y="566051"/>
                    </a:lnTo>
                    <a:close/>
                  </a:path>
                  <a:path w="1936750" h="642620">
                    <a:moveTo>
                      <a:pt x="1076528" y="6832"/>
                    </a:moveTo>
                    <a:lnTo>
                      <a:pt x="1069670" y="6832"/>
                    </a:lnTo>
                    <a:lnTo>
                      <a:pt x="1069670" y="12166"/>
                    </a:lnTo>
                    <a:lnTo>
                      <a:pt x="1066622" y="12166"/>
                    </a:lnTo>
                    <a:lnTo>
                      <a:pt x="1066622" y="14465"/>
                    </a:lnTo>
                    <a:lnTo>
                      <a:pt x="1064336" y="14465"/>
                    </a:lnTo>
                    <a:lnTo>
                      <a:pt x="1064336" y="16738"/>
                    </a:lnTo>
                    <a:lnTo>
                      <a:pt x="1062050" y="16738"/>
                    </a:lnTo>
                    <a:lnTo>
                      <a:pt x="1059764" y="19037"/>
                    </a:lnTo>
                    <a:lnTo>
                      <a:pt x="1057478" y="19037"/>
                    </a:lnTo>
                    <a:lnTo>
                      <a:pt x="1057478" y="21310"/>
                    </a:lnTo>
                    <a:lnTo>
                      <a:pt x="1054430" y="21310"/>
                    </a:lnTo>
                    <a:lnTo>
                      <a:pt x="1054430" y="28930"/>
                    </a:lnTo>
                    <a:lnTo>
                      <a:pt x="1057478" y="28930"/>
                    </a:lnTo>
                    <a:lnTo>
                      <a:pt x="1057478" y="26644"/>
                    </a:lnTo>
                    <a:lnTo>
                      <a:pt x="1062050" y="26644"/>
                    </a:lnTo>
                    <a:lnTo>
                      <a:pt x="1062050" y="24358"/>
                    </a:lnTo>
                    <a:lnTo>
                      <a:pt x="1064336" y="24358"/>
                    </a:lnTo>
                    <a:lnTo>
                      <a:pt x="1064336" y="21310"/>
                    </a:lnTo>
                    <a:lnTo>
                      <a:pt x="1066622" y="21310"/>
                    </a:lnTo>
                    <a:lnTo>
                      <a:pt x="1069670" y="19037"/>
                    </a:lnTo>
                    <a:lnTo>
                      <a:pt x="1069670" y="65506"/>
                    </a:lnTo>
                    <a:lnTo>
                      <a:pt x="1076528" y="65506"/>
                    </a:lnTo>
                    <a:lnTo>
                      <a:pt x="1076528" y="6832"/>
                    </a:lnTo>
                    <a:close/>
                  </a:path>
                  <a:path w="1936750" h="642620">
                    <a:moveTo>
                      <a:pt x="1249476" y="573671"/>
                    </a:moveTo>
                    <a:lnTo>
                      <a:pt x="1247190" y="573671"/>
                    </a:lnTo>
                    <a:lnTo>
                      <a:pt x="1247190" y="566051"/>
                    </a:lnTo>
                    <a:lnTo>
                      <a:pt x="1244904" y="566051"/>
                    </a:lnTo>
                    <a:lnTo>
                      <a:pt x="1244904" y="563765"/>
                    </a:lnTo>
                    <a:lnTo>
                      <a:pt x="1242618" y="563765"/>
                    </a:lnTo>
                    <a:lnTo>
                      <a:pt x="1242618" y="561479"/>
                    </a:lnTo>
                    <a:lnTo>
                      <a:pt x="1232712" y="561479"/>
                    </a:lnTo>
                    <a:lnTo>
                      <a:pt x="1232712" y="559193"/>
                    </a:lnTo>
                    <a:lnTo>
                      <a:pt x="1230426" y="559193"/>
                    </a:lnTo>
                    <a:lnTo>
                      <a:pt x="1230426" y="561479"/>
                    </a:lnTo>
                    <a:lnTo>
                      <a:pt x="1222806" y="561479"/>
                    </a:lnTo>
                    <a:lnTo>
                      <a:pt x="1222806" y="563765"/>
                    </a:lnTo>
                    <a:lnTo>
                      <a:pt x="1218234" y="563765"/>
                    </a:lnTo>
                    <a:lnTo>
                      <a:pt x="1218234" y="566051"/>
                    </a:lnTo>
                    <a:lnTo>
                      <a:pt x="1215186" y="569099"/>
                    </a:lnTo>
                    <a:lnTo>
                      <a:pt x="1215186" y="571385"/>
                    </a:lnTo>
                    <a:lnTo>
                      <a:pt x="1212900" y="573671"/>
                    </a:lnTo>
                    <a:lnTo>
                      <a:pt x="1212900" y="581291"/>
                    </a:lnTo>
                    <a:lnTo>
                      <a:pt x="1210614" y="581291"/>
                    </a:lnTo>
                    <a:lnTo>
                      <a:pt x="1210614" y="600341"/>
                    </a:lnTo>
                    <a:lnTo>
                      <a:pt x="1212900" y="600341"/>
                    </a:lnTo>
                    <a:lnTo>
                      <a:pt x="1212900" y="610247"/>
                    </a:lnTo>
                    <a:lnTo>
                      <a:pt x="1215186" y="610247"/>
                    </a:lnTo>
                    <a:lnTo>
                      <a:pt x="1215186" y="612521"/>
                    </a:lnTo>
                    <a:lnTo>
                      <a:pt x="1218234" y="612521"/>
                    </a:lnTo>
                    <a:lnTo>
                      <a:pt x="1218234" y="614807"/>
                    </a:lnTo>
                    <a:lnTo>
                      <a:pt x="1220520" y="614807"/>
                    </a:lnTo>
                    <a:lnTo>
                      <a:pt x="1220520" y="617855"/>
                    </a:lnTo>
                    <a:lnTo>
                      <a:pt x="1225092" y="617855"/>
                    </a:lnTo>
                    <a:lnTo>
                      <a:pt x="1225092" y="620141"/>
                    </a:lnTo>
                    <a:lnTo>
                      <a:pt x="1237284" y="620141"/>
                    </a:lnTo>
                    <a:lnTo>
                      <a:pt x="1237284" y="617855"/>
                    </a:lnTo>
                    <a:lnTo>
                      <a:pt x="1242618" y="617855"/>
                    </a:lnTo>
                    <a:lnTo>
                      <a:pt x="1242618" y="614807"/>
                    </a:lnTo>
                    <a:lnTo>
                      <a:pt x="1244904" y="614807"/>
                    </a:lnTo>
                    <a:lnTo>
                      <a:pt x="1244904" y="612521"/>
                    </a:lnTo>
                    <a:lnTo>
                      <a:pt x="1247190" y="612521"/>
                    </a:lnTo>
                    <a:lnTo>
                      <a:pt x="1247190" y="607961"/>
                    </a:lnTo>
                    <a:lnTo>
                      <a:pt x="1249476" y="607961"/>
                    </a:lnTo>
                    <a:lnTo>
                      <a:pt x="1249476" y="593483"/>
                    </a:lnTo>
                    <a:lnTo>
                      <a:pt x="1247190" y="593483"/>
                    </a:lnTo>
                    <a:lnTo>
                      <a:pt x="1247190" y="588149"/>
                    </a:lnTo>
                    <a:lnTo>
                      <a:pt x="1244904" y="588149"/>
                    </a:lnTo>
                    <a:lnTo>
                      <a:pt x="1244904" y="585863"/>
                    </a:lnTo>
                    <a:lnTo>
                      <a:pt x="1242618" y="585863"/>
                    </a:lnTo>
                    <a:lnTo>
                      <a:pt x="1242618" y="593483"/>
                    </a:lnTo>
                    <a:lnTo>
                      <a:pt x="1242618" y="605675"/>
                    </a:lnTo>
                    <a:lnTo>
                      <a:pt x="1239570" y="607961"/>
                    </a:lnTo>
                    <a:lnTo>
                      <a:pt x="1239570" y="610247"/>
                    </a:lnTo>
                    <a:lnTo>
                      <a:pt x="1237284" y="610247"/>
                    </a:lnTo>
                    <a:lnTo>
                      <a:pt x="1237284" y="612521"/>
                    </a:lnTo>
                    <a:lnTo>
                      <a:pt x="1225092" y="612521"/>
                    </a:lnTo>
                    <a:lnTo>
                      <a:pt x="1225092" y="610247"/>
                    </a:lnTo>
                    <a:lnTo>
                      <a:pt x="1222806" y="610247"/>
                    </a:lnTo>
                    <a:lnTo>
                      <a:pt x="1222806" y="607961"/>
                    </a:lnTo>
                    <a:lnTo>
                      <a:pt x="1220520" y="607961"/>
                    </a:lnTo>
                    <a:lnTo>
                      <a:pt x="1220520" y="593483"/>
                    </a:lnTo>
                    <a:lnTo>
                      <a:pt x="1222806" y="590435"/>
                    </a:lnTo>
                    <a:lnTo>
                      <a:pt x="1225092" y="588149"/>
                    </a:lnTo>
                    <a:lnTo>
                      <a:pt x="1237284" y="588149"/>
                    </a:lnTo>
                    <a:lnTo>
                      <a:pt x="1237284" y="590435"/>
                    </a:lnTo>
                    <a:lnTo>
                      <a:pt x="1239570" y="590435"/>
                    </a:lnTo>
                    <a:lnTo>
                      <a:pt x="1239570" y="593483"/>
                    </a:lnTo>
                    <a:lnTo>
                      <a:pt x="1242618" y="593483"/>
                    </a:lnTo>
                    <a:lnTo>
                      <a:pt x="1242618" y="585863"/>
                    </a:lnTo>
                    <a:lnTo>
                      <a:pt x="1242618" y="583577"/>
                    </a:lnTo>
                    <a:lnTo>
                      <a:pt x="1239570" y="583577"/>
                    </a:lnTo>
                    <a:lnTo>
                      <a:pt x="1237284" y="581291"/>
                    </a:lnTo>
                    <a:lnTo>
                      <a:pt x="1225092" y="581291"/>
                    </a:lnTo>
                    <a:lnTo>
                      <a:pt x="1225092" y="583577"/>
                    </a:lnTo>
                    <a:lnTo>
                      <a:pt x="1222806" y="583577"/>
                    </a:lnTo>
                    <a:lnTo>
                      <a:pt x="1222806" y="585863"/>
                    </a:lnTo>
                    <a:lnTo>
                      <a:pt x="1220520" y="585863"/>
                    </a:lnTo>
                    <a:lnTo>
                      <a:pt x="1220520" y="588149"/>
                    </a:lnTo>
                    <a:lnTo>
                      <a:pt x="1218234" y="588149"/>
                    </a:lnTo>
                    <a:lnTo>
                      <a:pt x="1218234" y="578243"/>
                    </a:lnTo>
                    <a:lnTo>
                      <a:pt x="1220520" y="578243"/>
                    </a:lnTo>
                    <a:lnTo>
                      <a:pt x="1220520" y="573671"/>
                    </a:lnTo>
                    <a:lnTo>
                      <a:pt x="1222806" y="571385"/>
                    </a:lnTo>
                    <a:lnTo>
                      <a:pt x="1222806" y="569099"/>
                    </a:lnTo>
                    <a:lnTo>
                      <a:pt x="1225092" y="569099"/>
                    </a:lnTo>
                    <a:lnTo>
                      <a:pt x="1225092" y="566051"/>
                    </a:lnTo>
                    <a:lnTo>
                      <a:pt x="1237284" y="566051"/>
                    </a:lnTo>
                    <a:lnTo>
                      <a:pt x="1237284" y="569099"/>
                    </a:lnTo>
                    <a:lnTo>
                      <a:pt x="1239570" y="569099"/>
                    </a:lnTo>
                    <a:lnTo>
                      <a:pt x="1239570" y="573671"/>
                    </a:lnTo>
                    <a:lnTo>
                      <a:pt x="1242618" y="573671"/>
                    </a:lnTo>
                    <a:lnTo>
                      <a:pt x="1242618" y="575957"/>
                    </a:lnTo>
                    <a:lnTo>
                      <a:pt x="1249476" y="573671"/>
                    </a:lnTo>
                    <a:close/>
                  </a:path>
                  <a:path w="1936750" h="642620">
                    <a:moveTo>
                      <a:pt x="1257084" y="16738"/>
                    </a:moveTo>
                    <a:lnTo>
                      <a:pt x="1254798" y="16738"/>
                    </a:lnTo>
                    <a:lnTo>
                      <a:pt x="1254798" y="12166"/>
                    </a:lnTo>
                    <a:lnTo>
                      <a:pt x="1251750" y="12166"/>
                    </a:lnTo>
                    <a:lnTo>
                      <a:pt x="1251750" y="9118"/>
                    </a:lnTo>
                    <a:lnTo>
                      <a:pt x="1247190" y="9118"/>
                    </a:lnTo>
                    <a:lnTo>
                      <a:pt x="1247190" y="6832"/>
                    </a:lnTo>
                    <a:lnTo>
                      <a:pt x="1232712" y="6832"/>
                    </a:lnTo>
                    <a:lnTo>
                      <a:pt x="1232712" y="9118"/>
                    </a:lnTo>
                    <a:lnTo>
                      <a:pt x="1230426" y="9118"/>
                    </a:lnTo>
                    <a:lnTo>
                      <a:pt x="1225092" y="14465"/>
                    </a:lnTo>
                    <a:lnTo>
                      <a:pt x="1225092" y="16738"/>
                    </a:lnTo>
                    <a:lnTo>
                      <a:pt x="1222806" y="16738"/>
                    </a:lnTo>
                    <a:lnTo>
                      <a:pt x="1222806" y="21310"/>
                    </a:lnTo>
                    <a:lnTo>
                      <a:pt x="1220520" y="21310"/>
                    </a:lnTo>
                    <a:lnTo>
                      <a:pt x="1220520" y="53314"/>
                    </a:lnTo>
                    <a:lnTo>
                      <a:pt x="1222806" y="53314"/>
                    </a:lnTo>
                    <a:lnTo>
                      <a:pt x="1222806" y="58648"/>
                    </a:lnTo>
                    <a:lnTo>
                      <a:pt x="1225092" y="58648"/>
                    </a:lnTo>
                    <a:lnTo>
                      <a:pt x="1225092" y="60934"/>
                    </a:lnTo>
                    <a:lnTo>
                      <a:pt x="1227378" y="60934"/>
                    </a:lnTo>
                    <a:lnTo>
                      <a:pt x="1227378" y="63220"/>
                    </a:lnTo>
                    <a:lnTo>
                      <a:pt x="1230426" y="63220"/>
                    </a:lnTo>
                    <a:lnTo>
                      <a:pt x="1230426" y="65506"/>
                    </a:lnTo>
                    <a:lnTo>
                      <a:pt x="1249476" y="65506"/>
                    </a:lnTo>
                    <a:lnTo>
                      <a:pt x="1249476" y="63220"/>
                    </a:lnTo>
                    <a:lnTo>
                      <a:pt x="1251750" y="63220"/>
                    </a:lnTo>
                    <a:lnTo>
                      <a:pt x="1251750" y="60934"/>
                    </a:lnTo>
                    <a:lnTo>
                      <a:pt x="1254798" y="60934"/>
                    </a:lnTo>
                    <a:lnTo>
                      <a:pt x="1254798" y="55613"/>
                    </a:lnTo>
                    <a:lnTo>
                      <a:pt x="1257084" y="55613"/>
                    </a:lnTo>
                    <a:lnTo>
                      <a:pt x="1257084" y="36563"/>
                    </a:lnTo>
                    <a:lnTo>
                      <a:pt x="1254798" y="36563"/>
                    </a:lnTo>
                    <a:lnTo>
                      <a:pt x="1254798" y="33515"/>
                    </a:lnTo>
                    <a:lnTo>
                      <a:pt x="1251750" y="33515"/>
                    </a:lnTo>
                    <a:lnTo>
                      <a:pt x="1251750" y="31216"/>
                    </a:lnTo>
                    <a:lnTo>
                      <a:pt x="1249476" y="31216"/>
                    </a:lnTo>
                    <a:lnTo>
                      <a:pt x="1249476" y="38836"/>
                    </a:lnTo>
                    <a:lnTo>
                      <a:pt x="1249476" y="55613"/>
                    </a:lnTo>
                    <a:lnTo>
                      <a:pt x="1247190" y="55613"/>
                    </a:lnTo>
                    <a:lnTo>
                      <a:pt x="1247190" y="58648"/>
                    </a:lnTo>
                    <a:lnTo>
                      <a:pt x="1244904" y="58648"/>
                    </a:lnTo>
                    <a:lnTo>
                      <a:pt x="1244904" y="60934"/>
                    </a:lnTo>
                    <a:lnTo>
                      <a:pt x="1234998" y="60934"/>
                    </a:lnTo>
                    <a:lnTo>
                      <a:pt x="1234998" y="58648"/>
                    </a:lnTo>
                    <a:lnTo>
                      <a:pt x="1232712" y="58648"/>
                    </a:lnTo>
                    <a:lnTo>
                      <a:pt x="1232712" y="55613"/>
                    </a:lnTo>
                    <a:lnTo>
                      <a:pt x="1230426" y="55613"/>
                    </a:lnTo>
                    <a:lnTo>
                      <a:pt x="1230426" y="53314"/>
                    </a:lnTo>
                    <a:lnTo>
                      <a:pt x="1227378" y="53314"/>
                    </a:lnTo>
                    <a:lnTo>
                      <a:pt x="1227378" y="41122"/>
                    </a:lnTo>
                    <a:lnTo>
                      <a:pt x="1230426" y="41122"/>
                    </a:lnTo>
                    <a:lnTo>
                      <a:pt x="1230426" y="38836"/>
                    </a:lnTo>
                    <a:lnTo>
                      <a:pt x="1232712" y="36563"/>
                    </a:lnTo>
                    <a:lnTo>
                      <a:pt x="1234998" y="36563"/>
                    </a:lnTo>
                    <a:lnTo>
                      <a:pt x="1234998" y="33515"/>
                    </a:lnTo>
                    <a:lnTo>
                      <a:pt x="1244904" y="33515"/>
                    </a:lnTo>
                    <a:lnTo>
                      <a:pt x="1244904" y="36563"/>
                    </a:lnTo>
                    <a:lnTo>
                      <a:pt x="1247190" y="36563"/>
                    </a:lnTo>
                    <a:lnTo>
                      <a:pt x="1247190" y="38836"/>
                    </a:lnTo>
                    <a:lnTo>
                      <a:pt x="1249476" y="38836"/>
                    </a:lnTo>
                    <a:lnTo>
                      <a:pt x="1249476" y="31216"/>
                    </a:lnTo>
                    <a:lnTo>
                      <a:pt x="1249476" y="28930"/>
                    </a:lnTo>
                    <a:lnTo>
                      <a:pt x="1232712" y="28930"/>
                    </a:lnTo>
                    <a:lnTo>
                      <a:pt x="1232712" y="31216"/>
                    </a:lnTo>
                    <a:lnTo>
                      <a:pt x="1230426" y="31216"/>
                    </a:lnTo>
                    <a:lnTo>
                      <a:pt x="1230426" y="33515"/>
                    </a:lnTo>
                    <a:lnTo>
                      <a:pt x="1227378" y="33515"/>
                    </a:lnTo>
                    <a:lnTo>
                      <a:pt x="1227378" y="21310"/>
                    </a:lnTo>
                    <a:lnTo>
                      <a:pt x="1230426" y="21310"/>
                    </a:lnTo>
                    <a:lnTo>
                      <a:pt x="1230426" y="16738"/>
                    </a:lnTo>
                    <a:lnTo>
                      <a:pt x="1232712" y="16738"/>
                    </a:lnTo>
                    <a:lnTo>
                      <a:pt x="1232712" y="14465"/>
                    </a:lnTo>
                    <a:lnTo>
                      <a:pt x="1237284" y="14465"/>
                    </a:lnTo>
                    <a:lnTo>
                      <a:pt x="1237284" y="12166"/>
                    </a:lnTo>
                    <a:lnTo>
                      <a:pt x="1242618" y="12166"/>
                    </a:lnTo>
                    <a:lnTo>
                      <a:pt x="1242618" y="14465"/>
                    </a:lnTo>
                    <a:lnTo>
                      <a:pt x="1247190" y="14465"/>
                    </a:lnTo>
                    <a:lnTo>
                      <a:pt x="1247190" y="16738"/>
                    </a:lnTo>
                    <a:lnTo>
                      <a:pt x="1249476" y="16738"/>
                    </a:lnTo>
                    <a:lnTo>
                      <a:pt x="1249476" y="21310"/>
                    </a:lnTo>
                    <a:lnTo>
                      <a:pt x="1257084" y="21310"/>
                    </a:lnTo>
                    <a:lnTo>
                      <a:pt x="1257084" y="16738"/>
                    </a:lnTo>
                    <a:close/>
                  </a:path>
                  <a:path w="1936750" h="642620">
                    <a:moveTo>
                      <a:pt x="1293660" y="569099"/>
                    </a:moveTo>
                    <a:lnTo>
                      <a:pt x="1291374" y="569099"/>
                    </a:lnTo>
                    <a:lnTo>
                      <a:pt x="1291374" y="566051"/>
                    </a:lnTo>
                    <a:lnTo>
                      <a:pt x="1288326" y="566051"/>
                    </a:lnTo>
                    <a:lnTo>
                      <a:pt x="1288326" y="563765"/>
                    </a:lnTo>
                    <a:lnTo>
                      <a:pt x="1286040" y="563765"/>
                    </a:lnTo>
                    <a:lnTo>
                      <a:pt x="1286040" y="561479"/>
                    </a:lnTo>
                    <a:lnTo>
                      <a:pt x="1276134" y="561479"/>
                    </a:lnTo>
                    <a:lnTo>
                      <a:pt x="1276134" y="559193"/>
                    </a:lnTo>
                    <a:lnTo>
                      <a:pt x="1273848" y="559193"/>
                    </a:lnTo>
                    <a:lnTo>
                      <a:pt x="1273848" y="561479"/>
                    </a:lnTo>
                    <a:lnTo>
                      <a:pt x="1263942" y="561479"/>
                    </a:lnTo>
                    <a:lnTo>
                      <a:pt x="1263942" y="563765"/>
                    </a:lnTo>
                    <a:lnTo>
                      <a:pt x="1261656" y="563765"/>
                    </a:lnTo>
                    <a:lnTo>
                      <a:pt x="1261656" y="566051"/>
                    </a:lnTo>
                    <a:lnTo>
                      <a:pt x="1259370" y="566051"/>
                    </a:lnTo>
                    <a:lnTo>
                      <a:pt x="1259370" y="571385"/>
                    </a:lnTo>
                    <a:lnTo>
                      <a:pt x="1257084" y="571385"/>
                    </a:lnTo>
                    <a:lnTo>
                      <a:pt x="1257084" y="575957"/>
                    </a:lnTo>
                    <a:lnTo>
                      <a:pt x="1263942" y="578243"/>
                    </a:lnTo>
                    <a:lnTo>
                      <a:pt x="1263942" y="571385"/>
                    </a:lnTo>
                    <a:lnTo>
                      <a:pt x="1266990" y="571385"/>
                    </a:lnTo>
                    <a:lnTo>
                      <a:pt x="1266990" y="569099"/>
                    </a:lnTo>
                    <a:lnTo>
                      <a:pt x="1269276" y="569099"/>
                    </a:lnTo>
                    <a:lnTo>
                      <a:pt x="1269276" y="566051"/>
                    </a:lnTo>
                    <a:lnTo>
                      <a:pt x="1281468" y="566051"/>
                    </a:lnTo>
                    <a:lnTo>
                      <a:pt x="1281468" y="569099"/>
                    </a:lnTo>
                    <a:lnTo>
                      <a:pt x="1283754" y="569099"/>
                    </a:lnTo>
                    <a:lnTo>
                      <a:pt x="1283754" y="571385"/>
                    </a:lnTo>
                    <a:lnTo>
                      <a:pt x="1286040" y="571385"/>
                    </a:lnTo>
                    <a:lnTo>
                      <a:pt x="1286040" y="583577"/>
                    </a:lnTo>
                    <a:lnTo>
                      <a:pt x="1283754" y="583577"/>
                    </a:lnTo>
                    <a:lnTo>
                      <a:pt x="1283754" y="585863"/>
                    </a:lnTo>
                    <a:lnTo>
                      <a:pt x="1281468" y="585863"/>
                    </a:lnTo>
                    <a:lnTo>
                      <a:pt x="1281468" y="588149"/>
                    </a:lnTo>
                    <a:lnTo>
                      <a:pt x="1279182" y="588149"/>
                    </a:lnTo>
                    <a:lnTo>
                      <a:pt x="1279182" y="590435"/>
                    </a:lnTo>
                    <a:lnTo>
                      <a:pt x="1276134" y="590435"/>
                    </a:lnTo>
                    <a:lnTo>
                      <a:pt x="1276134" y="593483"/>
                    </a:lnTo>
                    <a:lnTo>
                      <a:pt x="1273848" y="593483"/>
                    </a:lnTo>
                    <a:lnTo>
                      <a:pt x="1273848" y="595769"/>
                    </a:lnTo>
                    <a:lnTo>
                      <a:pt x="1271562" y="595769"/>
                    </a:lnTo>
                    <a:lnTo>
                      <a:pt x="1271562" y="598055"/>
                    </a:lnTo>
                    <a:lnTo>
                      <a:pt x="1269276" y="598055"/>
                    </a:lnTo>
                    <a:lnTo>
                      <a:pt x="1269276" y="600341"/>
                    </a:lnTo>
                    <a:lnTo>
                      <a:pt x="1266990" y="600341"/>
                    </a:lnTo>
                    <a:lnTo>
                      <a:pt x="1263942" y="602627"/>
                    </a:lnTo>
                    <a:lnTo>
                      <a:pt x="1261656" y="605675"/>
                    </a:lnTo>
                    <a:lnTo>
                      <a:pt x="1261656" y="607961"/>
                    </a:lnTo>
                    <a:lnTo>
                      <a:pt x="1259370" y="607961"/>
                    </a:lnTo>
                    <a:lnTo>
                      <a:pt x="1259370" y="610247"/>
                    </a:lnTo>
                    <a:lnTo>
                      <a:pt x="1257084" y="610247"/>
                    </a:lnTo>
                    <a:lnTo>
                      <a:pt x="1257084" y="617855"/>
                    </a:lnTo>
                    <a:lnTo>
                      <a:pt x="1293660" y="617855"/>
                    </a:lnTo>
                    <a:lnTo>
                      <a:pt x="1293660" y="612521"/>
                    </a:lnTo>
                    <a:lnTo>
                      <a:pt x="1266990" y="612521"/>
                    </a:lnTo>
                    <a:lnTo>
                      <a:pt x="1266990" y="607961"/>
                    </a:lnTo>
                    <a:lnTo>
                      <a:pt x="1269276" y="607961"/>
                    </a:lnTo>
                    <a:lnTo>
                      <a:pt x="1269276" y="605675"/>
                    </a:lnTo>
                    <a:lnTo>
                      <a:pt x="1271562" y="605675"/>
                    </a:lnTo>
                    <a:lnTo>
                      <a:pt x="1273848" y="602627"/>
                    </a:lnTo>
                    <a:lnTo>
                      <a:pt x="1276134" y="602627"/>
                    </a:lnTo>
                    <a:lnTo>
                      <a:pt x="1276134" y="600341"/>
                    </a:lnTo>
                    <a:lnTo>
                      <a:pt x="1279182" y="600341"/>
                    </a:lnTo>
                    <a:lnTo>
                      <a:pt x="1279182" y="598055"/>
                    </a:lnTo>
                    <a:lnTo>
                      <a:pt x="1281468" y="598055"/>
                    </a:lnTo>
                    <a:lnTo>
                      <a:pt x="1281468" y="595769"/>
                    </a:lnTo>
                    <a:lnTo>
                      <a:pt x="1283754" y="595769"/>
                    </a:lnTo>
                    <a:lnTo>
                      <a:pt x="1283754" y="593483"/>
                    </a:lnTo>
                    <a:lnTo>
                      <a:pt x="1286040" y="593483"/>
                    </a:lnTo>
                    <a:lnTo>
                      <a:pt x="1286040" y="590435"/>
                    </a:lnTo>
                    <a:lnTo>
                      <a:pt x="1288326" y="590435"/>
                    </a:lnTo>
                    <a:lnTo>
                      <a:pt x="1288326" y="588149"/>
                    </a:lnTo>
                    <a:lnTo>
                      <a:pt x="1291374" y="588149"/>
                    </a:lnTo>
                    <a:lnTo>
                      <a:pt x="1291374" y="583577"/>
                    </a:lnTo>
                    <a:lnTo>
                      <a:pt x="1293660" y="583577"/>
                    </a:lnTo>
                    <a:lnTo>
                      <a:pt x="1293660" y="569099"/>
                    </a:lnTo>
                    <a:close/>
                  </a:path>
                  <a:path w="1936750" h="642620">
                    <a:moveTo>
                      <a:pt x="1303566" y="19037"/>
                    </a:moveTo>
                    <a:lnTo>
                      <a:pt x="1300518" y="19037"/>
                    </a:lnTo>
                    <a:lnTo>
                      <a:pt x="1300518" y="14465"/>
                    </a:lnTo>
                    <a:lnTo>
                      <a:pt x="1298232" y="14465"/>
                    </a:lnTo>
                    <a:lnTo>
                      <a:pt x="1298232" y="12166"/>
                    </a:lnTo>
                    <a:lnTo>
                      <a:pt x="1295946" y="12166"/>
                    </a:lnTo>
                    <a:lnTo>
                      <a:pt x="1295946" y="9118"/>
                    </a:lnTo>
                    <a:lnTo>
                      <a:pt x="1291374" y="9118"/>
                    </a:lnTo>
                    <a:lnTo>
                      <a:pt x="1291374" y="6832"/>
                    </a:lnTo>
                    <a:lnTo>
                      <a:pt x="1276134" y="6832"/>
                    </a:lnTo>
                    <a:lnTo>
                      <a:pt x="1276134" y="9118"/>
                    </a:lnTo>
                    <a:lnTo>
                      <a:pt x="1271562" y="9118"/>
                    </a:lnTo>
                    <a:lnTo>
                      <a:pt x="1271562" y="12166"/>
                    </a:lnTo>
                    <a:lnTo>
                      <a:pt x="1269276" y="12166"/>
                    </a:lnTo>
                    <a:lnTo>
                      <a:pt x="1269276" y="14465"/>
                    </a:lnTo>
                    <a:lnTo>
                      <a:pt x="1266990" y="16738"/>
                    </a:lnTo>
                    <a:lnTo>
                      <a:pt x="1266990" y="24358"/>
                    </a:lnTo>
                    <a:lnTo>
                      <a:pt x="1273848" y="24358"/>
                    </a:lnTo>
                    <a:lnTo>
                      <a:pt x="1273848" y="16738"/>
                    </a:lnTo>
                    <a:lnTo>
                      <a:pt x="1276134" y="16738"/>
                    </a:lnTo>
                    <a:lnTo>
                      <a:pt x="1276134" y="14465"/>
                    </a:lnTo>
                    <a:lnTo>
                      <a:pt x="1281468" y="14465"/>
                    </a:lnTo>
                    <a:lnTo>
                      <a:pt x="1281468" y="12166"/>
                    </a:lnTo>
                    <a:lnTo>
                      <a:pt x="1286040" y="12166"/>
                    </a:lnTo>
                    <a:lnTo>
                      <a:pt x="1286040" y="14465"/>
                    </a:lnTo>
                    <a:lnTo>
                      <a:pt x="1291374" y="14465"/>
                    </a:lnTo>
                    <a:lnTo>
                      <a:pt x="1291374" y="16738"/>
                    </a:lnTo>
                    <a:lnTo>
                      <a:pt x="1293660" y="16738"/>
                    </a:lnTo>
                    <a:lnTo>
                      <a:pt x="1293660" y="19037"/>
                    </a:lnTo>
                    <a:lnTo>
                      <a:pt x="1295946" y="19037"/>
                    </a:lnTo>
                    <a:lnTo>
                      <a:pt x="1295946" y="26644"/>
                    </a:lnTo>
                    <a:lnTo>
                      <a:pt x="1293660" y="26644"/>
                    </a:lnTo>
                    <a:lnTo>
                      <a:pt x="1293660" y="31216"/>
                    </a:lnTo>
                    <a:lnTo>
                      <a:pt x="1291374" y="31216"/>
                    </a:lnTo>
                    <a:lnTo>
                      <a:pt x="1291374" y="33515"/>
                    </a:lnTo>
                    <a:lnTo>
                      <a:pt x="1288326" y="33515"/>
                    </a:lnTo>
                    <a:lnTo>
                      <a:pt x="1288326" y="36563"/>
                    </a:lnTo>
                    <a:lnTo>
                      <a:pt x="1286040" y="36563"/>
                    </a:lnTo>
                    <a:lnTo>
                      <a:pt x="1286040" y="38836"/>
                    </a:lnTo>
                    <a:lnTo>
                      <a:pt x="1283754" y="38836"/>
                    </a:lnTo>
                    <a:lnTo>
                      <a:pt x="1283754" y="41122"/>
                    </a:lnTo>
                    <a:lnTo>
                      <a:pt x="1281468" y="41122"/>
                    </a:lnTo>
                    <a:lnTo>
                      <a:pt x="1281468" y="43408"/>
                    </a:lnTo>
                    <a:lnTo>
                      <a:pt x="1279182" y="43408"/>
                    </a:lnTo>
                    <a:lnTo>
                      <a:pt x="1279182" y="46456"/>
                    </a:lnTo>
                    <a:lnTo>
                      <a:pt x="1276134" y="46456"/>
                    </a:lnTo>
                    <a:lnTo>
                      <a:pt x="1276134" y="48742"/>
                    </a:lnTo>
                    <a:lnTo>
                      <a:pt x="1273848" y="48742"/>
                    </a:lnTo>
                    <a:lnTo>
                      <a:pt x="1269276" y="53314"/>
                    </a:lnTo>
                    <a:lnTo>
                      <a:pt x="1269276" y="55613"/>
                    </a:lnTo>
                    <a:lnTo>
                      <a:pt x="1266990" y="55613"/>
                    </a:lnTo>
                    <a:lnTo>
                      <a:pt x="1266990" y="58648"/>
                    </a:lnTo>
                    <a:lnTo>
                      <a:pt x="1263942" y="60934"/>
                    </a:lnTo>
                    <a:lnTo>
                      <a:pt x="1263942" y="65506"/>
                    </a:lnTo>
                    <a:lnTo>
                      <a:pt x="1303566" y="65506"/>
                    </a:lnTo>
                    <a:lnTo>
                      <a:pt x="1303566" y="58648"/>
                    </a:lnTo>
                    <a:lnTo>
                      <a:pt x="1273848" y="58648"/>
                    </a:lnTo>
                    <a:lnTo>
                      <a:pt x="1276134" y="55613"/>
                    </a:lnTo>
                    <a:lnTo>
                      <a:pt x="1276134" y="53314"/>
                    </a:lnTo>
                    <a:lnTo>
                      <a:pt x="1279182" y="53314"/>
                    </a:lnTo>
                    <a:lnTo>
                      <a:pt x="1283754" y="48742"/>
                    </a:lnTo>
                    <a:lnTo>
                      <a:pt x="1286040" y="48742"/>
                    </a:lnTo>
                    <a:lnTo>
                      <a:pt x="1286040" y="46456"/>
                    </a:lnTo>
                    <a:lnTo>
                      <a:pt x="1288326" y="46456"/>
                    </a:lnTo>
                    <a:lnTo>
                      <a:pt x="1288326" y="43408"/>
                    </a:lnTo>
                    <a:lnTo>
                      <a:pt x="1291374" y="43408"/>
                    </a:lnTo>
                    <a:lnTo>
                      <a:pt x="1291374" y="41122"/>
                    </a:lnTo>
                    <a:lnTo>
                      <a:pt x="1293660" y="41122"/>
                    </a:lnTo>
                    <a:lnTo>
                      <a:pt x="1293660" y="38836"/>
                    </a:lnTo>
                    <a:lnTo>
                      <a:pt x="1295946" y="38836"/>
                    </a:lnTo>
                    <a:lnTo>
                      <a:pt x="1295946" y="36563"/>
                    </a:lnTo>
                    <a:lnTo>
                      <a:pt x="1298232" y="36563"/>
                    </a:lnTo>
                    <a:lnTo>
                      <a:pt x="1298232" y="33515"/>
                    </a:lnTo>
                    <a:lnTo>
                      <a:pt x="1300518" y="33515"/>
                    </a:lnTo>
                    <a:lnTo>
                      <a:pt x="1300518" y="28930"/>
                    </a:lnTo>
                    <a:lnTo>
                      <a:pt x="1303566" y="26644"/>
                    </a:lnTo>
                    <a:lnTo>
                      <a:pt x="1303566" y="19037"/>
                    </a:lnTo>
                    <a:close/>
                  </a:path>
                  <a:path w="1936750" h="642620">
                    <a:moveTo>
                      <a:pt x="1322616" y="593483"/>
                    </a:moveTo>
                    <a:lnTo>
                      <a:pt x="1300518" y="593483"/>
                    </a:lnTo>
                    <a:lnTo>
                      <a:pt x="1300518" y="600341"/>
                    </a:lnTo>
                    <a:lnTo>
                      <a:pt x="1322616" y="600341"/>
                    </a:lnTo>
                    <a:lnTo>
                      <a:pt x="1322616" y="593483"/>
                    </a:lnTo>
                    <a:close/>
                  </a:path>
                  <a:path w="1936750" h="642620">
                    <a:moveTo>
                      <a:pt x="1332522" y="41122"/>
                    </a:moveTo>
                    <a:lnTo>
                      <a:pt x="1310424" y="41122"/>
                    </a:lnTo>
                    <a:lnTo>
                      <a:pt x="1310424" y="48742"/>
                    </a:lnTo>
                    <a:lnTo>
                      <a:pt x="1332522" y="48742"/>
                    </a:lnTo>
                    <a:lnTo>
                      <a:pt x="1332522" y="41122"/>
                    </a:lnTo>
                    <a:close/>
                  </a:path>
                  <a:path w="1936750" h="642620">
                    <a:moveTo>
                      <a:pt x="1364513" y="6832"/>
                    </a:moveTo>
                    <a:lnTo>
                      <a:pt x="1359179" y="6832"/>
                    </a:lnTo>
                    <a:lnTo>
                      <a:pt x="1359179" y="9118"/>
                    </a:lnTo>
                    <a:lnTo>
                      <a:pt x="1356893" y="9118"/>
                    </a:lnTo>
                    <a:lnTo>
                      <a:pt x="1356893" y="12166"/>
                    </a:lnTo>
                    <a:lnTo>
                      <a:pt x="1354607" y="12166"/>
                    </a:lnTo>
                    <a:lnTo>
                      <a:pt x="1354607" y="14465"/>
                    </a:lnTo>
                    <a:lnTo>
                      <a:pt x="1352321" y="14465"/>
                    </a:lnTo>
                    <a:lnTo>
                      <a:pt x="1352321" y="16738"/>
                    </a:lnTo>
                    <a:lnTo>
                      <a:pt x="1349273" y="16738"/>
                    </a:lnTo>
                    <a:lnTo>
                      <a:pt x="1349273" y="19037"/>
                    </a:lnTo>
                    <a:lnTo>
                      <a:pt x="1344701" y="19037"/>
                    </a:lnTo>
                    <a:lnTo>
                      <a:pt x="1344701" y="21310"/>
                    </a:lnTo>
                    <a:lnTo>
                      <a:pt x="1342415" y="21310"/>
                    </a:lnTo>
                    <a:lnTo>
                      <a:pt x="1342415" y="28930"/>
                    </a:lnTo>
                    <a:lnTo>
                      <a:pt x="1344701" y="28930"/>
                    </a:lnTo>
                    <a:lnTo>
                      <a:pt x="1344701" y="26644"/>
                    </a:lnTo>
                    <a:lnTo>
                      <a:pt x="1349273" y="26644"/>
                    </a:lnTo>
                    <a:lnTo>
                      <a:pt x="1349273" y="24358"/>
                    </a:lnTo>
                    <a:lnTo>
                      <a:pt x="1354607" y="24358"/>
                    </a:lnTo>
                    <a:lnTo>
                      <a:pt x="1354607" y="21310"/>
                    </a:lnTo>
                    <a:lnTo>
                      <a:pt x="1356893" y="21310"/>
                    </a:lnTo>
                    <a:lnTo>
                      <a:pt x="1356893" y="65506"/>
                    </a:lnTo>
                    <a:lnTo>
                      <a:pt x="1364513" y="65506"/>
                    </a:lnTo>
                    <a:lnTo>
                      <a:pt x="1364513" y="6832"/>
                    </a:lnTo>
                    <a:close/>
                  </a:path>
                  <a:path w="1936750" h="642620">
                    <a:moveTo>
                      <a:pt x="1366799" y="571385"/>
                    </a:moveTo>
                    <a:lnTo>
                      <a:pt x="1364513" y="571385"/>
                    </a:lnTo>
                    <a:lnTo>
                      <a:pt x="1364513" y="566051"/>
                    </a:lnTo>
                    <a:lnTo>
                      <a:pt x="1361465" y="566051"/>
                    </a:lnTo>
                    <a:lnTo>
                      <a:pt x="1361465" y="563765"/>
                    </a:lnTo>
                    <a:lnTo>
                      <a:pt x="1359179" y="563765"/>
                    </a:lnTo>
                    <a:lnTo>
                      <a:pt x="1359179" y="561479"/>
                    </a:lnTo>
                    <a:lnTo>
                      <a:pt x="1349273" y="561479"/>
                    </a:lnTo>
                    <a:lnTo>
                      <a:pt x="1349273" y="559193"/>
                    </a:lnTo>
                    <a:lnTo>
                      <a:pt x="1346987" y="559193"/>
                    </a:lnTo>
                    <a:lnTo>
                      <a:pt x="1346987" y="561479"/>
                    </a:lnTo>
                    <a:lnTo>
                      <a:pt x="1337081" y="561479"/>
                    </a:lnTo>
                    <a:lnTo>
                      <a:pt x="1337081" y="563765"/>
                    </a:lnTo>
                    <a:lnTo>
                      <a:pt x="1334795" y="563765"/>
                    </a:lnTo>
                    <a:lnTo>
                      <a:pt x="1334795" y="566051"/>
                    </a:lnTo>
                    <a:lnTo>
                      <a:pt x="1332509" y="566051"/>
                    </a:lnTo>
                    <a:lnTo>
                      <a:pt x="1332509" y="569099"/>
                    </a:lnTo>
                    <a:lnTo>
                      <a:pt x="1330223" y="569099"/>
                    </a:lnTo>
                    <a:lnTo>
                      <a:pt x="1330223" y="575957"/>
                    </a:lnTo>
                    <a:lnTo>
                      <a:pt x="1337081" y="578243"/>
                    </a:lnTo>
                    <a:lnTo>
                      <a:pt x="1337081" y="571385"/>
                    </a:lnTo>
                    <a:lnTo>
                      <a:pt x="1340129" y="571385"/>
                    </a:lnTo>
                    <a:lnTo>
                      <a:pt x="1340129" y="569099"/>
                    </a:lnTo>
                    <a:lnTo>
                      <a:pt x="1342415" y="569099"/>
                    </a:lnTo>
                    <a:lnTo>
                      <a:pt x="1342415" y="566051"/>
                    </a:lnTo>
                    <a:lnTo>
                      <a:pt x="1354607" y="566051"/>
                    </a:lnTo>
                    <a:lnTo>
                      <a:pt x="1354607" y="569099"/>
                    </a:lnTo>
                    <a:lnTo>
                      <a:pt x="1356893" y="569099"/>
                    </a:lnTo>
                    <a:lnTo>
                      <a:pt x="1356893" y="571385"/>
                    </a:lnTo>
                    <a:lnTo>
                      <a:pt x="1359179" y="571385"/>
                    </a:lnTo>
                    <a:lnTo>
                      <a:pt x="1359179" y="581291"/>
                    </a:lnTo>
                    <a:lnTo>
                      <a:pt x="1356893" y="581291"/>
                    </a:lnTo>
                    <a:lnTo>
                      <a:pt x="1356893" y="585863"/>
                    </a:lnTo>
                    <a:lnTo>
                      <a:pt x="1354607" y="585863"/>
                    </a:lnTo>
                    <a:lnTo>
                      <a:pt x="1354607" y="588149"/>
                    </a:lnTo>
                    <a:lnTo>
                      <a:pt x="1352321" y="588149"/>
                    </a:lnTo>
                    <a:lnTo>
                      <a:pt x="1352321" y="590435"/>
                    </a:lnTo>
                    <a:lnTo>
                      <a:pt x="1349273" y="590435"/>
                    </a:lnTo>
                    <a:lnTo>
                      <a:pt x="1349273" y="593483"/>
                    </a:lnTo>
                    <a:lnTo>
                      <a:pt x="1346987" y="593483"/>
                    </a:lnTo>
                    <a:lnTo>
                      <a:pt x="1342415" y="598055"/>
                    </a:lnTo>
                    <a:lnTo>
                      <a:pt x="1340129" y="598055"/>
                    </a:lnTo>
                    <a:lnTo>
                      <a:pt x="1340129" y="600341"/>
                    </a:lnTo>
                    <a:lnTo>
                      <a:pt x="1337081" y="600341"/>
                    </a:lnTo>
                    <a:lnTo>
                      <a:pt x="1337081" y="602627"/>
                    </a:lnTo>
                    <a:lnTo>
                      <a:pt x="1334795" y="602627"/>
                    </a:lnTo>
                    <a:lnTo>
                      <a:pt x="1334795" y="605675"/>
                    </a:lnTo>
                    <a:lnTo>
                      <a:pt x="1332509" y="605675"/>
                    </a:lnTo>
                    <a:lnTo>
                      <a:pt x="1332509" y="607961"/>
                    </a:lnTo>
                    <a:lnTo>
                      <a:pt x="1330223" y="610247"/>
                    </a:lnTo>
                    <a:lnTo>
                      <a:pt x="1330223" y="612521"/>
                    </a:lnTo>
                    <a:lnTo>
                      <a:pt x="1327937" y="612521"/>
                    </a:lnTo>
                    <a:lnTo>
                      <a:pt x="1327937" y="617855"/>
                    </a:lnTo>
                    <a:lnTo>
                      <a:pt x="1366799" y="617855"/>
                    </a:lnTo>
                    <a:lnTo>
                      <a:pt x="1366799" y="612521"/>
                    </a:lnTo>
                    <a:lnTo>
                      <a:pt x="1337081" y="612521"/>
                    </a:lnTo>
                    <a:lnTo>
                      <a:pt x="1337081" y="610247"/>
                    </a:lnTo>
                    <a:lnTo>
                      <a:pt x="1340129" y="610247"/>
                    </a:lnTo>
                    <a:lnTo>
                      <a:pt x="1340129" y="607961"/>
                    </a:lnTo>
                    <a:lnTo>
                      <a:pt x="1342415" y="607961"/>
                    </a:lnTo>
                    <a:lnTo>
                      <a:pt x="1342415" y="605675"/>
                    </a:lnTo>
                    <a:lnTo>
                      <a:pt x="1344701" y="605675"/>
                    </a:lnTo>
                    <a:lnTo>
                      <a:pt x="1344701" y="602627"/>
                    </a:lnTo>
                    <a:lnTo>
                      <a:pt x="1346987" y="602627"/>
                    </a:lnTo>
                    <a:lnTo>
                      <a:pt x="1346987" y="600341"/>
                    </a:lnTo>
                    <a:lnTo>
                      <a:pt x="1349273" y="600341"/>
                    </a:lnTo>
                    <a:lnTo>
                      <a:pt x="1352321" y="598055"/>
                    </a:lnTo>
                    <a:lnTo>
                      <a:pt x="1354607" y="595769"/>
                    </a:lnTo>
                    <a:lnTo>
                      <a:pt x="1356893" y="595769"/>
                    </a:lnTo>
                    <a:lnTo>
                      <a:pt x="1356893" y="593483"/>
                    </a:lnTo>
                    <a:lnTo>
                      <a:pt x="1359179" y="593483"/>
                    </a:lnTo>
                    <a:lnTo>
                      <a:pt x="1359179" y="590435"/>
                    </a:lnTo>
                    <a:lnTo>
                      <a:pt x="1361465" y="590435"/>
                    </a:lnTo>
                    <a:lnTo>
                      <a:pt x="1361465" y="585863"/>
                    </a:lnTo>
                    <a:lnTo>
                      <a:pt x="1364513" y="585863"/>
                    </a:lnTo>
                    <a:lnTo>
                      <a:pt x="1364513" y="581291"/>
                    </a:lnTo>
                    <a:lnTo>
                      <a:pt x="1366799" y="581291"/>
                    </a:lnTo>
                    <a:lnTo>
                      <a:pt x="1366799" y="571385"/>
                    </a:lnTo>
                    <a:close/>
                  </a:path>
                  <a:path w="1936750" h="642620">
                    <a:moveTo>
                      <a:pt x="1554226" y="16738"/>
                    </a:moveTo>
                    <a:lnTo>
                      <a:pt x="1551940" y="16738"/>
                    </a:lnTo>
                    <a:lnTo>
                      <a:pt x="1551940" y="12166"/>
                    </a:lnTo>
                    <a:lnTo>
                      <a:pt x="1549654" y="12166"/>
                    </a:lnTo>
                    <a:lnTo>
                      <a:pt x="1549654" y="9118"/>
                    </a:lnTo>
                    <a:lnTo>
                      <a:pt x="1544320" y="9118"/>
                    </a:lnTo>
                    <a:lnTo>
                      <a:pt x="1544320" y="6832"/>
                    </a:lnTo>
                    <a:lnTo>
                      <a:pt x="1529842" y="6832"/>
                    </a:lnTo>
                    <a:lnTo>
                      <a:pt x="1529842" y="9118"/>
                    </a:lnTo>
                    <a:lnTo>
                      <a:pt x="1527556" y="9118"/>
                    </a:lnTo>
                    <a:lnTo>
                      <a:pt x="1525270" y="12166"/>
                    </a:lnTo>
                    <a:lnTo>
                      <a:pt x="1522222" y="12166"/>
                    </a:lnTo>
                    <a:lnTo>
                      <a:pt x="1522222" y="16738"/>
                    </a:lnTo>
                    <a:lnTo>
                      <a:pt x="1519936" y="16738"/>
                    </a:lnTo>
                    <a:lnTo>
                      <a:pt x="1519936" y="21310"/>
                    </a:lnTo>
                    <a:lnTo>
                      <a:pt x="1517650" y="21310"/>
                    </a:lnTo>
                    <a:lnTo>
                      <a:pt x="1517650" y="53314"/>
                    </a:lnTo>
                    <a:lnTo>
                      <a:pt x="1519936" y="53314"/>
                    </a:lnTo>
                    <a:lnTo>
                      <a:pt x="1519936" y="58648"/>
                    </a:lnTo>
                    <a:lnTo>
                      <a:pt x="1522222" y="58648"/>
                    </a:lnTo>
                    <a:lnTo>
                      <a:pt x="1522222" y="60934"/>
                    </a:lnTo>
                    <a:lnTo>
                      <a:pt x="1525270" y="60934"/>
                    </a:lnTo>
                    <a:lnTo>
                      <a:pt x="1525270" y="63220"/>
                    </a:lnTo>
                    <a:lnTo>
                      <a:pt x="1527556" y="63220"/>
                    </a:lnTo>
                    <a:lnTo>
                      <a:pt x="1527556" y="65506"/>
                    </a:lnTo>
                    <a:lnTo>
                      <a:pt x="1546606" y="65506"/>
                    </a:lnTo>
                    <a:lnTo>
                      <a:pt x="1546606" y="63220"/>
                    </a:lnTo>
                    <a:lnTo>
                      <a:pt x="1549654" y="63220"/>
                    </a:lnTo>
                    <a:lnTo>
                      <a:pt x="1549654" y="60934"/>
                    </a:lnTo>
                    <a:lnTo>
                      <a:pt x="1551940" y="60934"/>
                    </a:lnTo>
                    <a:lnTo>
                      <a:pt x="1551940" y="55613"/>
                    </a:lnTo>
                    <a:lnTo>
                      <a:pt x="1554226" y="55613"/>
                    </a:lnTo>
                    <a:lnTo>
                      <a:pt x="1554226" y="36563"/>
                    </a:lnTo>
                    <a:lnTo>
                      <a:pt x="1551940" y="36563"/>
                    </a:lnTo>
                    <a:lnTo>
                      <a:pt x="1551940" y="33515"/>
                    </a:lnTo>
                    <a:lnTo>
                      <a:pt x="1549654" y="33515"/>
                    </a:lnTo>
                    <a:lnTo>
                      <a:pt x="1549654" y="31216"/>
                    </a:lnTo>
                    <a:lnTo>
                      <a:pt x="1546606" y="31216"/>
                    </a:lnTo>
                    <a:lnTo>
                      <a:pt x="1546606" y="38836"/>
                    </a:lnTo>
                    <a:lnTo>
                      <a:pt x="1546606" y="55613"/>
                    </a:lnTo>
                    <a:lnTo>
                      <a:pt x="1544320" y="55613"/>
                    </a:lnTo>
                    <a:lnTo>
                      <a:pt x="1544320" y="58648"/>
                    </a:lnTo>
                    <a:lnTo>
                      <a:pt x="1542034" y="58648"/>
                    </a:lnTo>
                    <a:lnTo>
                      <a:pt x="1542034" y="60934"/>
                    </a:lnTo>
                    <a:lnTo>
                      <a:pt x="1532128" y="60934"/>
                    </a:lnTo>
                    <a:lnTo>
                      <a:pt x="1532128" y="58648"/>
                    </a:lnTo>
                    <a:lnTo>
                      <a:pt x="1529842" y="58648"/>
                    </a:lnTo>
                    <a:lnTo>
                      <a:pt x="1527556" y="55613"/>
                    </a:lnTo>
                    <a:lnTo>
                      <a:pt x="1527556" y="53314"/>
                    </a:lnTo>
                    <a:lnTo>
                      <a:pt x="1525270" y="53314"/>
                    </a:lnTo>
                    <a:lnTo>
                      <a:pt x="1525270" y="41122"/>
                    </a:lnTo>
                    <a:lnTo>
                      <a:pt x="1527556" y="41122"/>
                    </a:lnTo>
                    <a:lnTo>
                      <a:pt x="1527556" y="36563"/>
                    </a:lnTo>
                    <a:lnTo>
                      <a:pt x="1532128" y="36563"/>
                    </a:lnTo>
                    <a:lnTo>
                      <a:pt x="1532128" y="33515"/>
                    </a:lnTo>
                    <a:lnTo>
                      <a:pt x="1542034" y="33515"/>
                    </a:lnTo>
                    <a:lnTo>
                      <a:pt x="1542034" y="36563"/>
                    </a:lnTo>
                    <a:lnTo>
                      <a:pt x="1544320" y="36563"/>
                    </a:lnTo>
                    <a:lnTo>
                      <a:pt x="1544320" y="38836"/>
                    </a:lnTo>
                    <a:lnTo>
                      <a:pt x="1546606" y="38836"/>
                    </a:lnTo>
                    <a:lnTo>
                      <a:pt x="1546606" y="31216"/>
                    </a:lnTo>
                    <a:lnTo>
                      <a:pt x="1546606" y="28930"/>
                    </a:lnTo>
                    <a:lnTo>
                      <a:pt x="1529842" y="28930"/>
                    </a:lnTo>
                    <a:lnTo>
                      <a:pt x="1529842" y="31216"/>
                    </a:lnTo>
                    <a:lnTo>
                      <a:pt x="1527556" y="31216"/>
                    </a:lnTo>
                    <a:lnTo>
                      <a:pt x="1525270" y="33515"/>
                    </a:lnTo>
                    <a:lnTo>
                      <a:pt x="1525270" y="21310"/>
                    </a:lnTo>
                    <a:lnTo>
                      <a:pt x="1527556" y="21310"/>
                    </a:lnTo>
                    <a:lnTo>
                      <a:pt x="1527556" y="16738"/>
                    </a:lnTo>
                    <a:lnTo>
                      <a:pt x="1529842" y="16738"/>
                    </a:lnTo>
                    <a:lnTo>
                      <a:pt x="1529842" y="14465"/>
                    </a:lnTo>
                    <a:lnTo>
                      <a:pt x="1534414" y="14465"/>
                    </a:lnTo>
                    <a:lnTo>
                      <a:pt x="1534414" y="12166"/>
                    </a:lnTo>
                    <a:lnTo>
                      <a:pt x="1539748" y="12166"/>
                    </a:lnTo>
                    <a:lnTo>
                      <a:pt x="1539748" y="14465"/>
                    </a:lnTo>
                    <a:lnTo>
                      <a:pt x="1544320" y="14465"/>
                    </a:lnTo>
                    <a:lnTo>
                      <a:pt x="1544320" y="16738"/>
                    </a:lnTo>
                    <a:lnTo>
                      <a:pt x="1546606" y="19037"/>
                    </a:lnTo>
                    <a:lnTo>
                      <a:pt x="1546606" y="21310"/>
                    </a:lnTo>
                    <a:lnTo>
                      <a:pt x="1554226" y="21310"/>
                    </a:lnTo>
                    <a:lnTo>
                      <a:pt x="1554226" y="16738"/>
                    </a:lnTo>
                    <a:close/>
                  </a:path>
                  <a:path w="1936750" h="642620">
                    <a:moveTo>
                      <a:pt x="1600695" y="19037"/>
                    </a:moveTo>
                    <a:lnTo>
                      <a:pt x="1597647" y="19037"/>
                    </a:lnTo>
                    <a:lnTo>
                      <a:pt x="1597647" y="14465"/>
                    </a:lnTo>
                    <a:lnTo>
                      <a:pt x="1595361" y="14465"/>
                    </a:lnTo>
                    <a:lnTo>
                      <a:pt x="1595361" y="12166"/>
                    </a:lnTo>
                    <a:lnTo>
                      <a:pt x="1593075" y="12166"/>
                    </a:lnTo>
                    <a:lnTo>
                      <a:pt x="1593075" y="9118"/>
                    </a:lnTo>
                    <a:lnTo>
                      <a:pt x="1588503" y="9118"/>
                    </a:lnTo>
                    <a:lnTo>
                      <a:pt x="1588503" y="6832"/>
                    </a:lnTo>
                    <a:lnTo>
                      <a:pt x="1573263" y="6832"/>
                    </a:lnTo>
                    <a:lnTo>
                      <a:pt x="1573263" y="9118"/>
                    </a:lnTo>
                    <a:lnTo>
                      <a:pt x="1568691" y="9118"/>
                    </a:lnTo>
                    <a:lnTo>
                      <a:pt x="1568691" y="12166"/>
                    </a:lnTo>
                    <a:lnTo>
                      <a:pt x="1566405" y="12166"/>
                    </a:lnTo>
                    <a:lnTo>
                      <a:pt x="1566405" y="14465"/>
                    </a:lnTo>
                    <a:lnTo>
                      <a:pt x="1564119" y="14465"/>
                    </a:lnTo>
                    <a:lnTo>
                      <a:pt x="1564119" y="24358"/>
                    </a:lnTo>
                    <a:lnTo>
                      <a:pt x="1570977" y="24358"/>
                    </a:lnTo>
                    <a:lnTo>
                      <a:pt x="1570977" y="16738"/>
                    </a:lnTo>
                    <a:lnTo>
                      <a:pt x="1573263" y="16738"/>
                    </a:lnTo>
                    <a:lnTo>
                      <a:pt x="1573263" y="14465"/>
                    </a:lnTo>
                    <a:lnTo>
                      <a:pt x="1578597" y="14465"/>
                    </a:lnTo>
                    <a:lnTo>
                      <a:pt x="1578597" y="12166"/>
                    </a:lnTo>
                    <a:lnTo>
                      <a:pt x="1583169" y="12166"/>
                    </a:lnTo>
                    <a:lnTo>
                      <a:pt x="1583169" y="14465"/>
                    </a:lnTo>
                    <a:lnTo>
                      <a:pt x="1588503" y="14465"/>
                    </a:lnTo>
                    <a:lnTo>
                      <a:pt x="1588503" y="16738"/>
                    </a:lnTo>
                    <a:lnTo>
                      <a:pt x="1590789" y="16738"/>
                    </a:lnTo>
                    <a:lnTo>
                      <a:pt x="1590789" y="19037"/>
                    </a:lnTo>
                    <a:lnTo>
                      <a:pt x="1593075" y="19037"/>
                    </a:lnTo>
                    <a:lnTo>
                      <a:pt x="1593075" y="26644"/>
                    </a:lnTo>
                    <a:lnTo>
                      <a:pt x="1590789" y="26644"/>
                    </a:lnTo>
                    <a:lnTo>
                      <a:pt x="1590789" y="31216"/>
                    </a:lnTo>
                    <a:lnTo>
                      <a:pt x="1588503" y="31216"/>
                    </a:lnTo>
                    <a:lnTo>
                      <a:pt x="1588503" y="33515"/>
                    </a:lnTo>
                    <a:lnTo>
                      <a:pt x="1585455" y="33515"/>
                    </a:lnTo>
                    <a:lnTo>
                      <a:pt x="1585455" y="36563"/>
                    </a:lnTo>
                    <a:lnTo>
                      <a:pt x="1583169" y="36563"/>
                    </a:lnTo>
                    <a:lnTo>
                      <a:pt x="1583169" y="38836"/>
                    </a:lnTo>
                    <a:lnTo>
                      <a:pt x="1580883" y="38836"/>
                    </a:lnTo>
                    <a:lnTo>
                      <a:pt x="1580883" y="41122"/>
                    </a:lnTo>
                    <a:lnTo>
                      <a:pt x="1578597" y="41122"/>
                    </a:lnTo>
                    <a:lnTo>
                      <a:pt x="1578597" y="43408"/>
                    </a:lnTo>
                    <a:lnTo>
                      <a:pt x="1576311" y="43408"/>
                    </a:lnTo>
                    <a:lnTo>
                      <a:pt x="1576311" y="46456"/>
                    </a:lnTo>
                    <a:lnTo>
                      <a:pt x="1573263" y="46456"/>
                    </a:lnTo>
                    <a:lnTo>
                      <a:pt x="1570977" y="48742"/>
                    </a:lnTo>
                    <a:lnTo>
                      <a:pt x="1568691" y="48742"/>
                    </a:lnTo>
                    <a:lnTo>
                      <a:pt x="1568691" y="51041"/>
                    </a:lnTo>
                    <a:lnTo>
                      <a:pt x="1566405" y="51041"/>
                    </a:lnTo>
                    <a:lnTo>
                      <a:pt x="1566405" y="55613"/>
                    </a:lnTo>
                    <a:lnTo>
                      <a:pt x="1564119" y="55613"/>
                    </a:lnTo>
                    <a:lnTo>
                      <a:pt x="1564119" y="58648"/>
                    </a:lnTo>
                    <a:lnTo>
                      <a:pt x="1561833" y="58648"/>
                    </a:lnTo>
                    <a:lnTo>
                      <a:pt x="1561833" y="65506"/>
                    </a:lnTo>
                    <a:lnTo>
                      <a:pt x="1600695" y="65506"/>
                    </a:lnTo>
                    <a:lnTo>
                      <a:pt x="1600695" y="58648"/>
                    </a:lnTo>
                    <a:lnTo>
                      <a:pt x="1570977" y="58648"/>
                    </a:lnTo>
                    <a:lnTo>
                      <a:pt x="1570977" y="55613"/>
                    </a:lnTo>
                    <a:lnTo>
                      <a:pt x="1573263" y="55613"/>
                    </a:lnTo>
                    <a:lnTo>
                      <a:pt x="1573263" y="53314"/>
                    </a:lnTo>
                    <a:lnTo>
                      <a:pt x="1576311" y="53314"/>
                    </a:lnTo>
                    <a:lnTo>
                      <a:pt x="1576311" y="51041"/>
                    </a:lnTo>
                    <a:lnTo>
                      <a:pt x="1578597" y="51041"/>
                    </a:lnTo>
                    <a:lnTo>
                      <a:pt x="1580883" y="48742"/>
                    </a:lnTo>
                    <a:lnTo>
                      <a:pt x="1583169" y="48742"/>
                    </a:lnTo>
                    <a:lnTo>
                      <a:pt x="1583169" y="46456"/>
                    </a:lnTo>
                    <a:lnTo>
                      <a:pt x="1585455" y="46456"/>
                    </a:lnTo>
                    <a:lnTo>
                      <a:pt x="1585455" y="43408"/>
                    </a:lnTo>
                    <a:lnTo>
                      <a:pt x="1588503" y="43408"/>
                    </a:lnTo>
                    <a:lnTo>
                      <a:pt x="1588503" y="41122"/>
                    </a:lnTo>
                    <a:lnTo>
                      <a:pt x="1590789" y="41122"/>
                    </a:lnTo>
                    <a:lnTo>
                      <a:pt x="1590789" y="38836"/>
                    </a:lnTo>
                    <a:lnTo>
                      <a:pt x="1593075" y="38836"/>
                    </a:lnTo>
                    <a:lnTo>
                      <a:pt x="1593075" y="36563"/>
                    </a:lnTo>
                    <a:lnTo>
                      <a:pt x="1595361" y="36563"/>
                    </a:lnTo>
                    <a:lnTo>
                      <a:pt x="1595361" y="33515"/>
                    </a:lnTo>
                    <a:lnTo>
                      <a:pt x="1597647" y="33515"/>
                    </a:lnTo>
                    <a:lnTo>
                      <a:pt x="1597647" y="26644"/>
                    </a:lnTo>
                    <a:lnTo>
                      <a:pt x="1600695" y="26644"/>
                    </a:lnTo>
                    <a:lnTo>
                      <a:pt x="1600695" y="19037"/>
                    </a:lnTo>
                    <a:close/>
                  </a:path>
                  <a:path w="1936750" h="642620">
                    <a:moveTo>
                      <a:pt x="1629651" y="41122"/>
                    </a:moveTo>
                    <a:lnTo>
                      <a:pt x="1607553" y="41122"/>
                    </a:lnTo>
                    <a:lnTo>
                      <a:pt x="1607553" y="48742"/>
                    </a:lnTo>
                    <a:lnTo>
                      <a:pt x="1629651" y="48742"/>
                    </a:lnTo>
                    <a:lnTo>
                      <a:pt x="1629651" y="41122"/>
                    </a:lnTo>
                    <a:close/>
                  </a:path>
                  <a:path w="1936750" h="642620">
                    <a:moveTo>
                      <a:pt x="1673834" y="46456"/>
                    </a:moveTo>
                    <a:lnTo>
                      <a:pt x="1670786" y="43408"/>
                    </a:lnTo>
                    <a:lnTo>
                      <a:pt x="1670786" y="38836"/>
                    </a:lnTo>
                    <a:lnTo>
                      <a:pt x="1668500" y="38836"/>
                    </a:lnTo>
                    <a:lnTo>
                      <a:pt x="1668500" y="36563"/>
                    </a:lnTo>
                    <a:lnTo>
                      <a:pt x="1666214" y="36563"/>
                    </a:lnTo>
                    <a:lnTo>
                      <a:pt x="1663928" y="33515"/>
                    </a:lnTo>
                    <a:lnTo>
                      <a:pt x="1663928" y="31216"/>
                    </a:lnTo>
                    <a:lnTo>
                      <a:pt x="1666214" y="31216"/>
                    </a:lnTo>
                    <a:lnTo>
                      <a:pt x="1666214" y="28930"/>
                    </a:lnTo>
                    <a:lnTo>
                      <a:pt x="1668500" y="28930"/>
                    </a:lnTo>
                    <a:lnTo>
                      <a:pt x="1668500" y="14465"/>
                    </a:lnTo>
                    <a:lnTo>
                      <a:pt x="1666214" y="14465"/>
                    </a:lnTo>
                    <a:lnTo>
                      <a:pt x="1666214" y="12166"/>
                    </a:lnTo>
                    <a:lnTo>
                      <a:pt x="1663928" y="12166"/>
                    </a:lnTo>
                    <a:lnTo>
                      <a:pt x="1663928" y="9118"/>
                    </a:lnTo>
                    <a:lnTo>
                      <a:pt x="1658594" y="9118"/>
                    </a:lnTo>
                    <a:lnTo>
                      <a:pt x="1658594" y="6832"/>
                    </a:lnTo>
                    <a:lnTo>
                      <a:pt x="1646402" y="6832"/>
                    </a:lnTo>
                    <a:lnTo>
                      <a:pt x="1646402" y="9118"/>
                    </a:lnTo>
                    <a:lnTo>
                      <a:pt x="1641830" y="9118"/>
                    </a:lnTo>
                    <a:lnTo>
                      <a:pt x="1641830" y="12166"/>
                    </a:lnTo>
                    <a:lnTo>
                      <a:pt x="1639544" y="12166"/>
                    </a:lnTo>
                    <a:lnTo>
                      <a:pt x="1639544" y="14465"/>
                    </a:lnTo>
                    <a:lnTo>
                      <a:pt x="1637258" y="14465"/>
                    </a:lnTo>
                    <a:lnTo>
                      <a:pt x="1637258" y="19037"/>
                    </a:lnTo>
                    <a:lnTo>
                      <a:pt x="1634210" y="19037"/>
                    </a:lnTo>
                    <a:lnTo>
                      <a:pt x="1634210" y="21310"/>
                    </a:lnTo>
                    <a:lnTo>
                      <a:pt x="1641830" y="24358"/>
                    </a:lnTo>
                    <a:lnTo>
                      <a:pt x="1641830" y="21310"/>
                    </a:lnTo>
                    <a:lnTo>
                      <a:pt x="1644116" y="19037"/>
                    </a:lnTo>
                    <a:lnTo>
                      <a:pt x="1644116" y="16738"/>
                    </a:lnTo>
                    <a:lnTo>
                      <a:pt x="1646402" y="16738"/>
                    </a:lnTo>
                    <a:lnTo>
                      <a:pt x="1646402" y="14465"/>
                    </a:lnTo>
                    <a:lnTo>
                      <a:pt x="1651736" y="14465"/>
                    </a:lnTo>
                    <a:lnTo>
                      <a:pt x="1651736" y="12166"/>
                    </a:lnTo>
                    <a:lnTo>
                      <a:pt x="1654022" y="12166"/>
                    </a:lnTo>
                    <a:lnTo>
                      <a:pt x="1654022" y="14465"/>
                    </a:lnTo>
                    <a:lnTo>
                      <a:pt x="1658594" y="14465"/>
                    </a:lnTo>
                    <a:lnTo>
                      <a:pt x="1658594" y="16738"/>
                    </a:lnTo>
                    <a:lnTo>
                      <a:pt x="1661642" y="16738"/>
                    </a:lnTo>
                    <a:lnTo>
                      <a:pt x="1661642" y="28930"/>
                    </a:lnTo>
                    <a:lnTo>
                      <a:pt x="1656308" y="28930"/>
                    </a:lnTo>
                    <a:lnTo>
                      <a:pt x="1656308" y="31216"/>
                    </a:lnTo>
                    <a:lnTo>
                      <a:pt x="1649450" y="31216"/>
                    </a:lnTo>
                    <a:lnTo>
                      <a:pt x="1649450" y="38836"/>
                    </a:lnTo>
                    <a:lnTo>
                      <a:pt x="1651736" y="38836"/>
                    </a:lnTo>
                    <a:lnTo>
                      <a:pt x="1651736" y="36563"/>
                    </a:lnTo>
                    <a:lnTo>
                      <a:pt x="1656308" y="36563"/>
                    </a:lnTo>
                    <a:lnTo>
                      <a:pt x="1656308" y="38836"/>
                    </a:lnTo>
                    <a:lnTo>
                      <a:pt x="1661642" y="38836"/>
                    </a:lnTo>
                    <a:lnTo>
                      <a:pt x="1661642" y="41122"/>
                    </a:lnTo>
                    <a:lnTo>
                      <a:pt x="1663928" y="41122"/>
                    </a:lnTo>
                    <a:lnTo>
                      <a:pt x="1663928" y="48742"/>
                    </a:lnTo>
                    <a:lnTo>
                      <a:pt x="1666214" y="48742"/>
                    </a:lnTo>
                    <a:lnTo>
                      <a:pt x="1663928" y="51041"/>
                    </a:lnTo>
                    <a:lnTo>
                      <a:pt x="1663928" y="55613"/>
                    </a:lnTo>
                    <a:lnTo>
                      <a:pt x="1661642" y="55613"/>
                    </a:lnTo>
                    <a:lnTo>
                      <a:pt x="1661642" y="58648"/>
                    </a:lnTo>
                    <a:lnTo>
                      <a:pt x="1658594" y="58648"/>
                    </a:lnTo>
                    <a:lnTo>
                      <a:pt x="1658594" y="60934"/>
                    </a:lnTo>
                    <a:lnTo>
                      <a:pt x="1649450" y="60934"/>
                    </a:lnTo>
                    <a:lnTo>
                      <a:pt x="1646402" y="58648"/>
                    </a:lnTo>
                    <a:lnTo>
                      <a:pt x="1644116" y="58648"/>
                    </a:lnTo>
                    <a:lnTo>
                      <a:pt x="1644116" y="53314"/>
                    </a:lnTo>
                    <a:lnTo>
                      <a:pt x="1641830" y="53314"/>
                    </a:lnTo>
                    <a:lnTo>
                      <a:pt x="1641830" y="48742"/>
                    </a:lnTo>
                    <a:lnTo>
                      <a:pt x="1634210" y="51041"/>
                    </a:lnTo>
                    <a:lnTo>
                      <a:pt x="1634210" y="55613"/>
                    </a:lnTo>
                    <a:lnTo>
                      <a:pt x="1637258" y="55613"/>
                    </a:lnTo>
                    <a:lnTo>
                      <a:pt x="1637258" y="60934"/>
                    </a:lnTo>
                    <a:lnTo>
                      <a:pt x="1639544" y="60934"/>
                    </a:lnTo>
                    <a:lnTo>
                      <a:pt x="1639544" y="63220"/>
                    </a:lnTo>
                    <a:lnTo>
                      <a:pt x="1644116" y="63220"/>
                    </a:lnTo>
                    <a:lnTo>
                      <a:pt x="1644116" y="65506"/>
                    </a:lnTo>
                    <a:lnTo>
                      <a:pt x="1661642" y="65506"/>
                    </a:lnTo>
                    <a:lnTo>
                      <a:pt x="1663928" y="63220"/>
                    </a:lnTo>
                    <a:lnTo>
                      <a:pt x="1666214" y="63220"/>
                    </a:lnTo>
                    <a:lnTo>
                      <a:pt x="1666214" y="60934"/>
                    </a:lnTo>
                    <a:lnTo>
                      <a:pt x="1668500" y="60934"/>
                    </a:lnTo>
                    <a:lnTo>
                      <a:pt x="1668500" y="58648"/>
                    </a:lnTo>
                    <a:lnTo>
                      <a:pt x="1670786" y="58648"/>
                    </a:lnTo>
                    <a:lnTo>
                      <a:pt x="1670786" y="51041"/>
                    </a:lnTo>
                    <a:lnTo>
                      <a:pt x="1673834" y="51041"/>
                    </a:lnTo>
                    <a:lnTo>
                      <a:pt x="1673834" y="46456"/>
                    </a:lnTo>
                    <a:close/>
                  </a:path>
                  <a:path w="1936750" h="642620">
                    <a:moveTo>
                      <a:pt x="1890204" y="28930"/>
                    </a:moveTo>
                    <a:lnTo>
                      <a:pt x="1887918" y="28930"/>
                    </a:lnTo>
                    <a:lnTo>
                      <a:pt x="1887918" y="24358"/>
                    </a:lnTo>
                    <a:lnTo>
                      <a:pt x="1885619" y="24358"/>
                    </a:lnTo>
                    <a:lnTo>
                      <a:pt x="1885619" y="21310"/>
                    </a:lnTo>
                    <a:lnTo>
                      <a:pt x="1880298" y="21310"/>
                    </a:lnTo>
                    <a:lnTo>
                      <a:pt x="1880298" y="19037"/>
                    </a:lnTo>
                    <a:lnTo>
                      <a:pt x="1865820" y="19037"/>
                    </a:lnTo>
                    <a:lnTo>
                      <a:pt x="1863521" y="21310"/>
                    </a:lnTo>
                    <a:lnTo>
                      <a:pt x="1861248" y="21310"/>
                    </a:lnTo>
                    <a:lnTo>
                      <a:pt x="1865820" y="6832"/>
                    </a:lnTo>
                    <a:lnTo>
                      <a:pt x="1887918" y="6832"/>
                    </a:lnTo>
                    <a:lnTo>
                      <a:pt x="1887918" y="0"/>
                    </a:lnTo>
                    <a:lnTo>
                      <a:pt x="1858975" y="0"/>
                    </a:lnTo>
                    <a:lnTo>
                      <a:pt x="1853628" y="28930"/>
                    </a:lnTo>
                    <a:lnTo>
                      <a:pt x="1861248" y="31216"/>
                    </a:lnTo>
                    <a:lnTo>
                      <a:pt x="1861248" y="28930"/>
                    </a:lnTo>
                    <a:lnTo>
                      <a:pt x="1863521" y="28930"/>
                    </a:lnTo>
                    <a:lnTo>
                      <a:pt x="1863521" y="26644"/>
                    </a:lnTo>
                    <a:lnTo>
                      <a:pt x="1865820" y="26644"/>
                    </a:lnTo>
                    <a:lnTo>
                      <a:pt x="1868106" y="24358"/>
                    </a:lnTo>
                    <a:lnTo>
                      <a:pt x="1875726" y="24358"/>
                    </a:lnTo>
                    <a:lnTo>
                      <a:pt x="1875726" y="26644"/>
                    </a:lnTo>
                    <a:lnTo>
                      <a:pt x="1877999" y="26644"/>
                    </a:lnTo>
                    <a:lnTo>
                      <a:pt x="1880298" y="28930"/>
                    </a:lnTo>
                    <a:lnTo>
                      <a:pt x="1880298" y="31216"/>
                    </a:lnTo>
                    <a:lnTo>
                      <a:pt x="1883346" y="31216"/>
                    </a:lnTo>
                    <a:lnTo>
                      <a:pt x="1883346" y="46456"/>
                    </a:lnTo>
                    <a:lnTo>
                      <a:pt x="1880298" y="46456"/>
                    </a:lnTo>
                    <a:lnTo>
                      <a:pt x="1880298" y="48742"/>
                    </a:lnTo>
                    <a:lnTo>
                      <a:pt x="1877999" y="48742"/>
                    </a:lnTo>
                    <a:lnTo>
                      <a:pt x="1877999" y="51041"/>
                    </a:lnTo>
                    <a:lnTo>
                      <a:pt x="1871154" y="51041"/>
                    </a:lnTo>
                    <a:lnTo>
                      <a:pt x="1863521" y="51041"/>
                    </a:lnTo>
                    <a:lnTo>
                      <a:pt x="1863521" y="48742"/>
                    </a:lnTo>
                    <a:lnTo>
                      <a:pt x="1861248" y="48742"/>
                    </a:lnTo>
                    <a:lnTo>
                      <a:pt x="1861248" y="41122"/>
                    </a:lnTo>
                    <a:lnTo>
                      <a:pt x="1851355" y="41122"/>
                    </a:lnTo>
                    <a:lnTo>
                      <a:pt x="1851355" y="43408"/>
                    </a:lnTo>
                    <a:lnTo>
                      <a:pt x="1853628" y="43408"/>
                    </a:lnTo>
                    <a:lnTo>
                      <a:pt x="1853628" y="51041"/>
                    </a:lnTo>
                    <a:lnTo>
                      <a:pt x="1855927" y="51041"/>
                    </a:lnTo>
                    <a:lnTo>
                      <a:pt x="1855927" y="53314"/>
                    </a:lnTo>
                    <a:lnTo>
                      <a:pt x="1858975" y="53314"/>
                    </a:lnTo>
                    <a:lnTo>
                      <a:pt x="1858975" y="55613"/>
                    </a:lnTo>
                    <a:lnTo>
                      <a:pt x="1863521" y="55613"/>
                    </a:lnTo>
                    <a:lnTo>
                      <a:pt x="1863521" y="58648"/>
                    </a:lnTo>
                    <a:lnTo>
                      <a:pt x="1877999" y="58648"/>
                    </a:lnTo>
                    <a:lnTo>
                      <a:pt x="1877999" y="55613"/>
                    </a:lnTo>
                    <a:lnTo>
                      <a:pt x="1883346" y="55613"/>
                    </a:lnTo>
                    <a:lnTo>
                      <a:pt x="1883346" y="53314"/>
                    </a:lnTo>
                    <a:lnTo>
                      <a:pt x="1885619" y="53314"/>
                    </a:lnTo>
                    <a:lnTo>
                      <a:pt x="1885619" y="51041"/>
                    </a:lnTo>
                    <a:lnTo>
                      <a:pt x="1887918" y="51041"/>
                    </a:lnTo>
                    <a:lnTo>
                      <a:pt x="1887918" y="46456"/>
                    </a:lnTo>
                    <a:lnTo>
                      <a:pt x="1890204" y="46456"/>
                    </a:lnTo>
                    <a:lnTo>
                      <a:pt x="1890204" y="28930"/>
                    </a:lnTo>
                    <a:close/>
                  </a:path>
                  <a:path w="1936750" h="642620">
                    <a:moveTo>
                      <a:pt x="1936673" y="24358"/>
                    </a:moveTo>
                    <a:lnTo>
                      <a:pt x="1934400" y="24358"/>
                    </a:lnTo>
                    <a:lnTo>
                      <a:pt x="1934400" y="12166"/>
                    </a:lnTo>
                    <a:lnTo>
                      <a:pt x="1931352" y="12166"/>
                    </a:lnTo>
                    <a:lnTo>
                      <a:pt x="1931352" y="6832"/>
                    </a:lnTo>
                    <a:lnTo>
                      <a:pt x="1929066" y="4546"/>
                    </a:lnTo>
                    <a:lnTo>
                      <a:pt x="1929066" y="26644"/>
                    </a:lnTo>
                    <a:lnTo>
                      <a:pt x="1929066" y="28930"/>
                    </a:lnTo>
                    <a:lnTo>
                      <a:pt x="1926780" y="31216"/>
                    </a:lnTo>
                    <a:lnTo>
                      <a:pt x="1926780" y="46456"/>
                    </a:lnTo>
                    <a:lnTo>
                      <a:pt x="1924494" y="46456"/>
                    </a:lnTo>
                    <a:lnTo>
                      <a:pt x="1924494" y="48742"/>
                    </a:lnTo>
                    <a:lnTo>
                      <a:pt x="1922195" y="48742"/>
                    </a:lnTo>
                    <a:lnTo>
                      <a:pt x="1922195" y="51041"/>
                    </a:lnTo>
                    <a:lnTo>
                      <a:pt x="1916874" y="51041"/>
                    </a:lnTo>
                    <a:lnTo>
                      <a:pt x="1916874" y="53314"/>
                    </a:lnTo>
                    <a:lnTo>
                      <a:pt x="1914588" y="53314"/>
                    </a:lnTo>
                    <a:lnTo>
                      <a:pt x="1914588" y="51041"/>
                    </a:lnTo>
                    <a:lnTo>
                      <a:pt x="1910016" y="51041"/>
                    </a:lnTo>
                    <a:lnTo>
                      <a:pt x="1910016" y="48742"/>
                    </a:lnTo>
                    <a:lnTo>
                      <a:pt x="1907730" y="48742"/>
                    </a:lnTo>
                    <a:lnTo>
                      <a:pt x="1907730" y="43408"/>
                    </a:lnTo>
                    <a:lnTo>
                      <a:pt x="1904669" y="41122"/>
                    </a:lnTo>
                    <a:lnTo>
                      <a:pt x="1904669" y="14465"/>
                    </a:lnTo>
                    <a:lnTo>
                      <a:pt x="1907730" y="14465"/>
                    </a:lnTo>
                    <a:lnTo>
                      <a:pt x="1907730" y="9118"/>
                    </a:lnTo>
                    <a:lnTo>
                      <a:pt x="1910016" y="9118"/>
                    </a:lnTo>
                    <a:lnTo>
                      <a:pt x="1910016" y="6832"/>
                    </a:lnTo>
                    <a:lnTo>
                      <a:pt x="1912302" y="6832"/>
                    </a:lnTo>
                    <a:lnTo>
                      <a:pt x="1912302" y="4546"/>
                    </a:lnTo>
                    <a:lnTo>
                      <a:pt x="1922195" y="4546"/>
                    </a:lnTo>
                    <a:lnTo>
                      <a:pt x="1922195" y="6832"/>
                    </a:lnTo>
                    <a:lnTo>
                      <a:pt x="1924494" y="6832"/>
                    </a:lnTo>
                    <a:lnTo>
                      <a:pt x="1924494" y="9118"/>
                    </a:lnTo>
                    <a:lnTo>
                      <a:pt x="1926780" y="12166"/>
                    </a:lnTo>
                    <a:lnTo>
                      <a:pt x="1926780" y="26644"/>
                    </a:lnTo>
                    <a:lnTo>
                      <a:pt x="1929066" y="26644"/>
                    </a:lnTo>
                    <a:lnTo>
                      <a:pt x="1929066" y="4546"/>
                    </a:lnTo>
                    <a:lnTo>
                      <a:pt x="1929066" y="2273"/>
                    </a:lnTo>
                    <a:lnTo>
                      <a:pt x="1924494" y="2273"/>
                    </a:lnTo>
                    <a:lnTo>
                      <a:pt x="1924494" y="0"/>
                    </a:lnTo>
                    <a:lnTo>
                      <a:pt x="1907730" y="0"/>
                    </a:lnTo>
                    <a:lnTo>
                      <a:pt x="1907730" y="2273"/>
                    </a:lnTo>
                    <a:lnTo>
                      <a:pt x="1904669" y="2273"/>
                    </a:lnTo>
                    <a:lnTo>
                      <a:pt x="1904669" y="4546"/>
                    </a:lnTo>
                    <a:lnTo>
                      <a:pt x="1902396" y="4546"/>
                    </a:lnTo>
                    <a:lnTo>
                      <a:pt x="1902396" y="6832"/>
                    </a:lnTo>
                    <a:lnTo>
                      <a:pt x="1900097" y="6832"/>
                    </a:lnTo>
                    <a:lnTo>
                      <a:pt x="1900097" y="14465"/>
                    </a:lnTo>
                    <a:lnTo>
                      <a:pt x="1897824" y="14465"/>
                    </a:lnTo>
                    <a:lnTo>
                      <a:pt x="1897824" y="41122"/>
                    </a:lnTo>
                    <a:lnTo>
                      <a:pt x="1900097" y="43408"/>
                    </a:lnTo>
                    <a:lnTo>
                      <a:pt x="1900097" y="48742"/>
                    </a:lnTo>
                    <a:lnTo>
                      <a:pt x="1902396" y="48742"/>
                    </a:lnTo>
                    <a:lnTo>
                      <a:pt x="1902396" y="53314"/>
                    </a:lnTo>
                    <a:lnTo>
                      <a:pt x="1904669" y="53314"/>
                    </a:lnTo>
                    <a:lnTo>
                      <a:pt x="1904669" y="55613"/>
                    </a:lnTo>
                    <a:lnTo>
                      <a:pt x="1910016" y="55613"/>
                    </a:lnTo>
                    <a:lnTo>
                      <a:pt x="1910016" y="58648"/>
                    </a:lnTo>
                    <a:lnTo>
                      <a:pt x="1922195" y="58648"/>
                    </a:lnTo>
                    <a:lnTo>
                      <a:pt x="1922195" y="55613"/>
                    </a:lnTo>
                    <a:lnTo>
                      <a:pt x="1926780" y="55613"/>
                    </a:lnTo>
                    <a:lnTo>
                      <a:pt x="1926780" y="53314"/>
                    </a:lnTo>
                    <a:lnTo>
                      <a:pt x="1929066" y="53314"/>
                    </a:lnTo>
                    <a:lnTo>
                      <a:pt x="1929066" y="51041"/>
                    </a:lnTo>
                    <a:lnTo>
                      <a:pt x="1931352" y="51041"/>
                    </a:lnTo>
                    <a:lnTo>
                      <a:pt x="1931352" y="46456"/>
                    </a:lnTo>
                    <a:lnTo>
                      <a:pt x="1934400" y="46456"/>
                    </a:lnTo>
                    <a:lnTo>
                      <a:pt x="1934400" y="31216"/>
                    </a:lnTo>
                    <a:lnTo>
                      <a:pt x="1936673" y="31216"/>
                    </a:lnTo>
                    <a:lnTo>
                      <a:pt x="1936673" y="24358"/>
                    </a:lnTo>
                    <a:close/>
                  </a:path>
                </a:pathLst>
              </a:custGeom>
              <a:solidFill>
                <a:srgbClr val="000000"/>
              </a:solidFill>
            </p:spPr>
            <p:txBody>
              <a:bodyPr wrap="square" lIns="0" tIns="0" rIns="0" bIns="0" rtlCol="0"/>
              <a:lstStyle/>
              <a:p>
                <a:endParaRPr/>
              </a:p>
            </p:txBody>
          </p:sp>
          <p:pic>
            <p:nvPicPr>
              <p:cNvPr id="42" name="object 38">
                <a:extLst>
                  <a:ext uri="{FF2B5EF4-FFF2-40B4-BE49-F238E27FC236}">
                    <a16:creationId xmlns:a16="http://schemas.microsoft.com/office/drawing/2014/main" xmlns="" id="{EE19AFED-DEC9-4845-9842-841E9F529C20}"/>
                  </a:ext>
                </a:extLst>
              </p:cNvPr>
              <p:cNvPicPr/>
              <p:nvPr/>
            </p:nvPicPr>
            <p:blipFill>
              <a:blip r:embed="rId16" cstate="print"/>
              <a:stretch>
                <a:fillRect/>
              </a:stretch>
            </p:blipFill>
            <p:spPr>
              <a:xfrm>
                <a:off x="6676809" y="3460432"/>
                <a:ext cx="92951" cy="78473"/>
              </a:xfrm>
              <a:prstGeom prst="rect">
                <a:avLst/>
              </a:prstGeom>
            </p:spPr>
          </p:pic>
          <p:sp>
            <p:nvSpPr>
              <p:cNvPr id="43" name="object 39">
                <a:extLst>
                  <a:ext uri="{FF2B5EF4-FFF2-40B4-BE49-F238E27FC236}">
                    <a16:creationId xmlns:a16="http://schemas.microsoft.com/office/drawing/2014/main" xmlns="" id="{D2254CBF-8DD6-4A14-81E0-32001E3DD9F9}"/>
                  </a:ext>
                </a:extLst>
              </p:cNvPr>
              <p:cNvSpPr/>
              <p:nvPr/>
            </p:nvSpPr>
            <p:spPr>
              <a:xfrm>
                <a:off x="4652518" y="3441382"/>
                <a:ext cx="2585085" cy="1637030"/>
              </a:xfrm>
              <a:custGeom>
                <a:avLst/>
                <a:gdLst/>
                <a:ahLst/>
                <a:cxnLst/>
                <a:rect l="l" t="t" r="r" b="b"/>
                <a:pathLst>
                  <a:path w="2585084" h="1637029">
                    <a:moveTo>
                      <a:pt x="22098" y="1611363"/>
                    </a:moveTo>
                    <a:lnTo>
                      <a:pt x="0" y="1611363"/>
                    </a:lnTo>
                    <a:lnTo>
                      <a:pt x="0" y="1618983"/>
                    </a:lnTo>
                    <a:lnTo>
                      <a:pt x="22098" y="1618983"/>
                    </a:lnTo>
                    <a:lnTo>
                      <a:pt x="22098" y="1611363"/>
                    </a:lnTo>
                    <a:close/>
                  </a:path>
                  <a:path w="2585084" h="1637029">
                    <a:moveTo>
                      <a:pt x="38849" y="1076528"/>
                    </a:moveTo>
                    <a:lnTo>
                      <a:pt x="36563" y="1076528"/>
                    </a:lnTo>
                    <a:lnTo>
                      <a:pt x="36563" y="1071956"/>
                    </a:lnTo>
                    <a:lnTo>
                      <a:pt x="34277" y="1071956"/>
                    </a:lnTo>
                    <a:lnTo>
                      <a:pt x="31991" y="1069670"/>
                    </a:lnTo>
                    <a:lnTo>
                      <a:pt x="29705" y="1069670"/>
                    </a:lnTo>
                    <a:lnTo>
                      <a:pt x="29705" y="1067384"/>
                    </a:lnTo>
                    <a:lnTo>
                      <a:pt x="15227" y="1067384"/>
                    </a:lnTo>
                    <a:lnTo>
                      <a:pt x="15227" y="1069670"/>
                    </a:lnTo>
                    <a:lnTo>
                      <a:pt x="9906" y="1069670"/>
                    </a:lnTo>
                    <a:lnTo>
                      <a:pt x="9906" y="1071956"/>
                    </a:lnTo>
                    <a:lnTo>
                      <a:pt x="7620" y="1071956"/>
                    </a:lnTo>
                    <a:lnTo>
                      <a:pt x="7620" y="1074242"/>
                    </a:lnTo>
                    <a:lnTo>
                      <a:pt x="5334" y="1074242"/>
                    </a:lnTo>
                    <a:lnTo>
                      <a:pt x="5334" y="1076528"/>
                    </a:lnTo>
                    <a:lnTo>
                      <a:pt x="3048" y="1076528"/>
                    </a:lnTo>
                    <a:lnTo>
                      <a:pt x="3048" y="1084148"/>
                    </a:lnTo>
                    <a:lnTo>
                      <a:pt x="9906" y="1084148"/>
                    </a:lnTo>
                    <a:lnTo>
                      <a:pt x="9906" y="1079576"/>
                    </a:lnTo>
                    <a:lnTo>
                      <a:pt x="12192" y="1079576"/>
                    </a:lnTo>
                    <a:lnTo>
                      <a:pt x="12192" y="1074242"/>
                    </a:lnTo>
                    <a:lnTo>
                      <a:pt x="29705" y="1074242"/>
                    </a:lnTo>
                    <a:lnTo>
                      <a:pt x="29705" y="1076528"/>
                    </a:lnTo>
                    <a:lnTo>
                      <a:pt x="31991" y="1079576"/>
                    </a:lnTo>
                    <a:lnTo>
                      <a:pt x="31991" y="1088720"/>
                    </a:lnTo>
                    <a:lnTo>
                      <a:pt x="29705" y="1088720"/>
                    </a:lnTo>
                    <a:lnTo>
                      <a:pt x="29705" y="1091755"/>
                    </a:lnTo>
                    <a:lnTo>
                      <a:pt x="27419" y="1094041"/>
                    </a:lnTo>
                    <a:lnTo>
                      <a:pt x="24371" y="1096327"/>
                    </a:lnTo>
                    <a:lnTo>
                      <a:pt x="24371" y="1098613"/>
                    </a:lnTo>
                    <a:lnTo>
                      <a:pt x="22085" y="1098613"/>
                    </a:lnTo>
                    <a:lnTo>
                      <a:pt x="19799" y="1100899"/>
                    </a:lnTo>
                    <a:lnTo>
                      <a:pt x="17513" y="1100899"/>
                    </a:lnTo>
                    <a:lnTo>
                      <a:pt x="17513" y="1103947"/>
                    </a:lnTo>
                    <a:lnTo>
                      <a:pt x="15227" y="1103947"/>
                    </a:lnTo>
                    <a:lnTo>
                      <a:pt x="15227" y="1106233"/>
                    </a:lnTo>
                    <a:lnTo>
                      <a:pt x="12192" y="1106233"/>
                    </a:lnTo>
                    <a:lnTo>
                      <a:pt x="12192" y="1108519"/>
                    </a:lnTo>
                    <a:lnTo>
                      <a:pt x="9906" y="1108519"/>
                    </a:lnTo>
                    <a:lnTo>
                      <a:pt x="9906" y="1110805"/>
                    </a:lnTo>
                    <a:lnTo>
                      <a:pt x="7620" y="1110805"/>
                    </a:lnTo>
                    <a:lnTo>
                      <a:pt x="7620" y="1113853"/>
                    </a:lnTo>
                    <a:lnTo>
                      <a:pt x="5334" y="1113853"/>
                    </a:lnTo>
                    <a:lnTo>
                      <a:pt x="5334" y="1116139"/>
                    </a:lnTo>
                    <a:lnTo>
                      <a:pt x="3048" y="1116139"/>
                    </a:lnTo>
                    <a:lnTo>
                      <a:pt x="3048" y="1120711"/>
                    </a:lnTo>
                    <a:lnTo>
                      <a:pt x="0" y="1122997"/>
                    </a:lnTo>
                    <a:lnTo>
                      <a:pt x="0" y="1126045"/>
                    </a:lnTo>
                    <a:lnTo>
                      <a:pt x="38849" y="1126045"/>
                    </a:lnTo>
                    <a:lnTo>
                      <a:pt x="38849" y="1118425"/>
                    </a:lnTo>
                    <a:lnTo>
                      <a:pt x="12192" y="1118425"/>
                    </a:lnTo>
                    <a:lnTo>
                      <a:pt x="12192" y="1116139"/>
                    </a:lnTo>
                    <a:lnTo>
                      <a:pt x="15227" y="1116139"/>
                    </a:lnTo>
                    <a:lnTo>
                      <a:pt x="15227" y="1113853"/>
                    </a:lnTo>
                    <a:lnTo>
                      <a:pt x="17513" y="1113853"/>
                    </a:lnTo>
                    <a:lnTo>
                      <a:pt x="17513" y="1110805"/>
                    </a:lnTo>
                    <a:lnTo>
                      <a:pt x="19799" y="1110805"/>
                    </a:lnTo>
                    <a:lnTo>
                      <a:pt x="19799" y="1108519"/>
                    </a:lnTo>
                    <a:lnTo>
                      <a:pt x="22085" y="1108519"/>
                    </a:lnTo>
                    <a:lnTo>
                      <a:pt x="22085" y="1106233"/>
                    </a:lnTo>
                    <a:lnTo>
                      <a:pt x="24371" y="1106233"/>
                    </a:lnTo>
                    <a:lnTo>
                      <a:pt x="24371" y="1103947"/>
                    </a:lnTo>
                    <a:lnTo>
                      <a:pt x="27419" y="1103947"/>
                    </a:lnTo>
                    <a:lnTo>
                      <a:pt x="29705" y="1100899"/>
                    </a:lnTo>
                    <a:lnTo>
                      <a:pt x="31991" y="1100899"/>
                    </a:lnTo>
                    <a:lnTo>
                      <a:pt x="31991" y="1098613"/>
                    </a:lnTo>
                    <a:lnTo>
                      <a:pt x="34277" y="1096327"/>
                    </a:lnTo>
                    <a:lnTo>
                      <a:pt x="34277" y="1094041"/>
                    </a:lnTo>
                    <a:lnTo>
                      <a:pt x="36563" y="1094041"/>
                    </a:lnTo>
                    <a:lnTo>
                      <a:pt x="36563" y="1091755"/>
                    </a:lnTo>
                    <a:lnTo>
                      <a:pt x="38849" y="1088720"/>
                    </a:lnTo>
                    <a:lnTo>
                      <a:pt x="38849" y="1076528"/>
                    </a:lnTo>
                    <a:close/>
                  </a:path>
                  <a:path w="2585084" h="1637029">
                    <a:moveTo>
                      <a:pt x="75425" y="1159573"/>
                    </a:moveTo>
                    <a:lnTo>
                      <a:pt x="38849" y="1159573"/>
                    </a:lnTo>
                    <a:lnTo>
                      <a:pt x="38849" y="1167193"/>
                    </a:lnTo>
                    <a:lnTo>
                      <a:pt x="66281" y="1167193"/>
                    </a:lnTo>
                    <a:lnTo>
                      <a:pt x="66281" y="1169466"/>
                    </a:lnTo>
                    <a:lnTo>
                      <a:pt x="63233" y="1169466"/>
                    </a:lnTo>
                    <a:lnTo>
                      <a:pt x="63233" y="1171752"/>
                    </a:lnTo>
                    <a:lnTo>
                      <a:pt x="60947" y="1171752"/>
                    </a:lnTo>
                    <a:lnTo>
                      <a:pt x="60947" y="1174800"/>
                    </a:lnTo>
                    <a:lnTo>
                      <a:pt x="58661" y="1177086"/>
                    </a:lnTo>
                    <a:lnTo>
                      <a:pt x="58661" y="1179372"/>
                    </a:lnTo>
                    <a:lnTo>
                      <a:pt x="56375" y="1179372"/>
                    </a:lnTo>
                    <a:lnTo>
                      <a:pt x="56375" y="1183944"/>
                    </a:lnTo>
                    <a:lnTo>
                      <a:pt x="54089" y="1183944"/>
                    </a:lnTo>
                    <a:lnTo>
                      <a:pt x="54089" y="1189278"/>
                    </a:lnTo>
                    <a:lnTo>
                      <a:pt x="51041" y="1191564"/>
                    </a:lnTo>
                    <a:lnTo>
                      <a:pt x="51041" y="1196136"/>
                    </a:lnTo>
                    <a:lnTo>
                      <a:pt x="48755" y="1199184"/>
                    </a:lnTo>
                    <a:lnTo>
                      <a:pt x="48755" y="1206042"/>
                    </a:lnTo>
                    <a:lnTo>
                      <a:pt x="46469" y="1209090"/>
                    </a:lnTo>
                    <a:lnTo>
                      <a:pt x="46469" y="1215948"/>
                    </a:lnTo>
                    <a:lnTo>
                      <a:pt x="54089" y="1215948"/>
                    </a:lnTo>
                    <a:lnTo>
                      <a:pt x="54089" y="1209090"/>
                    </a:lnTo>
                    <a:lnTo>
                      <a:pt x="56375" y="1209090"/>
                    </a:lnTo>
                    <a:lnTo>
                      <a:pt x="56375" y="1199184"/>
                    </a:lnTo>
                    <a:lnTo>
                      <a:pt x="58661" y="1199184"/>
                    </a:lnTo>
                    <a:lnTo>
                      <a:pt x="58661" y="1191564"/>
                    </a:lnTo>
                    <a:lnTo>
                      <a:pt x="60947" y="1191564"/>
                    </a:lnTo>
                    <a:lnTo>
                      <a:pt x="60947" y="1186992"/>
                    </a:lnTo>
                    <a:lnTo>
                      <a:pt x="63233" y="1186992"/>
                    </a:lnTo>
                    <a:lnTo>
                      <a:pt x="63233" y="1181658"/>
                    </a:lnTo>
                    <a:lnTo>
                      <a:pt x="66281" y="1181658"/>
                    </a:lnTo>
                    <a:lnTo>
                      <a:pt x="66281" y="1177086"/>
                    </a:lnTo>
                    <a:lnTo>
                      <a:pt x="68567" y="1177086"/>
                    </a:lnTo>
                    <a:lnTo>
                      <a:pt x="68567" y="1171752"/>
                    </a:lnTo>
                    <a:lnTo>
                      <a:pt x="70853" y="1171752"/>
                    </a:lnTo>
                    <a:lnTo>
                      <a:pt x="70853" y="1169466"/>
                    </a:lnTo>
                    <a:lnTo>
                      <a:pt x="73139" y="1169466"/>
                    </a:lnTo>
                    <a:lnTo>
                      <a:pt x="73139" y="1167193"/>
                    </a:lnTo>
                    <a:lnTo>
                      <a:pt x="75425" y="1167193"/>
                    </a:lnTo>
                    <a:lnTo>
                      <a:pt x="75425" y="1159573"/>
                    </a:lnTo>
                    <a:close/>
                  </a:path>
                  <a:path w="2585084" h="1637029">
                    <a:moveTo>
                      <a:pt x="85331" y="1604505"/>
                    </a:moveTo>
                    <a:lnTo>
                      <a:pt x="83045" y="1602219"/>
                    </a:lnTo>
                    <a:lnTo>
                      <a:pt x="83045" y="1592313"/>
                    </a:lnTo>
                    <a:lnTo>
                      <a:pt x="80759" y="1592313"/>
                    </a:lnTo>
                    <a:lnTo>
                      <a:pt x="80759" y="1590027"/>
                    </a:lnTo>
                    <a:lnTo>
                      <a:pt x="78473" y="1586979"/>
                    </a:lnTo>
                    <a:lnTo>
                      <a:pt x="78473" y="1584693"/>
                    </a:lnTo>
                    <a:lnTo>
                      <a:pt x="75425" y="1584693"/>
                    </a:lnTo>
                    <a:lnTo>
                      <a:pt x="75425" y="1594599"/>
                    </a:lnTo>
                    <a:lnTo>
                      <a:pt x="75425" y="1618983"/>
                    </a:lnTo>
                    <a:lnTo>
                      <a:pt x="73139" y="1618983"/>
                    </a:lnTo>
                    <a:lnTo>
                      <a:pt x="73139" y="1623555"/>
                    </a:lnTo>
                    <a:lnTo>
                      <a:pt x="70853" y="1623555"/>
                    </a:lnTo>
                    <a:lnTo>
                      <a:pt x="70853" y="1626590"/>
                    </a:lnTo>
                    <a:lnTo>
                      <a:pt x="68567" y="1626590"/>
                    </a:lnTo>
                    <a:lnTo>
                      <a:pt x="66281" y="1628876"/>
                    </a:lnTo>
                    <a:lnTo>
                      <a:pt x="60947" y="1628876"/>
                    </a:lnTo>
                    <a:lnTo>
                      <a:pt x="60947" y="1631162"/>
                    </a:lnTo>
                    <a:lnTo>
                      <a:pt x="51041" y="1631162"/>
                    </a:lnTo>
                    <a:lnTo>
                      <a:pt x="51041" y="1628876"/>
                    </a:lnTo>
                    <a:lnTo>
                      <a:pt x="46469" y="1628876"/>
                    </a:lnTo>
                    <a:lnTo>
                      <a:pt x="46469" y="1626590"/>
                    </a:lnTo>
                    <a:lnTo>
                      <a:pt x="44183" y="1626590"/>
                    </a:lnTo>
                    <a:lnTo>
                      <a:pt x="41897" y="1623555"/>
                    </a:lnTo>
                    <a:lnTo>
                      <a:pt x="41897" y="1621269"/>
                    </a:lnTo>
                    <a:lnTo>
                      <a:pt x="38849" y="1621269"/>
                    </a:lnTo>
                    <a:lnTo>
                      <a:pt x="38849" y="1616697"/>
                    </a:lnTo>
                    <a:lnTo>
                      <a:pt x="36563" y="1616697"/>
                    </a:lnTo>
                    <a:lnTo>
                      <a:pt x="36563" y="1596885"/>
                    </a:lnTo>
                    <a:lnTo>
                      <a:pt x="38849" y="1596885"/>
                    </a:lnTo>
                    <a:lnTo>
                      <a:pt x="38849" y="1592313"/>
                    </a:lnTo>
                    <a:lnTo>
                      <a:pt x="41897" y="1592313"/>
                    </a:lnTo>
                    <a:lnTo>
                      <a:pt x="41897" y="1590027"/>
                    </a:lnTo>
                    <a:lnTo>
                      <a:pt x="44183" y="1590027"/>
                    </a:lnTo>
                    <a:lnTo>
                      <a:pt x="44183" y="1586979"/>
                    </a:lnTo>
                    <a:lnTo>
                      <a:pt x="46469" y="1586979"/>
                    </a:lnTo>
                    <a:lnTo>
                      <a:pt x="46469" y="1584693"/>
                    </a:lnTo>
                    <a:lnTo>
                      <a:pt x="66281" y="1584693"/>
                    </a:lnTo>
                    <a:lnTo>
                      <a:pt x="66281" y="1586979"/>
                    </a:lnTo>
                    <a:lnTo>
                      <a:pt x="68567" y="1586979"/>
                    </a:lnTo>
                    <a:lnTo>
                      <a:pt x="70853" y="1590027"/>
                    </a:lnTo>
                    <a:lnTo>
                      <a:pt x="70853" y="1592313"/>
                    </a:lnTo>
                    <a:lnTo>
                      <a:pt x="73139" y="1592313"/>
                    </a:lnTo>
                    <a:lnTo>
                      <a:pt x="73139" y="1594599"/>
                    </a:lnTo>
                    <a:lnTo>
                      <a:pt x="75425" y="1594599"/>
                    </a:lnTo>
                    <a:lnTo>
                      <a:pt x="75425" y="1584693"/>
                    </a:lnTo>
                    <a:lnTo>
                      <a:pt x="75425" y="1582407"/>
                    </a:lnTo>
                    <a:lnTo>
                      <a:pt x="70853" y="1582407"/>
                    </a:lnTo>
                    <a:lnTo>
                      <a:pt x="70853" y="1580121"/>
                    </a:lnTo>
                    <a:lnTo>
                      <a:pt x="66281" y="1580121"/>
                    </a:lnTo>
                    <a:lnTo>
                      <a:pt x="66281" y="1577835"/>
                    </a:lnTo>
                    <a:lnTo>
                      <a:pt x="46469" y="1577835"/>
                    </a:lnTo>
                    <a:lnTo>
                      <a:pt x="46469" y="1580121"/>
                    </a:lnTo>
                    <a:lnTo>
                      <a:pt x="41897" y="1580121"/>
                    </a:lnTo>
                    <a:lnTo>
                      <a:pt x="41897" y="1582407"/>
                    </a:lnTo>
                    <a:lnTo>
                      <a:pt x="38849" y="1582407"/>
                    </a:lnTo>
                    <a:lnTo>
                      <a:pt x="38849" y="1584693"/>
                    </a:lnTo>
                    <a:lnTo>
                      <a:pt x="36563" y="1584693"/>
                    </a:lnTo>
                    <a:lnTo>
                      <a:pt x="36563" y="1586979"/>
                    </a:lnTo>
                    <a:lnTo>
                      <a:pt x="34277" y="1586979"/>
                    </a:lnTo>
                    <a:lnTo>
                      <a:pt x="34277" y="1590027"/>
                    </a:lnTo>
                    <a:lnTo>
                      <a:pt x="31991" y="1590027"/>
                    </a:lnTo>
                    <a:lnTo>
                      <a:pt x="31991" y="1594599"/>
                    </a:lnTo>
                    <a:lnTo>
                      <a:pt x="29705" y="1594599"/>
                    </a:lnTo>
                    <a:lnTo>
                      <a:pt x="29705" y="1618983"/>
                    </a:lnTo>
                    <a:lnTo>
                      <a:pt x="31991" y="1618983"/>
                    </a:lnTo>
                    <a:lnTo>
                      <a:pt x="31991" y="1623555"/>
                    </a:lnTo>
                    <a:lnTo>
                      <a:pt x="34277" y="1623555"/>
                    </a:lnTo>
                    <a:lnTo>
                      <a:pt x="34277" y="1628876"/>
                    </a:lnTo>
                    <a:lnTo>
                      <a:pt x="36563" y="1628876"/>
                    </a:lnTo>
                    <a:lnTo>
                      <a:pt x="36563" y="1631162"/>
                    </a:lnTo>
                    <a:lnTo>
                      <a:pt x="38849" y="1631162"/>
                    </a:lnTo>
                    <a:lnTo>
                      <a:pt x="41897" y="1633448"/>
                    </a:lnTo>
                    <a:lnTo>
                      <a:pt x="44183" y="1633448"/>
                    </a:lnTo>
                    <a:lnTo>
                      <a:pt x="44183" y="1636496"/>
                    </a:lnTo>
                    <a:lnTo>
                      <a:pt x="68567" y="1636496"/>
                    </a:lnTo>
                    <a:lnTo>
                      <a:pt x="68567" y="1633448"/>
                    </a:lnTo>
                    <a:lnTo>
                      <a:pt x="73139" y="1633448"/>
                    </a:lnTo>
                    <a:lnTo>
                      <a:pt x="73139" y="1631162"/>
                    </a:lnTo>
                    <a:lnTo>
                      <a:pt x="75425" y="1631162"/>
                    </a:lnTo>
                    <a:lnTo>
                      <a:pt x="75425" y="1628876"/>
                    </a:lnTo>
                    <a:lnTo>
                      <a:pt x="78473" y="1628876"/>
                    </a:lnTo>
                    <a:lnTo>
                      <a:pt x="78473" y="1626590"/>
                    </a:lnTo>
                    <a:lnTo>
                      <a:pt x="80759" y="1626590"/>
                    </a:lnTo>
                    <a:lnTo>
                      <a:pt x="80759" y="1621269"/>
                    </a:lnTo>
                    <a:lnTo>
                      <a:pt x="83045" y="1621269"/>
                    </a:lnTo>
                    <a:lnTo>
                      <a:pt x="83045" y="1611363"/>
                    </a:lnTo>
                    <a:lnTo>
                      <a:pt x="85331" y="1611363"/>
                    </a:lnTo>
                    <a:lnTo>
                      <a:pt x="85331" y="1604505"/>
                    </a:lnTo>
                    <a:close/>
                  </a:path>
                  <a:path w="2585084" h="1637029">
                    <a:moveTo>
                      <a:pt x="85331" y="1067384"/>
                    </a:moveTo>
                    <a:lnTo>
                      <a:pt x="46469" y="1067384"/>
                    </a:lnTo>
                    <a:lnTo>
                      <a:pt x="46469" y="1074242"/>
                    </a:lnTo>
                    <a:lnTo>
                      <a:pt x="75425" y="1074242"/>
                    </a:lnTo>
                    <a:lnTo>
                      <a:pt x="75425" y="1076528"/>
                    </a:lnTo>
                    <a:lnTo>
                      <a:pt x="73139" y="1076528"/>
                    </a:lnTo>
                    <a:lnTo>
                      <a:pt x="73139" y="1079576"/>
                    </a:lnTo>
                    <a:lnTo>
                      <a:pt x="70853" y="1079576"/>
                    </a:lnTo>
                    <a:lnTo>
                      <a:pt x="70853" y="1084148"/>
                    </a:lnTo>
                    <a:lnTo>
                      <a:pt x="68567" y="1084148"/>
                    </a:lnTo>
                    <a:lnTo>
                      <a:pt x="68567" y="1086434"/>
                    </a:lnTo>
                    <a:lnTo>
                      <a:pt x="66281" y="1088720"/>
                    </a:lnTo>
                    <a:lnTo>
                      <a:pt x="66281" y="1091755"/>
                    </a:lnTo>
                    <a:lnTo>
                      <a:pt x="63233" y="1091755"/>
                    </a:lnTo>
                    <a:lnTo>
                      <a:pt x="63233" y="1096327"/>
                    </a:lnTo>
                    <a:lnTo>
                      <a:pt x="60947" y="1098613"/>
                    </a:lnTo>
                    <a:lnTo>
                      <a:pt x="60947" y="1103947"/>
                    </a:lnTo>
                    <a:lnTo>
                      <a:pt x="58661" y="1103947"/>
                    </a:lnTo>
                    <a:lnTo>
                      <a:pt x="58661" y="1113853"/>
                    </a:lnTo>
                    <a:lnTo>
                      <a:pt x="56375" y="1113853"/>
                    </a:lnTo>
                    <a:lnTo>
                      <a:pt x="56375" y="1126045"/>
                    </a:lnTo>
                    <a:lnTo>
                      <a:pt x="63233" y="1126045"/>
                    </a:lnTo>
                    <a:lnTo>
                      <a:pt x="63233" y="1113853"/>
                    </a:lnTo>
                    <a:lnTo>
                      <a:pt x="66281" y="1113853"/>
                    </a:lnTo>
                    <a:lnTo>
                      <a:pt x="66281" y="1106233"/>
                    </a:lnTo>
                    <a:lnTo>
                      <a:pt x="68567" y="1103947"/>
                    </a:lnTo>
                    <a:lnTo>
                      <a:pt x="68567" y="1098613"/>
                    </a:lnTo>
                    <a:lnTo>
                      <a:pt x="70853" y="1098613"/>
                    </a:lnTo>
                    <a:lnTo>
                      <a:pt x="70853" y="1094041"/>
                    </a:lnTo>
                    <a:lnTo>
                      <a:pt x="73139" y="1094041"/>
                    </a:lnTo>
                    <a:lnTo>
                      <a:pt x="73139" y="1088720"/>
                    </a:lnTo>
                    <a:lnTo>
                      <a:pt x="75425" y="1088720"/>
                    </a:lnTo>
                    <a:lnTo>
                      <a:pt x="75425" y="1084148"/>
                    </a:lnTo>
                    <a:lnTo>
                      <a:pt x="78473" y="1084148"/>
                    </a:lnTo>
                    <a:lnTo>
                      <a:pt x="78473" y="1081862"/>
                    </a:lnTo>
                    <a:lnTo>
                      <a:pt x="80759" y="1081862"/>
                    </a:lnTo>
                    <a:lnTo>
                      <a:pt x="80759" y="1076528"/>
                    </a:lnTo>
                    <a:lnTo>
                      <a:pt x="83045" y="1076528"/>
                    </a:lnTo>
                    <a:lnTo>
                      <a:pt x="83045" y="1074242"/>
                    </a:lnTo>
                    <a:lnTo>
                      <a:pt x="85331" y="1074242"/>
                    </a:lnTo>
                    <a:lnTo>
                      <a:pt x="85331" y="1067384"/>
                    </a:lnTo>
                    <a:close/>
                  </a:path>
                  <a:path w="2585084" h="1637029">
                    <a:moveTo>
                      <a:pt x="112001" y="1100899"/>
                    </a:moveTo>
                    <a:lnTo>
                      <a:pt x="90665" y="1100899"/>
                    </a:lnTo>
                    <a:lnTo>
                      <a:pt x="90665" y="1108532"/>
                    </a:lnTo>
                    <a:lnTo>
                      <a:pt x="112001" y="1108532"/>
                    </a:lnTo>
                    <a:lnTo>
                      <a:pt x="112001" y="1100899"/>
                    </a:lnTo>
                    <a:close/>
                  </a:path>
                  <a:path w="2585084" h="1637029">
                    <a:moveTo>
                      <a:pt x="143992" y="1618983"/>
                    </a:moveTo>
                    <a:lnTo>
                      <a:pt x="136372" y="1616697"/>
                    </a:lnTo>
                    <a:lnTo>
                      <a:pt x="134086" y="1618983"/>
                    </a:lnTo>
                    <a:lnTo>
                      <a:pt x="134086" y="1623555"/>
                    </a:lnTo>
                    <a:lnTo>
                      <a:pt x="131800" y="1623555"/>
                    </a:lnTo>
                    <a:lnTo>
                      <a:pt x="131800" y="1626590"/>
                    </a:lnTo>
                    <a:lnTo>
                      <a:pt x="129514" y="1626590"/>
                    </a:lnTo>
                    <a:lnTo>
                      <a:pt x="129514" y="1628876"/>
                    </a:lnTo>
                    <a:lnTo>
                      <a:pt x="124180" y="1628876"/>
                    </a:lnTo>
                    <a:lnTo>
                      <a:pt x="124180" y="1631162"/>
                    </a:lnTo>
                    <a:lnTo>
                      <a:pt x="115036" y="1631162"/>
                    </a:lnTo>
                    <a:lnTo>
                      <a:pt x="111988" y="1628876"/>
                    </a:lnTo>
                    <a:lnTo>
                      <a:pt x="107416" y="1628876"/>
                    </a:lnTo>
                    <a:lnTo>
                      <a:pt x="107416" y="1626590"/>
                    </a:lnTo>
                    <a:lnTo>
                      <a:pt x="105130" y="1626590"/>
                    </a:lnTo>
                    <a:lnTo>
                      <a:pt x="105130" y="1623555"/>
                    </a:lnTo>
                    <a:lnTo>
                      <a:pt x="102844" y="1621269"/>
                    </a:lnTo>
                    <a:lnTo>
                      <a:pt x="102844" y="1616697"/>
                    </a:lnTo>
                    <a:lnTo>
                      <a:pt x="99796" y="1616697"/>
                    </a:lnTo>
                    <a:lnTo>
                      <a:pt x="99796" y="1596885"/>
                    </a:lnTo>
                    <a:lnTo>
                      <a:pt x="102844" y="1596885"/>
                    </a:lnTo>
                    <a:lnTo>
                      <a:pt x="102844" y="1592313"/>
                    </a:lnTo>
                    <a:lnTo>
                      <a:pt x="105130" y="1592313"/>
                    </a:lnTo>
                    <a:lnTo>
                      <a:pt x="105130" y="1590027"/>
                    </a:lnTo>
                    <a:lnTo>
                      <a:pt x="107416" y="1586979"/>
                    </a:lnTo>
                    <a:lnTo>
                      <a:pt x="109702" y="1586979"/>
                    </a:lnTo>
                    <a:lnTo>
                      <a:pt x="109702" y="1584693"/>
                    </a:lnTo>
                    <a:lnTo>
                      <a:pt x="129514" y="1584693"/>
                    </a:lnTo>
                    <a:lnTo>
                      <a:pt x="129514" y="1586979"/>
                    </a:lnTo>
                    <a:lnTo>
                      <a:pt x="131800" y="1586979"/>
                    </a:lnTo>
                    <a:lnTo>
                      <a:pt x="131800" y="1590027"/>
                    </a:lnTo>
                    <a:lnTo>
                      <a:pt x="134086" y="1592313"/>
                    </a:lnTo>
                    <a:lnTo>
                      <a:pt x="134086" y="1594599"/>
                    </a:lnTo>
                    <a:lnTo>
                      <a:pt x="141706" y="1594599"/>
                    </a:lnTo>
                    <a:lnTo>
                      <a:pt x="141706" y="1586979"/>
                    </a:lnTo>
                    <a:lnTo>
                      <a:pt x="139420" y="1586979"/>
                    </a:lnTo>
                    <a:lnTo>
                      <a:pt x="139420" y="1584693"/>
                    </a:lnTo>
                    <a:lnTo>
                      <a:pt x="136372" y="1584693"/>
                    </a:lnTo>
                    <a:lnTo>
                      <a:pt x="136372" y="1582407"/>
                    </a:lnTo>
                    <a:lnTo>
                      <a:pt x="134086" y="1582407"/>
                    </a:lnTo>
                    <a:lnTo>
                      <a:pt x="134086" y="1580121"/>
                    </a:lnTo>
                    <a:lnTo>
                      <a:pt x="129514" y="1580121"/>
                    </a:lnTo>
                    <a:lnTo>
                      <a:pt x="129514" y="1577835"/>
                    </a:lnTo>
                    <a:lnTo>
                      <a:pt x="109702" y="1577835"/>
                    </a:lnTo>
                    <a:lnTo>
                      <a:pt x="109702" y="1580121"/>
                    </a:lnTo>
                    <a:lnTo>
                      <a:pt x="105130" y="1580121"/>
                    </a:lnTo>
                    <a:lnTo>
                      <a:pt x="105130" y="1582407"/>
                    </a:lnTo>
                    <a:lnTo>
                      <a:pt x="102844" y="1582407"/>
                    </a:lnTo>
                    <a:lnTo>
                      <a:pt x="99796" y="1584693"/>
                    </a:lnTo>
                    <a:lnTo>
                      <a:pt x="97510" y="1586979"/>
                    </a:lnTo>
                    <a:lnTo>
                      <a:pt x="97510" y="1590027"/>
                    </a:lnTo>
                    <a:lnTo>
                      <a:pt x="95224" y="1590027"/>
                    </a:lnTo>
                    <a:lnTo>
                      <a:pt x="95224" y="1594599"/>
                    </a:lnTo>
                    <a:lnTo>
                      <a:pt x="92938" y="1594599"/>
                    </a:lnTo>
                    <a:lnTo>
                      <a:pt x="92938" y="1618983"/>
                    </a:lnTo>
                    <a:lnTo>
                      <a:pt x="95224" y="1618983"/>
                    </a:lnTo>
                    <a:lnTo>
                      <a:pt x="95224" y="1623555"/>
                    </a:lnTo>
                    <a:lnTo>
                      <a:pt x="97510" y="1623555"/>
                    </a:lnTo>
                    <a:lnTo>
                      <a:pt x="97510" y="1628876"/>
                    </a:lnTo>
                    <a:lnTo>
                      <a:pt x="99796" y="1628876"/>
                    </a:lnTo>
                    <a:lnTo>
                      <a:pt x="99796" y="1631162"/>
                    </a:lnTo>
                    <a:lnTo>
                      <a:pt x="102844" y="1631162"/>
                    </a:lnTo>
                    <a:lnTo>
                      <a:pt x="102844" y="1633448"/>
                    </a:lnTo>
                    <a:lnTo>
                      <a:pt x="107416" y="1633448"/>
                    </a:lnTo>
                    <a:lnTo>
                      <a:pt x="107416" y="1636496"/>
                    </a:lnTo>
                    <a:lnTo>
                      <a:pt x="131800" y="1636496"/>
                    </a:lnTo>
                    <a:lnTo>
                      <a:pt x="131800" y="1633448"/>
                    </a:lnTo>
                    <a:lnTo>
                      <a:pt x="134086" y="1633448"/>
                    </a:lnTo>
                    <a:lnTo>
                      <a:pt x="134086" y="1631162"/>
                    </a:lnTo>
                    <a:lnTo>
                      <a:pt x="136372" y="1631162"/>
                    </a:lnTo>
                    <a:lnTo>
                      <a:pt x="136372" y="1628876"/>
                    </a:lnTo>
                    <a:lnTo>
                      <a:pt x="139420" y="1628876"/>
                    </a:lnTo>
                    <a:lnTo>
                      <a:pt x="139420" y="1626590"/>
                    </a:lnTo>
                    <a:lnTo>
                      <a:pt x="141706" y="1626590"/>
                    </a:lnTo>
                    <a:lnTo>
                      <a:pt x="141706" y="1621269"/>
                    </a:lnTo>
                    <a:lnTo>
                      <a:pt x="143992" y="1618983"/>
                    </a:lnTo>
                    <a:close/>
                  </a:path>
                  <a:path w="2585084" h="1637029">
                    <a:moveTo>
                      <a:pt x="333692" y="1103947"/>
                    </a:moveTo>
                    <a:lnTo>
                      <a:pt x="331406" y="1103947"/>
                    </a:lnTo>
                    <a:lnTo>
                      <a:pt x="331406" y="1096327"/>
                    </a:lnTo>
                    <a:lnTo>
                      <a:pt x="329120" y="1096327"/>
                    </a:lnTo>
                    <a:lnTo>
                      <a:pt x="329120" y="1094041"/>
                    </a:lnTo>
                    <a:lnTo>
                      <a:pt x="326834" y="1094041"/>
                    </a:lnTo>
                    <a:lnTo>
                      <a:pt x="326834" y="1106233"/>
                    </a:lnTo>
                    <a:lnTo>
                      <a:pt x="326834" y="1108519"/>
                    </a:lnTo>
                    <a:lnTo>
                      <a:pt x="324548" y="1108519"/>
                    </a:lnTo>
                    <a:lnTo>
                      <a:pt x="324548" y="1116139"/>
                    </a:lnTo>
                    <a:lnTo>
                      <a:pt x="321500" y="1116139"/>
                    </a:lnTo>
                    <a:lnTo>
                      <a:pt x="321500" y="1118425"/>
                    </a:lnTo>
                    <a:lnTo>
                      <a:pt x="319227" y="1118425"/>
                    </a:lnTo>
                    <a:lnTo>
                      <a:pt x="319227" y="1120711"/>
                    </a:lnTo>
                    <a:lnTo>
                      <a:pt x="309321" y="1120711"/>
                    </a:lnTo>
                    <a:lnTo>
                      <a:pt x="309321" y="1118425"/>
                    </a:lnTo>
                    <a:lnTo>
                      <a:pt x="307035" y="1118425"/>
                    </a:lnTo>
                    <a:lnTo>
                      <a:pt x="307035" y="1116139"/>
                    </a:lnTo>
                    <a:lnTo>
                      <a:pt x="304749" y="1116139"/>
                    </a:lnTo>
                    <a:lnTo>
                      <a:pt x="304749" y="1113853"/>
                    </a:lnTo>
                    <a:lnTo>
                      <a:pt x="302463" y="1110805"/>
                    </a:lnTo>
                    <a:lnTo>
                      <a:pt x="302463" y="1100899"/>
                    </a:lnTo>
                    <a:lnTo>
                      <a:pt x="304749" y="1100899"/>
                    </a:lnTo>
                    <a:lnTo>
                      <a:pt x="304749" y="1098613"/>
                    </a:lnTo>
                    <a:lnTo>
                      <a:pt x="307035" y="1098613"/>
                    </a:lnTo>
                    <a:lnTo>
                      <a:pt x="307035" y="1096327"/>
                    </a:lnTo>
                    <a:lnTo>
                      <a:pt x="309321" y="1096327"/>
                    </a:lnTo>
                    <a:lnTo>
                      <a:pt x="309321" y="1094041"/>
                    </a:lnTo>
                    <a:lnTo>
                      <a:pt x="319227" y="1094041"/>
                    </a:lnTo>
                    <a:lnTo>
                      <a:pt x="319227" y="1096327"/>
                    </a:lnTo>
                    <a:lnTo>
                      <a:pt x="321500" y="1096327"/>
                    </a:lnTo>
                    <a:lnTo>
                      <a:pt x="321500" y="1098613"/>
                    </a:lnTo>
                    <a:lnTo>
                      <a:pt x="324548" y="1098613"/>
                    </a:lnTo>
                    <a:lnTo>
                      <a:pt x="324548" y="1106233"/>
                    </a:lnTo>
                    <a:lnTo>
                      <a:pt x="326834" y="1106233"/>
                    </a:lnTo>
                    <a:lnTo>
                      <a:pt x="326834" y="1094041"/>
                    </a:lnTo>
                    <a:lnTo>
                      <a:pt x="326834" y="1091755"/>
                    </a:lnTo>
                    <a:lnTo>
                      <a:pt x="324548" y="1091755"/>
                    </a:lnTo>
                    <a:lnTo>
                      <a:pt x="324548" y="1088720"/>
                    </a:lnTo>
                    <a:lnTo>
                      <a:pt x="307035" y="1088720"/>
                    </a:lnTo>
                    <a:lnTo>
                      <a:pt x="307035" y="1091755"/>
                    </a:lnTo>
                    <a:lnTo>
                      <a:pt x="304749" y="1091755"/>
                    </a:lnTo>
                    <a:lnTo>
                      <a:pt x="304749" y="1094041"/>
                    </a:lnTo>
                    <a:lnTo>
                      <a:pt x="302463" y="1094041"/>
                    </a:lnTo>
                    <a:lnTo>
                      <a:pt x="302463" y="1081862"/>
                    </a:lnTo>
                    <a:lnTo>
                      <a:pt x="304749" y="1081862"/>
                    </a:lnTo>
                    <a:lnTo>
                      <a:pt x="304749" y="1079576"/>
                    </a:lnTo>
                    <a:lnTo>
                      <a:pt x="307035" y="1076528"/>
                    </a:lnTo>
                    <a:lnTo>
                      <a:pt x="307035" y="1074242"/>
                    </a:lnTo>
                    <a:lnTo>
                      <a:pt x="314655" y="1074242"/>
                    </a:lnTo>
                    <a:lnTo>
                      <a:pt x="314655" y="1071956"/>
                    </a:lnTo>
                    <a:lnTo>
                      <a:pt x="316941" y="1074242"/>
                    </a:lnTo>
                    <a:lnTo>
                      <a:pt x="321500" y="1074242"/>
                    </a:lnTo>
                    <a:lnTo>
                      <a:pt x="321500" y="1076528"/>
                    </a:lnTo>
                    <a:lnTo>
                      <a:pt x="324548" y="1076528"/>
                    </a:lnTo>
                    <a:lnTo>
                      <a:pt x="324548" y="1081862"/>
                    </a:lnTo>
                    <a:lnTo>
                      <a:pt x="331406" y="1081862"/>
                    </a:lnTo>
                    <a:lnTo>
                      <a:pt x="331406" y="1076528"/>
                    </a:lnTo>
                    <a:lnTo>
                      <a:pt x="329120" y="1076528"/>
                    </a:lnTo>
                    <a:lnTo>
                      <a:pt x="329120" y="1071956"/>
                    </a:lnTo>
                    <a:lnTo>
                      <a:pt x="326834" y="1071956"/>
                    </a:lnTo>
                    <a:lnTo>
                      <a:pt x="326834" y="1069670"/>
                    </a:lnTo>
                    <a:lnTo>
                      <a:pt x="321500" y="1069670"/>
                    </a:lnTo>
                    <a:lnTo>
                      <a:pt x="321500" y="1067384"/>
                    </a:lnTo>
                    <a:lnTo>
                      <a:pt x="309321" y="1067384"/>
                    </a:lnTo>
                    <a:lnTo>
                      <a:pt x="309321" y="1069670"/>
                    </a:lnTo>
                    <a:lnTo>
                      <a:pt x="304749" y="1069670"/>
                    </a:lnTo>
                    <a:lnTo>
                      <a:pt x="304749" y="1071956"/>
                    </a:lnTo>
                    <a:lnTo>
                      <a:pt x="302463" y="1071956"/>
                    </a:lnTo>
                    <a:lnTo>
                      <a:pt x="300177" y="1074242"/>
                    </a:lnTo>
                    <a:lnTo>
                      <a:pt x="300177" y="1076528"/>
                    </a:lnTo>
                    <a:lnTo>
                      <a:pt x="297129" y="1076528"/>
                    </a:lnTo>
                    <a:lnTo>
                      <a:pt x="297129" y="1081862"/>
                    </a:lnTo>
                    <a:lnTo>
                      <a:pt x="294843" y="1084148"/>
                    </a:lnTo>
                    <a:lnTo>
                      <a:pt x="294843" y="1110805"/>
                    </a:lnTo>
                    <a:lnTo>
                      <a:pt x="297129" y="1113853"/>
                    </a:lnTo>
                    <a:lnTo>
                      <a:pt x="297129" y="1118425"/>
                    </a:lnTo>
                    <a:lnTo>
                      <a:pt x="300177" y="1118425"/>
                    </a:lnTo>
                    <a:lnTo>
                      <a:pt x="300177" y="1120711"/>
                    </a:lnTo>
                    <a:lnTo>
                      <a:pt x="302463" y="1120711"/>
                    </a:lnTo>
                    <a:lnTo>
                      <a:pt x="302463" y="1122997"/>
                    </a:lnTo>
                    <a:lnTo>
                      <a:pt x="304749" y="1122997"/>
                    </a:lnTo>
                    <a:lnTo>
                      <a:pt x="304749" y="1126045"/>
                    </a:lnTo>
                    <a:lnTo>
                      <a:pt x="324548" y="1126045"/>
                    </a:lnTo>
                    <a:lnTo>
                      <a:pt x="324548" y="1122997"/>
                    </a:lnTo>
                    <a:lnTo>
                      <a:pt x="326834" y="1122997"/>
                    </a:lnTo>
                    <a:lnTo>
                      <a:pt x="326834" y="1120711"/>
                    </a:lnTo>
                    <a:lnTo>
                      <a:pt x="329120" y="1120711"/>
                    </a:lnTo>
                    <a:lnTo>
                      <a:pt x="329120" y="1118425"/>
                    </a:lnTo>
                    <a:lnTo>
                      <a:pt x="331406" y="1118425"/>
                    </a:lnTo>
                    <a:lnTo>
                      <a:pt x="331406" y="1108519"/>
                    </a:lnTo>
                    <a:lnTo>
                      <a:pt x="333692" y="1108519"/>
                    </a:lnTo>
                    <a:lnTo>
                      <a:pt x="333692" y="1103947"/>
                    </a:lnTo>
                    <a:close/>
                  </a:path>
                  <a:path w="2585084" h="1637029">
                    <a:moveTo>
                      <a:pt x="358076" y="1157287"/>
                    </a:moveTo>
                    <a:lnTo>
                      <a:pt x="353504" y="1157287"/>
                    </a:lnTo>
                    <a:lnTo>
                      <a:pt x="353504" y="1159573"/>
                    </a:lnTo>
                    <a:lnTo>
                      <a:pt x="351218" y="1159573"/>
                    </a:lnTo>
                    <a:lnTo>
                      <a:pt x="351218" y="1162621"/>
                    </a:lnTo>
                    <a:lnTo>
                      <a:pt x="348932" y="1162621"/>
                    </a:lnTo>
                    <a:lnTo>
                      <a:pt x="348932" y="1164907"/>
                    </a:lnTo>
                    <a:lnTo>
                      <a:pt x="345884" y="1164907"/>
                    </a:lnTo>
                    <a:lnTo>
                      <a:pt x="345884" y="1167193"/>
                    </a:lnTo>
                    <a:lnTo>
                      <a:pt x="343598" y="1167193"/>
                    </a:lnTo>
                    <a:lnTo>
                      <a:pt x="343598" y="1169466"/>
                    </a:lnTo>
                    <a:lnTo>
                      <a:pt x="341312" y="1169466"/>
                    </a:lnTo>
                    <a:lnTo>
                      <a:pt x="339026" y="1171752"/>
                    </a:lnTo>
                    <a:lnTo>
                      <a:pt x="336740" y="1171752"/>
                    </a:lnTo>
                    <a:lnTo>
                      <a:pt x="336740" y="1179372"/>
                    </a:lnTo>
                    <a:lnTo>
                      <a:pt x="339026" y="1179372"/>
                    </a:lnTo>
                    <a:lnTo>
                      <a:pt x="341312" y="1177086"/>
                    </a:lnTo>
                    <a:lnTo>
                      <a:pt x="343598" y="1177086"/>
                    </a:lnTo>
                    <a:lnTo>
                      <a:pt x="343598" y="1174800"/>
                    </a:lnTo>
                    <a:lnTo>
                      <a:pt x="348932" y="1174800"/>
                    </a:lnTo>
                    <a:lnTo>
                      <a:pt x="348932" y="1171752"/>
                    </a:lnTo>
                    <a:lnTo>
                      <a:pt x="351218" y="1171752"/>
                    </a:lnTo>
                    <a:lnTo>
                      <a:pt x="351218" y="1215948"/>
                    </a:lnTo>
                    <a:lnTo>
                      <a:pt x="358076" y="1215948"/>
                    </a:lnTo>
                    <a:lnTo>
                      <a:pt x="358076" y="1157287"/>
                    </a:lnTo>
                    <a:close/>
                  </a:path>
                  <a:path w="2585084" h="1637029">
                    <a:moveTo>
                      <a:pt x="377888" y="1079576"/>
                    </a:moveTo>
                    <a:lnTo>
                      <a:pt x="375602" y="1079576"/>
                    </a:lnTo>
                    <a:lnTo>
                      <a:pt x="375602" y="1074242"/>
                    </a:lnTo>
                    <a:lnTo>
                      <a:pt x="373316" y="1074242"/>
                    </a:lnTo>
                    <a:lnTo>
                      <a:pt x="373316" y="1071956"/>
                    </a:lnTo>
                    <a:lnTo>
                      <a:pt x="370268" y="1071956"/>
                    </a:lnTo>
                    <a:lnTo>
                      <a:pt x="370268" y="1069670"/>
                    </a:lnTo>
                    <a:lnTo>
                      <a:pt x="365696" y="1069670"/>
                    </a:lnTo>
                    <a:lnTo>
                      <a:pt x="365696" y="1067384"/>
                    </a:lnTo>
                    <a:lnTo>
                      <a:pt x="351218" y="1067384"/>
                    </a:lnTo>
                    <a:lnTo>
                      <a:pt x="351218" y="1069670"/>
                    </a:lnTo>
                    <a:lnTo>
                      <a:pt x="345884" y="1069670"/>
                    </a:lnTo>
                    <a:lnTo>
                      <a:pt x="345884" y="1071956"/>
                    </a:lnTo>
                    <a:lnTo>
                      <a:pt x="343598" y="1071956"/>
                    </a:lnTo>
                    <a:lnTo>
                      <a:pt x="343598" y="1076528"/>
                    </a:lnTo>
                    <a:lnTo>
                      <a:pt x="341312" y="1076528"/>
                    </a:lnTo>
                    <a:lnTo>
                      <a:pt x="341312" y="1084148"/>
                    </a:lnTo>
                    <a:lnTo>
                      <a:pt x="348932" y="1084148"/>
                    </a:lnTo>
                    <a:lnTo>
                      <a:pt x="348932" y="1076528"/>
                    </a:lnTo>
                    <a:lnTo>
                      <a:pt x="351218" y="1076528"/>
                    </a:lnTo>
                    <a:lnTo>
                      <a:pt x="351218" y="1074242"/>
                    </a:lnTo>
                    <a:lnTo>
                      <a:pt x="365696" y="1074242"/>
                    </a:lnTo>
                    <a:lnTo>
                      <a:pt x="365696" y="1076528"/>
                    </a:lnTo>
                    <a:lnTo>
                      <a:pt x="367982" y="1076528"/>
                    </a:lnTo>
                    <a:lnTo>
                      <a:pt x="367982" y="1079576"/>
                    </a:lnTo>
                    <a:lnTo>
                      <a:pt x="370268" y="1079576"/>
                    </a:lnTo>
                    <a:lnTo>
                      <a:pt x="370268" y="1086434"/>
                    </a:lnTo>
                    <a:lnTo>
                      <a:pt x="367982" y="1086434"/>
                    </a:lnTo>
                    <a:lnTo>
                      <a:pt x="367982" y="1091755"/>
                    </a:lnTo>
                    <a:lnTo>
                      <a:pt x="365696" y="1091755"/>
                    </a:lnTo>
                    <a:lnTo>
                      <a:pt x="365696" y="1094041"/>
                    </a:lnTo>
                    <a:lnTo>
                      <a:pt x="363410" y="1094041"/>
                    </a:lnTo>
                    <a:lnTo>
                      <a:pt x="363410" y="1096327"/>
                    </a:lnTo>
                    <a:lnTo>
                      <a:pt x="361124" y="1096327"/>
                    </a:lnTo>
                    <a:lnTo>
                      <a:pt x="361124" y="1098613"/>
                    </a:lnTo>
                    <a:lnTo>
                      <a:pt x="358076" y="1098613"/>
                    </a:lnTo>
                    <a:lnTo>
                      <a:pt x="358076" y="1100899"/>
                    </a:lnTo>
                    <a:lnTo>
                      <a:pt x="355790" y="1100899"/>
                    </a:lnTo>
                    <a:lnTo>
                      <a:pt x="355790" y="1103947"/>
                    </a:lnTo>
                    <a:lnTo>
                      <a:pt x="353504" y="1103947"/>
                    </a:lnTo>
                    <a:lnTo>
                      <a:pt x="353504" y="1106233"/>
                    </a:lnTo>
                    <a:lnTo>
                      <a:pt x="351218" y="1106233"/>
                    </a:lnTo>
                    <a:lnTo>
                      <a:pt x="351218" y="1108519"/>
                    </a:lnTo>
                    <a:lnTo>
                      <a:pt x="348932" y="1108519"/>
                    </a:lnTo>
                    <a:lnTo>
                      <a:pt x="348932" y="1110805"/>
                    </a:lnTo>
                    <a:lnTo>
                      <a:pt x="345884" y="1110805"/>
                    </a:lnTo>
                    <a:lnTo>
                      <a:pt x="345884" y="1113853"/>
                    </a:lnTo>
                    <a:lnTo>
                      <a:pt x="343598" y="1113853"/>
                    </a:lnTo>
                    <a:lnTo>
                      <a:pt x="343598" y="1116139"/>
                    </a:lnTo>
                    <a:lnTo>
                      <a:pt x="341312" y="1116139"/>
                    </a:lnTo>
                    <a:lnTo>
                      <a:pt x="341312" y="1120711"/>
                    </a:lnTo>
                    <a:lnTo>
                      <a:pt x="339026" y="1120711"/>
                    </a:lnTo>
                    <a:lnTo>
                      <a:pt x="339026" y="1126045"/>
                    </a:lnTo>
                    <a:lnTo>
                      <a:pt x="377888" y="1126045"/>
                    </a:lnTo>
                    <a:lnTo>
                      <a:pt x="377888" y="1118425"/>
                    </a:lnTo>
                    <a:lnTo>
                      <a:pt x="351218" y="1118425"/>
                    </a:lnTo>
                    <a:lnTo>
                      <a:pt x="351218" y="1116139"/>
                    </a:lnTo>
                    <a:lnTo>
                      <a:pt x="353504" y="1113853"/>
                    </a:lnTo>
                    <a:lnTo>
                      <a:pt x="355790" y="1113853"/>
                    </a:lnTo>
                    <a:lnTo>
                      <a:pt x="355790" y="1110805"/>
                    </a:lnTo>
                    <a:lnTo>
                      <a:pt x="358076" y="1110805"/>
                    </a:lnTo>
                    <a:lnTo>
                      <a:pt x="358076" y="1108519"/>
                    </a:lnTo>
                    <a:lnTo>
                      <a:pt x="361124" y="1108519"/>
                    </a:lnTo>
                    <a:lnTo>
                      <a:pt x="361124" y="1106233"/>
                    </a:lnTo>
                    <a:lnTo>
                      <a:pt x="363410" y="1106233"/>
                    </a:lnTo>
                    <a:lnTo>
                      <a:pt x="363410" y="1103947"/>
                    </a:lnTo>
                    <a:lnTo>
                      <a:pt x="365696" y="1103947"/>
                    </a:lnTo>
                    <a:lnTo>
                      <a:pt x="365696" y="1100899"/>
                    </a:lnTo>
                    <a:lnTo>
                      <a:pt x="367982" y="1100899"/>
                    </a:lnTo>
                    <a:lnTo>
                      <a:pt x="367982" y="1098613"/>
                    </a:lnTo>
                    <a:lnTo>
                      <a:pt x="370268" y="1098613"/>
                    </a:lnTo>
                    <a:lnTo>
                      <a:pt x="370268" y="1096327"/>
                    </a:lnTo>
                    <a:lnTo>
                      <a:pt x="373316" y="1096327"/>
                    </a:lnTo>
                    <a:lnTo>
                      <a:pt x="373316" y="1094041"/>
                    </a:lnTo>
                    <a:lnTo>
                      <a:pt x="375602" y="1094041"/>
                    </a:lnTo>
                    <a:lnTo>
                      <a:pt x="375602" y="1088720"/>
                    </a:lnTo>
                    <a:lnTo>
                      <a:pt x="377888" y="1088720"/>
                    </a:lnTo>
                    <a:lnTo>
                      <a:pt x="377888" y="1079576"/>
                    </a:lnTo>
                    <a:close/>
                  </a:path>
                  <a:path w="2585084" h="1637029">
                    <a:moveTo>
                      <a:pt x="406844" y="1100899"/>
                    </a:moveTo>
                    <a:lnTo>
                      <a:pt x="385508" y="1100899"/>
                    </a:lnTo>
                    <a:lnTo>
                      <a:pt x="385508" y="1108532"/>
                    </a:lnTo>
                    <a:lnTo>
                      <a:pt x="406844" y="1108532"/>
                    </a:lnTo>
                    <a:lnTo>
                      <a:pt x="406844" y="1100899"/>
                    </a:lnTo>
                    <a:close/>
                  </a:path>
                  <a:path w="2585084" h="1637029">
                    <a:moveTo>
                      <a:pt x="901293" y="1088720"/>
                    </a:moveTo>
                    <a:lnTo>
                      <a:pt x="899007" y="1088720"/>
                    </a:lnTo>
                    <a:lnTo>
                      <a:pt x="899007" y="1081862"/>
                    </a:lnTo>
                    <a:lnTo>
                      <a:pt x="896721" y="1081862"/>
                    </a:lnTo>
                    <a:lnTo>
                      <a:pt x="896721" y="1079576"/>
                    </a:lnTo>
                    <a:lnTo>
                      <a:pt x="894435" y="1079576"/>
                    </a:lnTo>
                    <a:lnTo>
                      <a:pt x="892149" y="1076528"/>
                    </a:lnTo>
                    <a:lnTo>
                      <a:pt x="874623" y="1076528"/>
                    </a:lnTo>
                    <a:lnTo>
                      <a:pt x="874623" y="1079576"/>
                    </a:lnTo>
                    <a:lnTo>
                      <a:pt x="872337" y="1079576"/>
                    </a:lnTo>
                    <a:lnTo>
                      <a:pt x="872337" y="1081862"/>
                    </a:lnTo>
                    <a:lnTo>
                      <a:pt x="870051" y="1081862"/>
                    </a:lnTo>
                    <a:lnTo>
                      <a:pt x="867765" y="1084148"/>
                    </a:lnTo>
                    <a:lnTo>
                      <a:pt x="867765" y="1086434"/>
                    </a:lnTo>
                    <a:lnTo>
                      <a:pt x="864717" y="1088720"/>
                    </a:lnTo>
                    <a:lnTo>
                      <a:pt x="864717" y="1096327"/>
                    </a:lnTo>
                    <a:lnTo>
                      <a:pt x="862431" y="1096327"/>
                    </a:lnTo>
                    <a:lnTo>
                      <a:pt x="862431" y="1116139"/>
                    </a:lnTo>
                    <a:lnTo>
                      <a:pt x="864717" y="1116139"/>
                    </a:lnTo>
                    <a:lnTo>
                      <a:pt x="864717" y="1122997"/>
                    </a:lnTo>
                    <a:lnTo>
                      <a:pt x="867765" y="1126045"/>
                    </a:lnTo>
                    <a:lnTo>
                      <a:pt x="867765" y="1128331"/>
                    </a:lnTo>
                    <a:lnTo>
                      <a:pt x="870051" y="1128331"/>
                    </a:lnTo>
                    <a:lnTo>
                      <a:pt x="870051" y="1130617"/>
                    </a:lnTo>
                    <a:lnTo>
                      <a:pt x="872337" y="1130617"/>
                    </a:lnTo>
                    <a:lnTo>
                      <a:pt x="872337" y="1132903"/>
                    </a:lnTo>
                    <a:lnTo>
                      <a:pt x="876909" y="1132903"/>
                    </a:lnTo>
                    <a:lnTo>
                      <a:pt x="876909" y="1135189"/>
                    </a:lnTo>
                    <a:lnTo>
                      <a:pt x="889101" y="1135189"/>
                    </a:lnTo>
                    <a:lnTo>
                      <a:pt x="889101" y="1132903"/>
                    </a:lnTo>
                    <a:lnTo>
                      <a:pt x="894435" y="1132903"/>
                    </a:lnTo>
                    <a:lnTo>
                      <a:pt x="894435" y="1130617"/>
                    </a:lnTo>
                    <a:lnTo>
                      <a:pt x="896721" y="1130617"/>
                    </a:lnTo>
                    <a:lnTo>
                      <a:pt x="896721" y="1128331"/>
                    </a:lnTo>
                    <a:lnTo>
                      <a:pt x="899007" y="1128331"/>
                    </a:lnTo>
                    <a:lnTo>
                      <a:pt x="899007" y="1122997"/>
                    </a:lnTo>
                    <a:lnTo>
                      <a:pt x="901293" y="1122997"/>
                    </a:lnTo>
                    <a:lnTo>
                      <a:pt x="901293" y="1108519"/>
                    </a:lnTo>
                    <a:lnTo>
                      <a:pt x="899007" y="1108519"/>
                    </a:lnTo>
                    <a:lnTo>
                      <a:pt x="899007" y="1103947"/>
                    </a:lnTo>
                    <a:lnTo>
                      <a:pt x="896721" y="1103947"/>
                    </a:lnTo>
                    <a:lnTo>
                      <a:pt x="896721" y="1100899"/>
                    </a:lnTo>
                    <a:lnTo>
                      <a:pt x="894435" y="1100899"/>
                    </a:lnTo>
                    <a:lnTo>
                      <a:pt x="894435" y="1108519"/>
                    </a:lnTo>
                    <a:lnTo>
                      <a:pt x="894435" y="1122997"/>
                    </a:lnTo>
                    <a:lnTo>
                      <a:pt x="892149" y="1122997"/>
                    </a:lnTo>
                    <a:lnTo>
                      <a:pt x="892149" y="1126045"/>
                    </a:lnTo>
                    <a:lnTo>
                      <a:pt x="889101" y="1126045"/>
                    </a:lnTo>
                    <a:lnTo>
                      <a:pt x="889101" y="1128331"/>
                    </a:lnTo>
                    <a:lnTo>
                      <a:pt x="884529" y="1128331"/>
                    </a:lnTo>
                    <a:lnTo>
                      <a:pt x="884529" y="1130617"/>
                    </a:lnTo>
                    <a:lnTo>
                      <a:pt x="882243" y="1130617"/>
                    </a:lnTo>
                    <a:lnTo>
                      <a:pt x="882243" y="1128331"/>
                    </a:lnTo>
                    <a:lnTo>
                      <a:pt x="876909" y="1128331"/>
                    </a:lnTo>
                    <a:lnTo>
                      <a:pt x="876909" y="1126045"/>
                    </a:lnTo>
                    <a:lnTo>
                      <a:pt x="874623" y="1126045"/>
                    </a:lnTo>
                    <a:lnTo>
                      <a:pt x="874623" y="1122997"/>
                    </a:lnTo>
                    <a:lnTo>
                      <a:pt x="872337" y="1122997"/>
                    </a:lnTo>
                    <a:lnTo>
                      <a:pt x="872337" y="1108519"/>
                    </a:lnTo>
                    <a:lnTo>
                      <a:pt x="874623" y="1108519"/>
                    </a:lnTo>
                    <a:lnTo>
                      <a:pt x="874623" y="1106233"/>
                    </a:lnTo>
                    <a:lnTo>
                      <a:pt x="876909" y="1106233"/>
                    </a:lnTo>
                    <a:lnTo>
                      <a:pt x="876909" y="1103947"/>
                    </a:lnTo>
                    <a:lnTo>
                      <a:pt x="889101" y="1103947"/>
                    </a:lnTo>
                    <a:lnTo>
                      <a:pt x="889101" y="1106233"/>
                    </a:lnTo>
                    <a:lnTo>
                      <a:pt x="892149" y="1106233"/>
                    </a:lnTo>
                    <a:lnTo>
                      <a:pt x="892149" y="1108519"/>
                    </a:lnTo>
                    <a:lnTo>
                      <a:pt x="894435" y="1108519"/>
                    </a:lnTo>
                    <a:lnTo>
                      <a:pt x="894435" y="1100899"/>
                    </a:lnTo>
                    <a:lnTo>
                      <a:pt x="894435" y="1098613"/>
                    </a:lnTo>
                    <a:lnTo>
                      <a:pt x="889101" y="1098613"/>
                    </a:lnTo>
                    <a:lnTo>
                      <a:pt x="889101" y="1096327"/>
                    </a:lnTo>
                    <a:lnTo>
                      <a:pt x="879957" y="1096327"/>
                    </a:lnTo>
                    <a:lnTo>
                      <a:pt x="876909" y="1098613"/>
                    </a:lnTo>
                    <a:lnTo>
                      <a:pt x="874623" y="1098613"/>
                    </a:lnTo>
                    <a:lnTo>
                      <a:pt x="874623" y="1100899"/>
                    </a:lnTo>
                    <a:lnTo>
                      <a:pt x="872337" y="1100899"/>
                    </a:lnTo>
                    <a:lnTo>
                      <a:pt x="872337" y="1103947"/>
                    </a:lnTo>
                    <a:lnTo>
                      <a:pt x="870051" y="1103947"/>
                    </a:lnTo>
                    <a:lnTo>
                      <a:pt x="870051" y="1094041"/>
                    </a:lnTo>
                    <a:lnTo>
                      <a:pt x="872337" y="1094041"/>
                    </a:lnTo>
                    <a:lnTo>
                      <a:pt x="872337" y="1088720"/>
                    </a:lnTo>
                    <a:lnTo>
                      <a:pt x="874623" y="1088720"/>
                    </a:lnTo>
                    <a:lnTo>
                      <a:pt x="874623" y="1084148"/>
                    </a:lnTo>
                    <a:lnTo>
                      <a:pt x="876909" y="1084148"/>
                    </a:lnTo>
                    <a:lnTo>
                      <a:pt x="879957" y="1081862"/>
                    </a:lnTo>
                    <a:lnTo>
                      <a:pt x="889101" y="1081862"/>
                    </a:lnTo>
                    <a:lnTo>
                      <a:pt x="889101" y="1084148"/>
                    </a:lnTo>
                    <a:lnTo>
                      <a:pt x="892149" y="1084148"/>
                    </a:lnTo>
                    <a:lnTo>
                      <a:pt x="892149" y="1088720"/>
                    </a:lnTo>
                    <a:lnTo>
                      <a:pt x="894435" y="1088720"/>
                    </a:lnTo>
                    <a:lnTo>
                      <a:pt x="894435" y="1091755"/>
                    </a:lnTo>
                    <a:lnTo>
                      <a:pt x="901293" y="1091755"/>
                    </a:lnTo>
                    <a:lnTo>
                      <a:pt x="901293" y="1088720"/>
                    </a:lnTo>
                    <a:close/>
                  </a:path>
                  <a:path w="2585084" h="1637029">
                    <a:moveTo>
                      <a:pt x="937856" y="1181658"/>
                    </a:moveTo>
                    <a:lnTo>
                      <a:pt x="935570" y="1179372"/>
                    </a:lnTo>
                    <a:lnTo>
                      <a:pt x="935570" y="1174800"/>
                    </a:lnTo>
                    <a:lnTo>
                      <a:pt x="933284" y="1174800"/>
                    </a:lnTo>
                    <a:lnTo>
                      <a:pt x="933284" y="1171752"/>
                    </a:lnTo>
                    <a:lnTo>
                      <a:pt x="930998" y="1171752"/>
                    </a:lnTo>
                    <a:lnTo>
                      <a:pt x="930998" y="1169466"/>
                    </a:lnTo>
                    <a:lnTo>
                      <a:pt x="927963" y="1169466"/>
                    </a:lnTo>
                    <a:lnTo>
                      <a:pt x="927963" y="1167193"/>
                    </a:lnTo>
                    <a:lnTo>
                      <a:pt x="911199" y="1167193"/>
                    </a:lnTo>
                    <a:lnTo>
                      <a:pt x="908913" y="1169466"/>
                    </a:lnTo>
                    <a:lnTo>
                      <a:pt x="906627" y="1169466"/>
                    </a:lnTo>
                    <a:lnTo>
                      <a:pt x="906627" y="1171752"/>
                    </a:lnTo>
                    <a:lnTo>
                      <a:pt x="904341" y="1171752"/>
                    </a:lnTo>
                    <a:lnTo>
                      <a:pt x="904341" y="1174800"/>
                    </a:lnTo>
                    <a:lnTo>
                      <a:pt x="901293" y="1174800"/>
                    </a:lnTo>
                    <a:lnTo>
                      <a:pt x="901293" y="1181658"/>
                    </a:lnTo>
                    <a:lnTo>
                      <a:pt x="899007" y="1181658"/>
                    </a:lnTo>
                    <a:lnTo>
                      <a:pt x="899007" y="1183944"/>
                    </a:lnTo>
                    <a:lnTo>
                      <a:pt x="906627" y="1183944"/>
                    </a:lnTo>
                    <a:lnTo>
                      <a:pt x="906627" y="1181658"/>
                    </a:lnTo>
                    <a:lnTo>
                      <a:pt x="908913" y="1181658"/>
                    </a:lnTo>
                    <a:lnTo>
                      <a:pt x="908913" y="1177086"/>
                    </a:lnTo>
                    <a:lnTo>
                      <a:pt x="911199" y="1177086"/>
                    </a:lnTo>
                    <a:lnTo>
                      <a:pt x="911199" y="1174800"/>
                    </a:lnTo>
                    <a:lnTo>
                      <a:pt x="913485" y="1174800"/>
                    </a:lnTo>
                    <a:lnTo>
                      <a:pt x="913485" y="1171752"/>
                    </a:lnTo>
                    <a:lnTo>
                      <a:pt x="923391" y="1171752"/>
                    </a:lnTo>
                    <a:lnTo>
                      <a:pt x="923391" y="1174800"/>
                    </a:lnTo>
                    <a:lnTo>
                      <a:pt x="925677" y="1174800"/>
                    </a:lnTo>
                    <a:lnTo>
                      <a:pt x="925677" y="1177086"/>
                    </a:lnTo>
                    <a:lnTo>
                      <a:pt x="927963" y="1177086"/>
                    </a:lnTo>
                    <a:lnTo>
                      <a:pt x="927963" y="1181658"/>
                    </a:lnTo>
                    <a:lnTo>
                      <a:pt x="930998" y="1181658"/>
                    </a:lnTo>
                    <a:lnTo>
                      <a:pt x="930998" y="1183944"/>
                    </a:lnTo>
                    <a:lnTo>
                      <a:pt x="927963" y="1183944"/>
                    </a:lnTo>
                    <a:lnTo>
                      <a:pt x="927963" y="1189278"/>
                    </a:lnTo>
                    <a:lnTo>
                      <a:pt x="925677" y="1189278"/>
                    </a:lnTo>
                    <a:lnTo>
                      <a:pt x="925677" y="1193850"/>
                    </a:lnTo>
                    <a:lnTo>
                      <a:pt x="923391" y="1193850"/>
                    </a:lnTo>
                    <a:lnTo>
                      <a:pt x="923391" y="1196136"/>
                    </a:lnTo>
                    <a:lnTo>
                      <a:pt x="921105" y="1196136"/>
                    </a:lnTo>
                    <a:lnTo>
                      <a:pt x="921105" y="1199184"/>
                    </a:lnTo>
                    <a:lnTo>
                      <a:pt x="918819" y="1199184"/>
                    </a:lnTo>
                    <a:lnTo>
                      <a:pt x="918819" y="1201470"/>
                    </a:lnTo>
                    <a:lnTo>
                      <a:pt x="916533" y="1201470"/>
                    </a:lnTo>
                    <a:lnTo>
                      <a:pt x="913485" y="1203756"/>
                    </a:lnTo>
                    <a:lnTo>
                      <a:pt x="911199" y="1203756"/>
                    </a:lnTo>
                    <a:lnTo>
                      <a:pt x="911199" y="1206042"/>
                    </a:lnTo>
                    <a:lnTo>
                      <a:pt x="908913" y="1206042"/>
                    </a:lnTo>
                    <a:lnTo>
                      <a:pt x="908913" y="1209090"/>
                    </a:lnTo>
                    <a:lnTo>
                      <a:pt x="906627" y="1209090"/>
                    </a:lnTo>
                    <a:lnTo>
                      <a:pt x="906627" y="1211376"/>
                    </a:lnTo>
                    <a:lnTo>
                      <a:pt x="904341" y="1211376"/>
                    </a:lnTo>
                    <a:lnTo>
                      <a:pt x="904341" y="1213662"/>
                    </a:lnTo>
                    <a:lnTo>
                      <a:pt x="901293" y="1213662"/>
                    </a:lnTo>
                    <a:lnTo>
                      <a:pt x="901293" y="1218234"/>
                    </a:lnTo>
                    <a:lnTo>
                      <a:pt x="899007" y="1218234"/>
                    </a:lnTo>
                    <a:lnTo>
                      <a:pt x="899007" y="1225854"/>
                    </a:lnTo>
                    <a:lnTo>
                      <a:pt x="937856" y="1225854"/>
                    </a:lnTo>
                    <a:lnTo>
                      <a:pt x="937856" y="1218234"/>
                    </a:lnTo>
                    <a:lnTo>
                      <a:pt x="908913" y="1218234"/>
                    </a:lnTo>
                    <a:lnTo>
                      <a:pt x="908913" y="1215948"/>
                    </a:lnTo>
                    <a:lnTo>
                      <a:pt x="911199" y="1215948"/>
                    </a:lnTo>
                    <a:lnTo>
                      <a:pt x="911199" y="1213662"/>
                    </a:lnTo>
                    <a:lnTo>
                      <a:pt x="913485" y="1213662"/>
                    </a:lnTo>
                    <a:lnTo>
                      <a:pt x="913485" y="1211376"/>
                    </a:lnTo>
                    <a:lnTo>
                      <a:pt x="916533" y="1211376"/>
                    </a:lnTo>
                    <a:lnTo>
                      <a:pt x="916533" y="1209090"/>
                    </a:lnTo>
                    <a:lnTo>
                      <a:pt x="918819" y="1209090"/>
                    </a:lnTo>
                    <a:lnTo>
                      <a:pt x="921105" y="1206042"/>
                    </a:lnTo>
                    <a:lnTo>
                      <a:pt x="923391" y="1203756"/>
                    </a:lnTo>
                    <a:lnTo>
                      <a:pt x="925677" y="1203756"/>
                    </a:lnTo>
                    <a:lnTo>
                      <a:pt x="925677" y="1201470"/>
                    </a:lnTo>
                    <a:lnTo>
                      <a:pt x="927963" y="1201470"/>
                    </a:lnTo>
                    <a:lnTo>
                      <a:pt x="927963" y="1199184"/>
                    </a:lnTo>
                    <a:lnTo>
                      <a:pt x="930998" y="1199184"/>
                    </a:lnTo>
                    <a:lnTo>
                      <a:pt x="930998" y="1196136"/>
                    </a:lnTo>
                    <a:lnTo>
                      <a:pt x="933284" y="1196136"/>
                    </a:lnTo>
                    <a:lnTo>
                      <a:pt x="933284" y="1191564"/>
                    </a:lnTo>
                    <a:lnTo>
                      <a:pt x="935570" y="1191564"/>
                    </a:lnTo>
                    <a:lnTo>
                      <a:pt x="935570" y="1183944"/>
                    </a:lnTo>
                    <a:lnTo>
                      <a:pt x="937856" y="1183944"/>
                    </a:lnTo>
                    <a:lnTo>
                      <a:pt x="937856" y="1181658"/>
                    </a:lnTo>
                    <a:close/>
                  </a:path>
                  <a:path w="2585084" h="1637029">
                    <a:moveTo>
                      <a:pt x="945476" y="1084148"/>
                    </a:moveTo>
                    <a:lnTo>
                      <a:pt x="943190" y="1084148"/>
                    </a:lnTo>
                    <a:lnTo>
                      <a:pt x="943190" y="1081862"/>
                    </a:lnTo>
                    <a:lnTo>
                      <a:pt x="940142" y="1081862"/>
                    </a:lnTo>
                    <a:lnTo>
                      <a:pt x="940142" y="1079576"/>
                    </a:lnTo>
                    <a:lnTo>
                      <a:pt x="937856" y="1079576"/>
                    </a:lnTo>
                    <a:lnTo>
                      <a:pt x="937856" y="1076528"/>
                    </a:lnTo>
                    <a:lnTo>
                      <a:pt x="918819" y="1076528"/>
                    </a:lnTo>
                    <a:lnTo>
                      <a:pt x="918819" y="1079576"/>
                    </a:lnTo>
                    <a:lnTo>
                      <a:pt x="913485" y="1079576"/>
                    </a:lnTo>
                    <a:lnTo>
                      <a:pt x="913485" y="1081862"/>
                    </a:lnTo>
                    <a:lnTo>
                      <a:pt x="911199" y="1081862"/>
                    </a:lnTo>
                    <a:lnTo>
                      <a:pt x="911199" y="1086434"/>
                    </a:lnTo>
                    <a:lnTo>
                      <a:pt x="908913" y="1088720"/>
                    </a:lnTo>
                    <a:lnTo>
                      <a:pt x="908913" y="1091755"/>
                    </a:lnTo>
                    <a:lnTo>
                      <a:pt x="916533" y="1094041"/>
                    </a:lnTo>
                    <a:lnTo>
                      <a:pt x="916533" y="1088720"/>
                    </a:lnTo>
                    <a:lnTo>
                      <a:pt x="918819" y="1088720"/>
                    </a:lnTo>
                    <a:lnTo>
                      <a:pt x="918819" y="1084148"/>
                    </a:lnTo>
                    <a:lnTo>
                      <a:pt x="921105" y="1084148"/>
                    </a:lnTo>
                    <a:lnTo>
                      <a:pt x="921105" y="1081862"/>
                    </a:lnTo>
                    <a:lnTo>
                      <a:pt x="933284" y="1081862"/>
                    </a:lnTo>
                    <a:lnTo>
                      <a:pt x="933284" y="1084148"/>
                    </a:lnTo>
                    <a:lnTo>
                      <a:pt x="935570" y="1084148"/>
                    </a:lnTo>
                    <a:lnTo>
                      <a:pt x="935570" y="1086434"/>
                    </a:lnTo>
                    <a:lnTo>
                      <a:pt x="937856" y="1086434"/>
                    </a:lnTo>
                    <a:lnTo>
                      <a:pt x="937856" y="1098613"/>
                    </a:lnTo>
                    <a:lnTo>
                      <a:pt x="935570" y="1098613"/>
                    </a:lnTo>
                    <a:lnTo>
                      <a:pt x="935570" y="1100899"/>
                    </a:lnTo>
                    <a:lnTo>
                      <a:pt x="933284" y="1100899"/>
                    </a:lnTo>
                    <a:lnTo>
                      <a:pt x="933284" y="1103947"/>
                    </a:lnTo>
                    <a:lnTo>
                      <a:pt x="930998" y="1103947"/>
                    </a:lnTo>
                    <a:lnTo>
                      <a:pt x="930998" y="1106233"/>
                    </a:lnTo>
                    <a:lnTo>
                      <a:pt x="927963" y="1106233"/>
                    </a:lnTo>
                    <a:lnTo>
                      <a:pt x="927963" y="1108519"/>
                    </a:lnTo>
                    <a:lnTo>
                      <a:pt x="925677" y="1108519"/>
                    </a:lnTo>
                    <a:lnTo>
                      <a:pt x="925677" y="1110805"/>
                    </a:lnTo>
                    <a:lnTo>
                      <a:pt x="923391" y="1110805"/>
                    </a:lnTo>
                    <a:lnTo>
                      <a:pt x="923391" y="1113853"/>
                    </a:lnTo>
                    <a:lnTo>
                      <a:pt x="921105" y="1113853"/>
                    </a:lnTo>
                    <a:lnTo>
                      <a:pt x="921105" y="1116139"/>
                    </a:lnTo>
                    <a:lnTo>
                      <a:pt x="918819" y="1116139"/>
                    </a:lnTo>
                    <a:lnTo>
                      <a:pt x="918819" y="1118425"/>
                    </a:lnTo>
                    <a:lnTo>
                      <a:pt x="916533" y="1118425"/>
                    </a:lnTo>
                    <a:lnTo>
                      <a:pt x="916533" y="1120711"/>
                    </a:lnTo>
                    <a:lnTo>
                      <a:pt x="913485" y="1120711"/>
                    </a:lnTo>
                    <a:lnTo>
                      <a:pt x="913485" y="1122997"/>
                    </a:lnTo>
                    <a:lnTo>
                      <a:pt x="911199" y="1122997"/>
                    </a:lnTo>
                    <a:lnTo>
                      <a:pt x="911199" y="1126045"/>
                    </a:lnTo>
                    <a:lnTo>
                      <a:pt x="908913" y="1126045"/>
                    </a:lnTo>
                    <a:lnTo>
                      <a:pt x="908913" y="1135189"/>
                    </a:lnTo>
                    <a:lnTo>
                      <a:pt x="945476" y="1135189"/>
                    </a:lnTo>
                    <a:lnTo>
                      <a:pt x="945476" y="1128331"/>
                    </a:lnTo>
                    <a:lnTo>
                      <a:pt x="918819" y="1128331"/>
                    </a:lnTo>
                    <a:lnTo>
                      <a:pt x="918819" y="1126045"/>
                    </a:lnTo>
                    <a:lnTo>
                      <a:pt x="921105" y="1122997"/>
                    </a:lnTo>
                    <a:lnTo>
                      <a:pt x="921105" y="1120711"/>
                    </a:lnTo>
                    <a:lnTo>
                      <a:pt x="925677" y="1120711"/>
                    </a:lnTo>
                    <a:lnTo>
                      <a:pt x="925677" y="1118425"/>
                    </a:lnTo>
                    <a:lnTo>
                      <a:pt x="927963" y="1118425"/>
                    </a:lnTo>
                    <a:lnTo>
                      <a:pt x="927963" y="1116139"/>
                    </a:lnTo>
                    <a:lnTo>
                      <a:pt x="930998" y="1116139"/>
                    </a:lnTo>
                    <a:lnTo>
                      <a:pt x="930998" y="1113853"/>
                    </a:lnTo>
                    <a:lnTo>
                      <a:pt x="933284" y="1113853"/>
                    </a:lnTo>
                    <a:lnTo>
                      <a:pt x="933284" y="1110805"/>
                    </a:lnTo>
                    <a:lnTo>
                      <a:pt x="935570" y="1110805"/>
                    </a:lnTo>
                    <a:lnTo>
                      <a:pt x="935570" y="1108519"/>
                    </a:lnTo>
                    <a:lnTo>
                      <a:pt x="937856" y="1108519"/>
                    </a:lnTo>
                    <a:lnTo>
                      <a:pt x="937856" y="1106233"/>
                    </a:lnTo>
                    <a:lnTo>
                      <a:pt x="940142" y="1106233"/>
                    </a:lnTo>
                    <a:lnTo>
                      <a:pt x="940142" y="1103947"/>
                    </a:lnTo>
                    <a:lnTo>
                      <a:pt x="943190" y="1103947"/>
                    </a:lnTo>
                    <a:lnTo>
                      <a:pt x="943190" y="1098613"/>
                    </a:lnTo>
                    <a:lnTo>
                      <a:pt x="945476" y="1098613"/>
                    </a:lnTo>
                    <a:lnTo>
                      <a:pt x="945476" y="1084148"/>
                    </a:lnTo>
                    <a:close/>
                  </a:path>
                  <a:path w="2585084" h="1637029">
                    <a:moveTo>
                      <a:pt x="974432" y="1108519"/>
                    </a:moveTo>
                    <a:lnTo>
                      <a:pt x="952334" y="1108519"/>
                    </a:lnTo>
                    <a:lnTo>
                      <a:pt x="952334" y="1116139"/>
                    </a:lnTo>
                    <a:lnTo>
                      <a:pt x="974432" y="1116139"/>
                    </a:lnTo>
                    <a:lnTo>
                      <a:pt x="974432" y="1108519"/>
                    </a:lnTo>
                    <a:close/>
                  </a:path>
                  <a:path w="2585084" h="1637029">
                    <a:moveTo>
                      <a:pt x="1478788" y="1084148"/>
                    </a:moveTo>
                    <a:lnTo>
                      <a:pt x="1439938" y="1084148"/>
                    </a:lnTo>
                    <a:lnTo>
                      <a:pt x="1439938" y="1091755"/>
                    </a:lnTo>
                    <a:lnTo>
                      <a:pt x="1468882" y="1091755"/>
                    </a:lnTo>
                    <a:lnTo>
                      <a:pt x="1468882" y="1094041"/>
                    </a:lnTo>
                    <a:lnTo>
                      <a:pt x="1466596" y="1094041"/>
                    </a:lnTo>
                    <a:lnTo>
                      <a:pt x="1466596" y="1096327"/>
                    </a:lnTo>
                    <a:lnTo>
                      <a:pt x="1464310" y="1098613"/>
                    </a:lnTo>
                    <a:lnTo>
                      <a:pt x="1464310" y="1100899"/>
                    </a:lnTo>
                    <a:lnTo>
                      <a:pt x="1462024" y="1100899"/>
                    </a:lnTo>
                    <a:lnTo>
                      <a:pt x="1462024" y="1103947"/>
                    </a:lnTo>
                    <a:lnTo>
                      <a:pt x="1458988" y="1106233"/>
                    </a:lnTo>
                    <a:lnTo>
                      <a:pt x="1458988" y="1108519"/>
                    </a:lnTo>
                    <a:lnTo>
                      <a:pt x="1456702" y="1108519"/>
                    </a:lnTo>
                    <a:lnTo>
                      <a:pt x="1456702" y="1116139"/>
                    </a:lnTo>
                    <a:lnTo>
                      <a:pt x="1454416" y="1116139"/>
                    </a:lnTo>
                    <a:lnTo>
                      <a:pt x="1454416" y="1120711"/>
                    </a:lnTo>
                    <a:lnTo>
                      <a:pt x="1452130" y="1120711"/>
                    </a:lnTo>
                    <a:lnTo>
                      <a:pt x="1452130" y="1130617"/>
                    </a:lnTo>
                    <a:lnTo>
                      <a:pt x="1449844" y="1130617"/>
                    </a:lnTo>
                    <a:lnTo>
                      <a:pt x="1449844" y="1142809"/>
                    </a:lnTo>
                    <a:lnTo>
                      <a:pt x="1456702" y="1142809"/>
                    </a:lnTo>
                    <a:lnTo>
                      <a:pt x="1456702" y="1130617"/>
                    </a:lnTo>
                    <a:lnTo>
                      <a:pt x="1458988" y="1130617"/>
                    </a:lnTo>
                    <a:lnTo>
                      <a:pt x="1458988" y="1122997"/>
                    </a:lnTo>
                    <a:lnTo>
                      <a:pt x="1462024" y="1122997"/>
                    </a:lnTo>
                    <a:lnTo>
                      <a:pt x="1462024" y="1116139"/>
                    </a:lnTo>
                    <a:lnTo>
                      <a:pt x="1464310" y="1116139"/>
                    </a:lnTo>
                    <a:lnTo>
                      <a:pt x="1464310" y="1110805"/>
                    </a:lnTo>
                    <a:lnTo>
                      <a:pt x="1466596" y="1110805"/>
                    </a:lnTo>
                    <a:lnTo>
                      <a:pt x="1466596" y="1106233"/>
                    </a:lnTo>
                    <a:lnTo>
                      <a:pt x="1468882" y="1106233"/>
                    </a:lnTo>
                    <a:lnTo>
                      <a:pt x="1468882" y="1100899"/>
                    </a:lnTo>
                    <a:lnTo>
                      <a:pt x="1471168" y="1100899"/>
                    </a:lnTo>
                    <a:lnTo>
                      <a:pt x="1471168" y="1098613"/>
                    </a:lnTo>
                    <a:lnTo>
                      <a:pt x="1474216" y="1098613"/>
                    </a:lnTo>
                    <a:lnTo>
                      <a:pt x="1474216" y="1096327"/>
                    </a:lnTo>
                    <a:lnTo>
                      <a:pt x="1476502" y="1094041"/>
                    </a:lnTo>
                    <a:lnTo>
                      <a:pt x="1476502" y="1091755"/>
                    </a:lnTo>
                    <a:lnTo>
                      <a:pt x="1478788" y="1091755"/>
                    </a:lnTo>
                    <a:lnTo>
                      <a:pt x="1478788" y="1084148"/>
                    </a:lnTo>
                    <a:close/>
                  </a:path>
                  <a:path w="2585084" h="1637029">
                    <a:moveTo>
                      <a:pt x="1503172" y="1174800"/>
                    </a:moveTo>
                    <a:lnTo>
                      <a:pt x="1498600" y="1174800"/>
                    </a:lnTo>
                    <a:lnTo>
                      <a:pt x="1498600" y="1177086"/>
                    </a:lnTo>
                    <a:lnTo>
                      <a:pt x="1495552" y="1179372"/>
                    </a:lnTo>
                    <a:lnTo>
                      <a:pt x="1495552" y="1181658"/>
                    </a:lnTo>
                    <a:lnTo>
                      <a:pt x="1493266" y="1181658"/>
                    </a:lnTo>
                    <a:lnTo>
                      <a:pt x="1493266" y="1183944"/>
                    </a:lnTo>
                    <a:lnTo>
                      <a:pt x="1488694" y="1183944"/>
                    </a:lnTo>
                    <a:lnTo>
                      <a:pt x="1488694" y="1186992"/>
                    </a:lnTo>
                    <a:lnTo>
                      <a:pt x="1486408" y="1186992"/>
                    </a:lnTo>
                    <a:lnTo>
                      <a:pt x="1486408" y="1189278"/>
                    </a:lnTo>
                    <a:lnTo>
                      <a:pt x="1481074" y="1189278"/>
                    </a:lnTo>
                    <a:lnTo>
                      <a:pt x="1481074" y="1196136"/>
                    </a:lnTo>
                    <a:lnTo>
                      <a:pt x="1486408" y="1196136"/>
                    </a:lnTo>
                    <a:lnTo>
                      <a:pt x="1486408" y="1193850"/>
                    </a:lnTo>
                    <a:lnTo>
                      <a:pt x="1490980" y="1193850"/>
                    </a:lnTo>
                    <a:lnTo>
                      <a:pt x="1490980" y="1191564"/>
                    </a:lnTo>
                    <a:lnTo>
                      <a:pt x="1493266" y="1191564"/>
                    </a:lnTo>
                    <a:lnTo>
                      <a:pt x="1493266" y="1189278"/>
                    </a:lnTo>
                    <a:lnTo>
                      <a:pt x="1495552" y="1189278"/>
                    </a:lnTo>
                    <a:lnTo>
                      <a:pt x="1495552" y="1233474"/>
                    </a:lnTo>
                    <a:lnTo>
                      <a:pt x="1503172" y="1233474"/>
                    </a:lnTo>
                    <a:lnTo>
                      <a:pt x="1503172" y="1174800"/>
                    </a:lnTo>
                    <a:close/>
                  </a:path>
                  <a:path w="2585084" h="1637029">
                    <a:moveTo>
                      <a:pt x="1522984" y="1122997"/>
                    </a:moveTo>
                    <a:lnTo>
                      <a:pt x="1515364" y="1122997"/>
                    </a:lnTo>
                    <a:lnTo>
                      <a:pt x="1515364" y="1096327"/>
                    </a:lnTo>
                    <a:lnTo>
                      <a:pt x="1515364" y="1084148"/>
                    </a:lnTo>
                    <a:lnTo>
                      <a:pt x="1510792" y="1084148"/>
                    </a:lnTo>
                    <a:lnTo>
                      <a:pt x="1507744" y="1088466"/>
                    </a:lnTo>
                    <a:lnTo>
                      <a:pt x="1507744" y="1096327"/>
                    </a:lnTo>
                    <a:lnTo>
                      <a:pt x="1507744" y="1122997"/>
                    </a:lnTo>
                    <a:lnTo>
                      <a:pt x="1490980" y="1122997"/>
                    </a:lnTo>
                    <a:lnTo>
                      <a:pt x="1507744" y="1096327"/>
                    </a:lnTo>
                    <a:lnTo>
                      <a:pt x="1507744" y="1088466"/>
                    </a:lnTo>
                    <a:lnTo>
                      <a:pt x="1483360" y="1122997"/>
                    </a:lnTo>
                    <a:lnTo>
                      <a:pt x="1483360" y="1128331"/>
                    </a:lnTo>
                    <a:lnTo>
                      <a:pt x="1507744" y="1128331"/>
                    </a:lnTo>
                    <a:lnTo>
                      <a:pt x="1507744" y="1142809"/>
                    </a:lnTo>
                    <a:lnTo>
                      <a:pt x="1515364" y="1142809"/>
                    </a:lnTo>
                    <a:lnTo>
                      <a:pt x="1515364" y="1128331"/>
                    </a:lnTo>
                    <a:lnTo>
                      <a:pt x="1522984" y="1128331"/>
                    </a:lnTo>
                    <a:lnTo>
                      <a:pt x="1522984" y="1122997"/>
                    </a:lnTo>
                    <a:close/>
                  </a:path>
                  <a:path w="2585084" h="1637029">
                    <a:moveTo>
                      <a:pt x="1551940" y="1118425"/>
                    </a:moveTo>
                    <a:lnTo>
                      <a:pt x="1529842" y="1118425"/>
                    </a:lnTo>
                    <a:lnTo>
                      <a:pt x="1529842" y="1126058"/>
                    </a:lnTo>
                    <a:lnTo>
                      <a:pt x="1551940" y="1126058"/>
                    </a:lnTo>
                    <a:lnTo>
                      <a:pt x="1551940" y="1118425"/>
                    </a:lnTo>
                    <a:close/>
                  </a:path>
                  <a:path w="2585084" h="1637029">
                    <a:moveTo>
                      <a:pt x="1788109" y="1130617"/>
                    </a:moveTo>
                    <a:lnTo>
                      <a:pt x="1785823" y="1130617"/>
                    </a:lnTo>
                    <a:lnTo>
                      <a:pt x="1785823" y="1122997"/>
                    </a:lnTo>
                    <a:lnTo>
                      <a:pt x="1783537" y="1122997"/>
                    </a:lnTo>
                    <a:lnTo>
                      <a:pt x="1783537" y="1120711"/>
                    </a:lnTo>
                    <a:lnTo>
                      <a:pt x="1781251" y="1120711"/>
                    </a:lnTo>
                    <a:lnTo>
                      <a:pt x="1781251" y="1130617"/>
                    </a:lnTo>
                    <a:lnTo>
                      <a:pt x="1781251" y="1138237"/>
                    </a:lnTo>
                    <a:lnTo>
                      <a:pt x="1778203" y="1138237"/>
                    </a:lnTo>
                    <a:lnTo>
                      <a:pt x="1778203" y="1142809"/>
                    </a:lnTo>
                    <a:lnTo>
                      <a:pt x="1775917" y="1142809"/>
                    </a:lnTo>
                    <a:lnTo>
                      <a:pt x="1775917" y="1145095"/>
                    </a:lnTo>
                    <a:lnTo>
                      <a:pt x="1771345" y="1145095"/>
                    </a:lnTo>
                    <a:lnTo>
                      <a:pt x="1769059" y="1147381"/>
                    </a:lnTo>
                    <a:lnTo>
                      <a:pt x="1766023" y="1147381"/>
                    </a:lnTo>
                    <a:lnTo>
                      <a:pt x="1766023" y="1145095"/>
                    </a:lnTo>
                    <a:lnTo>
                      <a:pt x="1761451" y="1145095"/>
                    </a:lnTo>
                    <a:lnTo>
                      <a:pt x="1761451" y="1142809"/>
                    </a:lnTo>
                    <a:lnTo>
                      <a:pt x="1759165" y="1142809"/>
                    </a:lnTo>
                    <a:lnTo>
                      <a:pt x="1759165" y="1138237"/>
                    </a:lnTo>
                    <a:lnTo>
                      <a:pt x="1756879" y="1138237"/>
                    </a:lnTo>
                    <a:lnTo>
                      <a:pt x="1756879" y="1128331"/>
                    </a:lnTo>
                    <a:lnTo>
                      <a:pt x="1759165" y="1128331"/>
                    </a:lnTo>
                    <a:lnTo>
                      <a:pt x="1759165" y="1122997"/>
                    </a:lnTo>
                    <a:lnTo>
                      <a:pt x="1761451" y="1122997"/>
                    </a:lnTo>
                    <a:lnTo>
                      <a:pt x="1763737" y="1120711"/>
                    </a:lnTo>
                    <a:lnTo>
                      <a:pt x="1775917" y="1120711"/>
                    </a:lnTo>
                    <a:lnTo>
                      <a:pt x="1775917" y="1122997"/>
                    </a:lnTo>
                    <a:lnTo>
                      <a:pt x="1778203" y="1122997"/>
                    </a:lnTo>
                    <a:lnTo>
                      <a:pt x="1778203" y="1130617"/>
                    </a:lnTo>
                    <a:lnTo>
                      <a:pt x="1781251" y="1130617"/>
                    </a:lnTo>
                    <a:lnTo>
                      <a:pt x="1781251" y="1120711"/>
                    </a:lnTo>
                    <a:lnTo>
                      <a:pt x="1781251" y="1118425"/>
                    </a:lnTo>
                    <a:lnTo>
                      <a:pt x="1778203" y="1118425"/>
                    </a:lnTo>
                    <a:lnTo>
                      <a:pt x="1778203" y="1116139"/>
                    </a:lnTo>
                    <a:lnTo>
                      <a:pt x="1773631" y="1116139"/>
                    </a:lnTo>
                    <a:lnTo>
                      <a:pt x="1773631" y="1113853"/>
                    </a:lnTo>
                    <a:lnTo>
                      <a:pt x="1763737" y="1113853"/>
                    </a:lnTo>
                    <a:lnTo>
                      <a:pt x="1761451" y="1116139"/>
                    </a:lnTo>
                    <a:lnTo>
                      <a:pt x="1756879" y="1116139"/>
                    </a:lnTo>
                    <a:lnTo>
                      <a:pt x="1756879" y="1118425"/>
                    </a:lnTo>
                    <a:lnTo>
                      <a:pt x="1753831" y="1118425"/>
                    </a:lnTo>
                    <a:lnTo>
                      <a:pt x="1753831" y="1120711"/>
                    </a:lnTo>
                    <a:lnTo>
                      <a:pt x="1751545" y="1120711"/>
                    </a:lnTo>
                    <a:lnTo>
                      <a:pt x="1751545" y="1128331"/>
                    </a:lnTo>
                    <a:lnTo>
                      <a:pt x="1749259" y="1128331"/>
                    </a:lnTo>
                    <a:lnTo>
                      <a:pt x="1749259" y="1140523"/>
                    </a:lnTo>
                    <a:lnTo>
                      <a:pt x="1751545" y="1140523"/>
                    </a:lnTo>
                    <a:lnTo>
                      <a:pt x="1751545" y="1145095"/>
                    </a:lnTo>
                    <a:lnTo>
                      <a:pt x="1753831" y="1145095"/>
                    </a:lnTo>
                    <a:lnTo>
                      <a:pt x="1753831" y="1147381"/>
                    </a:lnTo>
                    <a:lnTo>
                      <a:pt x="1756879" y="1147381"/>
                    </a:lnTo>
                    <a:lnTo>
                      <a:pt x="1756879" y="1150429"/>
                    </a:lnTo>
                    <a:lnTo>
                      <a:pt x="1759165" y="1150429"/>
                    </a:lnTo>
                    <a:lnTo>
                      <a:pt x="1759165" y="1152715"/>
                    </a:lnTo>
                    <a:lnTo>
                      <a:pt x="1773631" y="1152715"/>
                    </a:lnTo>
                    <a:lnTo>
                      <a:pt x="1773631" y="1150429"/>
                    </a:lnTo>
                    <a:lnTo>
                      <a:pt x="1778203" y="1150429"/>
                    </a:lnTo>
                    <a:lnTo>
                      <a:pt x="1778203" y="1147381"/>
                    </a:lnTo>
                    <a:lnTo>
                      <a:pt x="1781251" y="1147381"/>
                    </a:lnTo>
                    <a:lnTo>
                      <a:pt x="1781251" y="1155001"/>
                    </a:lnTo>
                    <a:lnTo>
                      <a:pt x="1778203" y="1155001"/>
                    </a:lnTo>
                    <a:lnTo>
                      <a:pt x="1778203" y="1162621"/>
                    </a:lnTo>
                    <a:lnTo>
                      <a:pt x="1775917" y="1162621"/>
                    </a:lnTo>
                    <a:lnTo>
                      <a:pt x="1775917" y="1164907"/>
                    </a:lnTo>
                    <a:lnTo>
                      <a:pt x="1773631" y="1164907"/>
                    </a:lnTo>
                    <a:lnTo>
                      <a:pt x="1773631" y="1167193"/>
                    </a:lnTo>
                    <a:lnTo>
                      <a:pt x="1761451" y="1167193"/>
                    </a:lnTo>
                    <a:lnTo>
                      <a:pt x="1761451" y="1164907"/>
                    </a:lnTo>
                    <a:lnTo>
                      <a:pt x="1759165" y="1164907"/>
                    </a:lnTo>
                    <a:lnTo>
                      <a:pt x="1759165" y="1159573"/>
                    </a:lnTo>
                    <a:lnTo>
                      <a:pt x="1756879" y="1159573"/>
                    </a:lnTo>
                    <a:lnTo>
                      <a:pt x="1756879" y="1157287"/>
                    </a:lnTo>
                    <a:lnTo>
                      <a:pt x="1751545" y="1159573"/>
                    </a:lnTo>
                    <a:lnTo>
                      <a:pt x="1751545" y="1164907"/>
                    </a:lnTo>
                    <a:lnTo>
                      <a:pt x="1753831" y="1167193"/>
                    </a:lnTo>
                    <a:lnTo>
                      <a:pt x="1753831" y="1169466"/>
                    </a:lnTo>
                    <a:lnTo>
                      <a:pt x="1756879" y="1169466"/>
                    </a:lnTo>
                    <a:lnTo>
                      <a:pt x="1756879" y="1171752"/>
                    </a:lnTo>
                    <a:lnTo>
                      <a:pt x="1763737" y="1171752"/>
                    </a:lnTo>
                    <a:lnTo>
                      <a:pt x="1763737" y="1174800"/>
                    </a:lnTo>
                    <a:lnTo>
                      <a:pt x="1771345" y="1174800"/>
                    </a:lnTo>
                    <a:lnTo>
                      <a:pt x="1771345" y="1171752"/>
                    </a:lnTo>
                    <a:lnTo>
                      <a:pt x="1775917" y="1171752"/>
                    </a:lnTo>
                    <a:lnTo>
                      <a:pt x="1778203" y="1169466"/>
                    </a:lnTo>
                    <a:lnTo>
                      <a:pt x="1781251" y="1169466"/>
                    </a:lnTo>
                    <a:lnTo>
                      <a:pt x="1781251" y="1167193"/>
                    </a:lnTo>
                    <a:lnTo>
                      <a:pt x="1783537" y="1167193"/>
                    </a:lnTo>
                    <a:lnTo>
                      <a:pt x="1783537" y="1162621"/>
                    </a:lnTo>
                    <a:lnTo>
                      <a:pt x="1785823" y="1162621"/>
                    </a:lnTo>
                    <a:lnTo>
                      <a:pt x="1785823" y="1155001"/>
                    </a:lnTo>
                    <a:lnTo>
                      <a:pt x="1788109" y="1155001"/>
                    </a:lnTo>
                    <a:lnTo>
                      <a:pt x="1788109" y="1130617"/>
                    </a:lnTo>
                    <a:close/>
                  </a:path>
                  <a:path w="2585084" h="1637029">
                    <a:moveTo>
                      <a:pt x="1832305" y="1152715"/>
                    </a:moveTo>
                    <a:lnTo>
                      <a:pt x="1824685" y="1152715"/>
                    </a:lnTo>
                    <a:lnTo>
                      <a:pt x="1824685" y="1126045"/>
                    </a:lnTo>
                    <a:lnTo>
                      <a:pt x="1824685" y="1113853"/>
                    </a:lnTo>
                    <a:lnTo>
                      <a:pt x="1820113" y="1113853"/>
                    </a:lnTo>
                    <a:lnTo>
                      <a:pt x="1817065" y="1118298"/>
                    </a:lnTo>
                    <a:lnTo>
                      <a:pt x="1817065" y="1126045"/>
                    </a:lnTo>
                    <a:lnTo>
                      <a:pt x="1817065" y="1152715"/>
                    </a:lnTo>
                    <a:lnTo>
                      <a:pt x="1800301" y="1152715"/>
                    </a:lnTo>
                    <a:lnTo>
                      <a:pt x="1817065" y="1126045"/>
                    </a:lnTo>
                    <a:lnTo>
                      <a:pt x="1817065" y="1118298"/>
                    </a:lnTo>
                    <a:lnTo>
                      <a:pt x="1793443" y="1152715"/>
                    </a:lnTo>
                    <a:lnTo>
                      <a:pt x="1793443" y="1157287"/>
                    </a:lnTo>
                    <a:lnTo>
                      <a:pt x="1817065" y="1157287"/>
                    </a:lnTo>
                    <a:lnTo>
                      <a:pt x="1817065" y="1171752"/>
                    </a:lnTo>
                    <a:lnTo>
                      <a:pt x="1824685" y="1171752"/>
                    </a:lnTo>
                    <a:lnTo>
                      <a:pt x="1824685" y="1157287"/>
                    </a:lnTo>
                    <a:lnTo>
                      <a:pt x="1832305" y="1157287"/>
                    </a:lnTo>
                    <a:lnTo>
                      <a:pt x="1832305" y="1152715"/>
                    </a:lnTo>
                    <a:close/>
                  </a:path>
                  <a:path w="2585084" h="1637029">
                    <a:moveTo>
                      <a:pt x="1948865" y="852538"/>
                    </a:moveTo>
                    <a:lnTo>
                      <a:pt x="1946579" y="852538"/>
                    </a:lnTo>
                    <a:lnTo>
                      <a:pt x="1946579" y="847204"/>
                    </a:lnTo>
                    <a:lnTo>
                      <a:pt x="1944281" y="847204"/>
                    </a:lnTo>
                    <a:lnTo>
                      <a:pt x="1944281" y="844918"/>
                    </a:lnTo>
                    <a:lnTo>
                      <a:pt x="1942007" y="844918"/>
                    </a:lnTo>
                    <a:lnTo>
                      <a:pt x="1942007" y="842632"/>
                    </a:lnTo>
                    <a:lnTo>
                      <a:pt x="1938959" y="842632"/>
                    </a:lnTo>
                    <a:lnTo>
                      <a:pt x="1938959" y="839584"/>
                    </a:lnTo>
                    <a:lnTo>
                      <a:pt x="1924481" y="839584"/>
                    </a:lnTo>
                    <a:lnTo>
                      <a:pt x="1924481" y="842632"/>
                    </a:lnTo>
                    <a:lnTo>
                      <a:pt x="1919909" y="842632"/>
                    </a:lnTo>
                    <a:lnTo>
                      <a:pt x="1919909" y="844918"/>
                    </a:lnTo>
                    <a:lnTo>
                      <a:pt x="1917636" y="844918"/>
                    </a:lnTo>
                    <a:lnTo>
                      <a:pt x="1917636" y="847204"/>
                    </a:lnTo>
                    <a:lnTo>
                      <a:pt x="1914588" y="847204"/>
                    </a:lnTo>
                    <a:lnTo>
                      <a:pt x="1914588" y="852538"/>
                    </a:lnTo>
                    <a:lnTo>
                      <a:pt x="1912289" y="852538"/>
                    </a:lnTo>
                    <a:lnTo>
                      <a:pt x="1912289" y="861682"/>
                    </a:lnTo>
                    <a:lnTo>
                      <a:pt x="1910016" y="861682"/>
                    </a:lnTo>
                    <a:lnTo>
                      <a:pt x="1910016" y="879195"/>
                    </a:lnTo>
                    <a:lnTo>
                      <a:pt x="1912289" y="881481"/>
                    </a:lnTo>
                    <a:lnTo>
                      <a:pt x="1912289" y="889101"/>
                    </a:lnTo>
                    <a:lnTo>
                      <a:pt x="1914588" y="889101"/>
                    </a:lnTo>
                    <a:lnTo>
                      <a:pt x="1914588" y="891387"/>
                    </a:lnTo>
                    <a:lnTo>
                      <a:pt x="1917636" y="893673"/>
                    </a:lnTo>
                    <a:lnTo>
                      <a:pt x="1917636" y="895959"/>
                    </a:lnTo>
                    <a:lnTo>
                      <a:pt x="1922183" y="895959"/>
                    </a:lnTo>
                    <a:lnTo>
                      <a:pt x="1922183" y="898245"/>
                    </a:lnTo>
                    <a:lnTo>
                      <a:pt x="1938959" y="898245"/>
                    </a:lnTo>
                    <a:lnTo>
                      <a:pt x="1938959" y="895959"/>
                    </a:lnTo>
                    <a:lnTo>
                      <a:pt x="1942007" y="895959"/>
                    </a:lnTo>
                    <a:lnTo>
                      <a:pt x="1942007" y="893673"/>
                    </a:lnTo>
                    <a:lnTo>
                      <a:pt x="1944281" y="893673"/>
                    </a:lnTo>
                    <a:lnTo>
                      <a:pt x="1944281" y="891387"/>
                    </a:lnTo>
                    <a:lnTo>
                      <a:pt x="1946579" y="891387"/>
                    </a:lnTo>
                    <a:lnTo>
                      <a:pt x="1946579" y="886053"/>
                    </a:lnTo>
                    <a:lnTo>
                      <a:pt x="1948865" y="886053"/>
                    </a:lnTo>
                    <a:lnTo>
                      <a:pt x="1948865" y="871575"/>
                    </a:lnTo>
                    <a:lnTo>
                      <a:pt x="1946579" y="871575"/>
                    </a:lnTo>
                    <a:lnTo>
                      <a:pt x="1946579" y="867003"/>
                    </a:lnTo>
                    <a:lnTo>
                      <a:pt x="1944281" y="867003"/>
                    </a:lnTo>
                    <a:lnTo>
                      <a:pt x="1944281" y="864717"/>
                    </a:lnTo>
                    <a:lnTo>
                      <a:pt x="1942007" y="864717"/>
                    </a:lnTo>
                    <a:lnTo>
                      <a:pt x="1942007" y="873861"/>
                    </a:lnTo>
                    <a:lnTo>
                      <a:pt x="1942007" y="886053"/>
                    </a:lnTo>
                    <a:lnTo>
                      <a:pt x="1938959" y="886053"/>
                    </a:lnTo>
                    <a:lnTo>
                      <a:pt x="1938959" y="891387"/>
                    </a:lnTo>
                    <a:lnTo>
                      <a:pt x="1934387" y="891387"/>
                    </a:lnTo>
                    <a:lnTo>
                      <a:pt x="1934387" y="893673"/>
                    </a:lnTo>
                    <a:lnTo>
                      <a:pt x="1926767" y="893673"/>
                    </a:lnTo>
                    <a:lnTo>
                      <a:pt x="1926767" y="891387"/>
                    </a:lnTo>
                    <a:lnTo>
                      <a:pt x="1922183" y="891387"/>
                    </a:lnTo>
                    <a:lnTo>
                      <a:pt x="1922183" y="889101"/>
                    </a:lnTo>
                    <a:lnTo>
                      <a:pt x="1919909" y="886053"/>
                    </a:lnTo>
                    <a:lnTo>
                      <a:pt x="1919909" y="871575"/>
                    </a:lnTo>
                    <a:lnTo>
                      <a:pt x="1922183" y="871575"/>
                    </a:lnTo>
                    <a:lnTo>
                      <a:pt x="1922183" y="869289"/>
                    </a:lnTo>
                    <a:lnTo>
                      <a:pt x="1924481" y="869289"/>
                    </a:lnTo>
                    <a:lnTo>
                      <a:pt x="1924481" y="867003"/>
                    </a:lnTo>
                    <a:lnTo>
                      <a:pt x="1934387" y="867003"/>
                    </a:lnTo>
                    <a:lnTo>
                      <a:pt x="1936661" y="869289"/>
                    </a:lnTo>
                    <a:lnTo>
                      <a:pt x="1938959" y="869289"/>
                    </a:lnTo>
                    <a:lnTo>
                      <a:pt x="1938959" y="873861"/>
                    </a:lnTo>
                    <a:lnTo>
                      <a:pt x="1942007" y="873861"/>
                    </a:lnTo>
                    <a:lnTo>
                      <a:pt x="1942007" y="864717"/>
                    </a:lnTo>
                    <a:lnTo>
                      <a:pt x="1942007" y="861682"/>
                    </a:lnTo>
                    <a:lnTo>
                      <a:pt x="1934387" y="861682"/>
                    </a:lnTo>
                    <a:lnTo>
                      <a:pt x="1934387" y="859396"/>
                    </a:lnTo>
                    <a:lnTo>
                      <a:pt x="1929815" y="859396"/>
                    </a:lnTo>
                    <a:lnTo>
                      <a:pt x="1929815" y="861682"/>
                    </a:lnTo>
                    <a:lnTo>
                      <a:pt x="1922183" y="861682"/>
                    </a:lnTo>
                    <a:lnTo>
                      <a:pt x="1922183" y="864717"/>
                    </a:lnTo>
                    <a:lnTo>
                      <a:pt x="1919909" y="864717"/>
                    </a:lnTo>
                    <a:lnTo>
                      <a:pt x="1919909" y="867003"/>
                    </a:lnTo>
                    <a:lnTo>
                      <a:pt x="1917636" y="867003"/>
                    </a:lnTo>
                    <a:lnTo>
                      <a:pt x="1917636" y="859396"/>
                    </a:lnTo>
                    <a:lnTo>
                      <a:pt x="1919909" y="859396"/>
                    </a:lnTo>
                    <a:lnTo>
                      <a:pt x="1919909" y="852538"/>
                    </a:lnTo>
                    <a:lnTo>
                      <a:pt x="1922183" y="852538"/>
                    </a:lnTo>
                    <a:lnTo>
                      <a:pt x="1922183" y="849490"/>
                    </a:lnTo>
                    <a:lnTo>
                      <a:pt x="1924481" y="849490"/>
                    </a:lnTo>
                    <a:lnTo>
                      <a:pt x="1924481" y="847204"/>
                    </a:lnTo>
                    <a:lnTo>
                      <a:pt x="1926767" y="847204"/>
                    </a:lnTo>
                    <a:lnTo>
                      <a:pt x="1926767" y="844918"/>
                    </a:lnTo>
                    <a:lnTo>
                      <a:pt x="1934387" y="844918"/>
                    </a:lnTo>
                    <a:lnTo>
                      <a:pt x="1934387" y="847204"/>
                    </a:lnTo>
                    <a:lnTo>
                      <a:pt x="1936661" y="847204"/>
                    </a:lnTo>
                    <a:lnTo>
                      <a:pt x="1938959" y="849490"/>
                    </a:lnTo>
                    <a:lnTo>
                      <a:pt x="1938959" y="852538"/>
                    </a:lnTo>
                    <a:lnTo>
                      <a:pt x="1942007" y="852538"/>
                    </a:lnTo>
                    <a:lnTo>
                      <a:pt x="1942007" y="854824"/>
                    </a:lnTo>
                    <a:lnTo>
                      <a:pt x="1948865" y="854824"/>
                    </a:lnTo>
                    <a:lnTo>
                      <a:pt x="1948865" y="852538"/>
                    </a:lnTo>
                    <a:close/>
                  </a:path>
                  <a:path w="2585084" h="1637029">
                    <a:moveTo>
                      <a:pt x="1948865" y="581304"/>
                    </a:moveTo>
                    <a:lnTo>
                      <a:pt x="1946579" y="578256"/>
                    </a:lnTo>
                    <a:lnTo>
                      <a:pt x="1946579" y="573684"/>
                    </a:lnTo>
                    <a:lnTo>
                      <a:pt x="1944281" y="573684"/>
                    </a:lnTo>
                    <a:lnTo>
                      <a:pt x="1944281" y="571398"/>
                    </a:lnTo>
                    <a:lnTo>
                      <a:pt x="1942007" y="571398"/>
                    </a:lnTo>
                    <a:lnTo>
                      <a:pt x="1942007" y="569112"/>
                    </a:lnTo>
                    <a:lnTo>
                      <a:pt x="1936661" y="569112"/>
                    </a:lnTo>
                    <a:lnTo>
                      <a:pt x="1936661" y="566064"/>
                    </a:lnTo>
                    <a:lnTo>
                      <a:pt x="1924481" y="566064"/>
                    </a:lnTo>
                    <a:lnTo>
                      <a:pt x="1924481" y="569112"/>
                    </a:lnTo>
                    <a:lnTo>
                      <a:pt x="1919909" y="569112"/>
                    </a:lnTo>
                    <a:lnTo>
                      <a:pt x="1919909" y="571398"/>
                    </a:lnTo>
                    <a:lnTo>
                      <a:pt x="1917636" y="571398"/>
                    </a:lnTo>
                    <a:lnTo>
                      <a:pt x="1917636" y="573684"/>
                    </a:lnTo>
                    <a:lnTo>
                      <a:pt x="1914588" y="573684"/>
                    </a:lnTo>
                    <a:lnTo>
                      <a:pt x="1914588" y="578256"/>
                    </a:lnTo>
                    <a:lnTo>
                      <a:pt x="1912289" y="578256"/>
                    </a:lnTo>
                    <a:lnTo>
                      <a:pt x="1912289" y="588162"/>
                    </a:lnTo>
                    <a:lnTo>
                      <a:pt x="1910016" y="588162"/>
                    </a:lnTo>
                    <a:lnTo>
                      <a:pt x="1910016" y="605688"/>
                    </a:lnTo>
                    <a:lnTo>
                      <a:pt x="1912289" y="607974"/>
                    </a:lnTo>
                    <a:lnTo>
                      <a:pt x="1912289" y="615594"/>
                    </a:lnTo>
                    <a:lnTo>
                      <a:pt x="1914588" y="615594"/>
                    </a:lnTo>
                    <a:lnTo>
                      <a:pt x="1914588" y="620166"/>
                    </a:lnTo>
                    <a:lnTo>
                      <a:pt x="1917636" y="620166"/>
                    </a:lnTo>
                    <a:lnTo>
                      <a:pt x="1917636" y="622452"/>
                    </a:lnTo>
                    <a:lnTo>
                      <a:pt x="1922183" y="622452"/>
                    </a:lnTo>
                    <a:lnTo>
                      <a:pt x="1922183" y="624738"/>
                    </a:lnTo>
                    <a:lnTo>
                      <a:pt x="1929815" y="624738"/>
                    </a:lnTo>
                    <a:lnTo>
                      <a:pt x="1929815" y="627786"/>
                    </a:lnTo>
                    <a:lnTo>
                      <a:pt x="1932101" y="627786"/>
                    </a:lnTo>
                    <a:lnTo>
                      <a:pt x="1932101" y="624738"/>
                    </a:lnTo>
                    <a:lnTo>
                      <a:pt x="1938959" y="624738"/>
                    </a:lnTo>
                    <a:lnTo>
                      <a:pt x="1938959" y="622452"/>
                    </a:lnTo>
                    <a:lnTo>
                      <a:pt x="1944281" y="622452"/>
                    </a:lnTo>
                    <a:lnTo>
                      <a:pt x="1944281" y="620166"/>
                    </a:lnTo>
                    <a:lnTo>
                      <a:pt x="1946579" y="617880"/>
                    </a:lnTo>
                    <a:lnTo>
                      <a:pt x="1946579" y="615594"/>
                    </a:lnTo>
                    <a:lnTo>
                      <a:pt x="1948865" y="612546"/>
                    </a:lnTo>
                    <a:lnTo>
                      <a:pt x="1948865" y="598068"/>
                    </a:lnTo>
                    <a:lnTo>
                      <a:pt x="1946579" y="598068"/>
                    </a:lnTo>
                    <a:lnTo>
                      <a:pt x="1946579" y="593496"/>
                    </a:lnTo>
                    <a:lnTo>
                      <a:pt x="1944281" y="593496"/>
                    </a:lnTo>
                    <a:lnTo>
                      <a:pt x="1944281" y="591210"/>
                    </a:lnTo>
                    <a:lnTo>
                      <a:pt x="1942007" y="591210"/>
                    </a:lnTo>
                    <a:lnTo>
                      <a:pt x="1942007" y="600354"/>
                    </a:lnTo>
                    <a:lnTo>
                      <a:pt x="1942007" y="612546"/>
                    </a:lnTo>
                    <a:lnTo>
                      <a:pt x="1938959" y="612546"/>
                    </a:lnTo>
                    <a:lnTo>
                      <a:pt x="1938959" y="617880"/>
                    </a:lnTo>
                    <a:lnTo>
                      <a:pt x="1936661" y="617880"/>
                    </a:lnTo>
                    <a:lnTo>
                      <a:pt x="1936661" y="620166"/>
                    </a:lnTo>
                    <a:lnTo>
                      <a:pt x="1924481" y="620166"/>
                    </a:lnTo>
                    <a:lnTo>
                      <a:pt x="1924481" y="617880"/>
                    </a:lnTo>
                    <a:lnTo>
                      <a:pt x="1922183" y="617880"/>
                    </a:lnTo>
                    <a:lnTo>
                      <a:pt x="1922183" y="615594"/>
                    </a:lnTo>
                    <a:lnTo>
                      <a:pt x="1919909" y="615594"/>
                    </a:lnTo>
                    <a:lnTo>
                      <a:pt x="1919909" y="598068"/>
                    </a:lnTo>
                    <a:lnTo>
                      <a:pt x="1922183" y="598068"/>
                    </a:lnTo>
                    <a:lnTo>
                      <a:pt x="1922183" y="595782"/>
                    </a:lnTo>
                    <a:lnTo>
                      <a:pt x="1926767" y="595782"/>
                    </a:lnTo>
                    <a:lnTo>
                      <a:pt x="1926767" y="593496"/>
                    </a:lnTo>
                    <a:lnTo>
                      <a:pt x="1934387" y="593496"/>
                    </a:lnTo>
                    <a:lnTo>
                      <a:pt x="1934387" y="595782"/>
                    </a:lnTo>
                    <a:lnTo>
                      <a:pt x="1938959" y="595782"/>
                    </a:lnTo>
                    <a:lnTo>
                      <a:pt x="1938959" y="600354"/>
                    </a:lnTo>
                    <a:lnTo>
                      <a:pt x="1942007" y="600354"/>
                    </a:lnTo>
                    <a:lnTo>
                      <a:pt x="1942007" y="591210"/>
                    </a:lnTo>
                    <a:lnTo>
                      <a:pt x="1938959" y="591210"/>
                    </a:lnTo>
                    <a:lnTo>
                      <a:pt x="1938959" y="588162"/>
                    </a:lnTo>
                    <a:lnTo>
                      <a:pt x="1924481" y="588162"/>
                    </a:lnTo>
                    <a:lnTo>
                      <a:pt x="1924481" y="591210"/>
                    </a:lnTo>
                    <a:lnTo>
                      <a:pt x="1919909" y="591210"/>
                    </a:lnTo>
                    <a:lnTo>
                      <a:pt x="1919909" y="593496"/>
                    </a:lnTo>
                    <a:lnTo>
                      <a:pt x="1917636" y="593496"/>
                    </a:lnTo>
                    <a:lnTo>
                      <a:pt x="1917636" y="585876"/>
                    </a:lnTo>
                    <a:lnTo>
                      <a:pt x="1919909" y="585876"/>
                    </a:lnTo>
                    <a:lnTo>
                      <a:pt x="1919909" y="578256"/>
                    </a:lnTo>
                    <a:lnTo>
                      <a:pt x="1922183" y="578256"/>
                    </a:lnTo>
                    <a:lnTo>
                      <a:pt x="1922183" y="575970"/>
                    </a:lnTo>
                    <a:lnTo>
                      <a:pt x="1924481" y="575970"/>
                    </a:lnTo>
                    <a:lnTo>
                      <a:pt x="1924481" y="573684"/>
                    </a:lnTo>
                    <a:lnTo>
                      <a:pt x="1936661" y="573684"/>
                    </a:lnTo>
                    <a:lnTo>
                      <a:pt x="1936661" y="575970"/>
                    </a:lnTo>
                    <a:lnTo>
                      <a:pt x="1938959" y="575970"/>
                    </a:lnTo>
                    <a:lnTo>
                      <a:pt x="1938959" y="581304"/>
                    </a:lnTo>
                    <a:lnTo>
                      <a:pt x="1948865" y="581304"/>
                    </a:lnTo>
                    <a:close/>
                  </a:path>
                  <a:path w="2585084" h="1637029">
                    <a:moveTo>
                      <a:pt x="1993061" y="847204"/>
                    </a:moveTo>
                    <a:lnTo>
                      <a:pt x="1990013" y="847204"/>
                    </a:lnTo>
                    <a:lnTo>
                      <a:pt x="1990013" y="844918"/>
                    </a:lnTo>
                    <a:lnTo>
                      <a:pt x="1987727" y="844918"/>
                    </a:lnTo>
                    <a:lnTo>
                      <a:pt x="1987727" y="842632"/>
                    </a:lnTo>
                    <a:lnTo>
                      <a:pt x="1983155" y="842632"/>
                    </a:lnTo>
                    <a:lnTo>
                      <a:pt x="1983155" y="839584"/>
                    </a:lnTo>
                    <a:lnTo>
                      <a:pt x="1966391" y="839584"/>
                    </a:lnTo>
                    <a:lnTo>
                      <a:pt x="1966391" y="842632"/>
                    </a:lnTo>
                    <a:lnTo>
                      <a:pt x="1963331" y="842632"/>
                    </a:lnTo>
                    <a:lnTo>
                      <a:pt x="1963331" y="844918"/>
                    </a:lnTo>
                    <a:lnTo>
                      <a:pt x="1961057" y="844918"/>
                    </a:lnTo>
                    <a:lnTo>
                      <a:pt x="1961057" y="847204"/>
                    </a:lnTo>
                    <a:lnTo>
                      <a:pt x="1958759" y="847204"/>
                    </a:lnTo>
                    <a:lnTo>
                      <a:pt x="1958759" y="852538"/>
                    </a:lnTo>
                    <a:lnTo>
                      <a:pt x="1956485" y="852538"/>
                    </a:lnTo>
                    <a:lnTo>
                      <a:pt x="1956485" y="857110"/>
                    </a:lnTo>
                    <a:lnTo>
                      <a:pt x="1963331" y="857110"/>
                    </a:lnTo>
                    <a:lnTo>
                      <a:pt x="1963331" y="852538"/>
                    </a:lnTo>
                    <a:lnTo>
                      <a:pt x="1966391" y="852538"/>
                    </a:lnTo>
                    <a:lnTo>
                      <a:pt x="1966391" y="849490"/>
                    </a:lnTo>
                    <a:lnTo>
                      <a:pt x="1968677" y="849490"/>
                    </a:lnTo>
                    <a:lnTo>
                      <a:pt x="1968677" y="847204"/>
                    </a:lnTo>
                    <a:lnTo>
                      <a:pt x="1970963" y="847204"/>
                    </a:lnTo>
                    <a:lnTo>
                      <a:pt x="1973249" y="844918"/>
                    </a:lnTo>
                    <a:lnTo>
                      <a:pt x="1978583" y="844918"/>
                    </a:lnTo>
                    <a:lnTo>
                      <a:pt x="1978583" y="847204"/>
                    </a:lnTo>
                    <a:lnTo>
                      <a:pt x="1983155" y="847204"/>
                    </a:lnTo>
                    <a:lnTo>
                      <a:pt x="1983155" y="849490"/>
                    </a:lnTo>
                    <a:lnTo>
                      <a:pt x="1985441" y="849490"/>
                    </a:lnTo>
                    <a:lnTo>
                      <a:pt x="1985441" y="861682"/>
                    </a:lnTo>
                    <a:lnTo>
                      <a:pt x="1983155" y="861682"/>
                    </a:lnTo>
                    <a:lnTo>
                      <a:pt x="1983155" y="867003"/>
                    </a:lnTo>
                    <a:lnTo>
                      <a:pt x="1980857" y="867003"/>
                    </a:lnTo>
                    <a:lnTo>
                      <a:pt x="1980857" y="869289"/>
                    </a:lnTo>
                    <a:lnTo>
                      <a:pt x="1978583" y="869289"/>
                    </a:lnTo>
                    <a:lnTo>
                      <a:pt x="1978583" y="871575"/>
                    </a:lnTo>
                    <a:lnTo>
                      <a:pt x="1975535" y="871575"/>
                    </a:lnTo>
                    <a:lnTo>
                      <a:pt x="1973249" y="873861"/>
                    </a:lnTo>
                    <a:lnTo>
                      <a:pt x="1970963" y="873861"/>
                    </a:lnTo>
                    <a:lnTo>
                      <a:pt x="1970963" y="876909"/>
                    </a:lnTo>
                    <a:lnTo>
                      <a:pt x="1968677" y="876909"/>
                    </a:lnTo>
                    <a:lnTo>
                      <a:pt x="1968677" y="879195"/>
                    </a:lnTo>
                    <a:lnTo>
                      <a:pt x="1966391" y="879195"/>
                    </a:lnTo>
                    <a:lnTo>
                      <a:pt x="1966391" y="881481"/>
                    </a:lnTo>
                    <a:lnTo>
                      <a:pt x="1963331" y="881481"/>
                    </a:lnTo>
                    <a:lnTo>
                      <a:pt x="1963331" y="883767"/>
                    </a:lnTo>
                    <a:lnTo>
                      <a:pt x="1961057" y="883767"/>
                    </a:lnTo>
                    <a:lnTo>
                      <a:pt x="1961057" y="886053"/>
                    </a:lnTo>
                    <a:lnTo>
                      <a:pt x="1958759" y="886053"/>
                    </a:lnTo>
                    <a:lnTo>
                      <a:pt x="1958759" y="891387"/>
                    </a:lnTo>
                    <a:lnTo>
                      <a:pt x="1956485" y="891387"/>
                    </a:lnTo>
                    <a:lnTo>
                      <a:pt x="1956485" y="898245"/>
                    </a:lnTo>
                    <a:lnTo>
                      <a:pt x="1993061" y="898245"/>
                    </a:lnTo>
                    <a:lnTo>
                      <a:pt x="1993061" y="891387"/>
                    </a:lnTo>
                    <a:lnTo>
                      <a:pt x="1966391" y="891387"/>
                    </a:lnTo>
                    <a:lnTo>
                      <a:pt x="1966391" y="889101"/>
                    </a:lnTo>
                    <a:lnTo>
                      <a:pt x="1968677" y="889101"/>
                    </a:lnTo>
                    <a:lnTo>
                      <a:pt x="1968677" y="886053"/>
                    </a:lnTo>
                    <a:lnTo>
                      <a:pt x="1970963" y="886053"/>
                    </a:lnTo>
                    <a:lnTo>
                      <a:pt x="1970963" y="883767"/>
                    </a:lnTo>
                    <a:lnTo>
                      <a:pt x="1973249" y="883767"/>
                    </a:lnTo>
                    <a:lnTo>
                      <a:pt x="1973249" y="881481"/>
                    </a:lnTo>
                    <a:lnTo>
                      <a:pt x="1975535" y="881481"/>
                    </a:lnTo>
                    <a:lnTo>
                      <a:pt x="1975535" y="879195"/>
                    </a:lnTo>
                    <a:lnTo>
                      <a:pt x="1978583" y="879195"/>
                    </a:lnTo>
                    <a:lnTo>
                      <a:pt x="1980857" y="876909"/>
                    </a:lnTo>
                    <a:lnTo>
                      <a:pt x="1983155" y="876909"/>
                    </a:lnTo>
                    <a:lnTo>
                      <a:pt x="1983155" y="873861"/>
                    </a:lnTo>
                    <a:lnTo>
                      <a:pt x="1985441" y="873861"/>
                    </a:lnTo>
                    <a:lnTo>
                      <a:pt x="1985441" y="871575"/>
                    </a:lnTo>
                    <a:lnTo>
                      <a:pt x="1987727" y="871575"/>
                    </a:lnTo>
                    <a:lnTo>
                      <a:pt x="1987727" y="867003"/>
                    </a:lnTo>
                    <a:lnTo>
                      <a:pt x="1990013" y="867003"/>
                    </a:lnTo>
                    <a:lnTo>
                      <a:pt x="1990013" y="864717"/>
                    </a:lnTo>
                    <a:lnTo>
                      <a:pt x="1993061" y="864717"/>
                    </a:lnTo>
                    <a:lnTo>
                      <a:pt x="1993061" y="847204"/>
                    </a:lnTo>
                    <a:close/>
                  </a:path>
                  <a:path w="2585084" h="1637029">
                    <a:moveTo>
                      <a:pt x="1993061" y="575970"/>
                    </a:moveTo>
                    <a:lnTo>
                      <a:pt x="1990013" y="573684"/>
                    </a:lnTo>
                    <a:lnTo>
                      <a:pt x="1990013" y="571398"/>
                    </a:lnTo>
                    <a:lnTo>
                      <a:pt x="1987727" y="571398"/>
                    </a:lnTo>
                    <a:lnTo>
                      <a:pt x="1987727" y="569112"/>
                    </a:lnTo>
                    <a:lnTo>
                      <a:pt x="1983155" y="569112"/>
                    </a:lnTo>
                    <a:lnTo>
                      <a:pt x="1983155" y="566064"/>
                    </a:lnTo>
                    <a:lnTo>
                      <a:pt x="1968677" y="566064"/>
                    </a:lnTo>
                    <a:lnTo>
                      <a:pt x="1968677" y="569112"/>
                    </a:lnTo>
                    <a:lnTo>
                      <a:pt x="1963331" y="569112"/>
                    </a:lnTo>
                    <a:lnTo>
                      <a:pt x="1963331" y="571398"/>
                    </a:lnTo>
                    <a:lnTo>
                      <a:pt x="1961057" y="571398"/>
                    </a:lnTo>
                    <a:lnTo>
                      <a:pt x="1961057" y="573684"/>
                    </a:lnTo>
                    <a:lnTo>
                      <a:pt x="1958759" y="573684"/>
                    </a:lnTo>
                    <a:lnTo>
                      <a:pt x="1958759" y="578256"/>
                    </a:lnTo>
                    <a:lnTo>
                      <a:pt x="1956485" y="578256"/>
                    </a:lnTo>
                    <a:lnTo>
                      <a:pt x="1956485" y="583590"/>
                    </a:lnTo>
                    <a:lnTo>
                      <a:pt x="1963331" y="583590"/>
                    </a:lnTo>
                    <a:lnTo>
                      <a:pt x="1963331" y="578256"/>
                    </a:lnTo>
                    <a:lnTo>
                      <a:pt x="1966391" y="578256"/>
                    </a:lnTo>
                    <a:lnTo>
                      <a:pt x="1966391" y="575970"/>
                    </a:lnTo>
                    <a:lnTo>
                      <a:pt x="1968677" y="575970"/>
                    </a:lnTo>
                    <a:lnTo>
                      <a:pt x="1968677" y="573684"/>
                    </a:lnTo>
                    <a:lnTo>
                      <a:pt x="1983155" y="573684"/>
                    </a:lnTo>
                    <a:lnTo>
                      <a:pt x="1983155" y="575970"/>
                    </a:lnTo>
                    <a:lnTo>
                      <a:pt x="1985441" y="575970"/>
                    </a:lnTo>
                    <a:lnTo>
                      <a:pt x="1985441" y="588162"/>
                    </a:lnTo>
                    <a:lnTo>
                      <a:pt x="1983155" y="588162"/>
                    </a:lnTo>
                    <a:lnTo>
                      <a:pt x="1983155" y="593496"/>
                    </a:lnTo>
                    <a:lnTo>
                      <a:pt x="1980857" y="593496"/>
                    </a:lnTo>
                    <a:lnTo>
                      <a:pt x="1980857" y="595782"/>
                    </a:lnTo>
                    <a:lnTo>
                      <a:pt x="1978583" y="595782"/>
                    </a:lnTo>
                    <a:lnTo>
                      <a:pt x="1978583" y="598068"/>
                    </a:lnTo>
                    <a:lnTo>
                      <a:pt x="1975535" y="598068"/>
                    </a:lnTo>
                    <a:lnTo>
                      <a:pt x="1975535" y="600354"/>
                    </a:lnTo>
                    <a:lnTo>
                      <a:pt x="1973249" y="600354"/>
                    </a:lnTo>
                    <a:lnTo>
                      <a:pt x="1973249" y="603402"/>
                    </a:lnTo>
                    <a:lnTo>
                      <a:pt x="1970963" y="603402"/>
                    </a:lnTo>
                    <a:lnTo>
                      <a:pt x="1968677" y="605688"/>
                    </a:lnTo>
                    <a:lnTo>
                      <a:pt x="1966391" y="605688"/>
                    </a:lnTo>
                    <a:lnTo>
                      <a:pt x="1966391" y="607974"/>
                    </a:lnTo>
                    <a:lnTo>
                      <a:pt x="1963331" y="607974"/>
                    </a:lnTo>
                    <a:lnTo>
                      <a:pt x="1963331" y="610260"/>
                    </a:lnTo>
                    <a:lnTo>
                      <a:pt x="1961057" y="610260"/>
                    </a:lnTo>
                    <a:lnTo>
                      <a:pt x="1961057" y="612546"/>
                    </a:lnTo>
                    <a:lnTo>
                      <a:pt x="1958759" y="612546"/>
                    </a:lnTo>
                    <a:lnTo>
                      <a:pt x="1958759" y="617880"/>
                    </a:lnTo>
                    <a:lnTo>
                      <a:pt x="1956485" y="617880"/>
                    </a:lnTo>
                    <a:lnTo>
                      <a:pt x="1956485" y="624738"/>
                    </a:lnTo>
                    <a:lnTo>
                      <a:pt x="1993061" y="624738"/>
                    </a:lnTo>
                    <a:lnTo>
                      <a:pt x="1993061" y="617880"/>
                    </a:lnTo>
                    <a:lnTo>
                      <a:pt x="1966391" y="617880"/>
                    </a:lnTo>
                    <a:lnTo>
                      <a:pt x="1966391" y="615594"/>
                    </a:lnTo>
                    <a:lnTo>
                      <a:pt x="1968677" y="615594"/>
                    </a:lnTo>
                    <a:lnTo>
                      <a:pt x="1968677" y="612546"/>
                    </a:lnTo>
                    <a:lnTo>
                      <a:pt x="1970963" y="612546"/>
                    </a:lnTo>
                    <a:lnTo>
                      <a:pt x="1970963" y="610260"/>
                    </a:lnTo>
                    <a:lnTo>
                      <a:pt x="1973249" y="610260"/>
                    </a:lnTo>
                    <a:lnTo>
                      <a:pt x="1973249" y="607974"/>
                    </a:lnTo>
                    <a:lnTo>
                      <a:pt x="1975535" y="607974"/>
                    </a:lnTo>
                    <a:lnTo>
                      <a:pt x="1978583" y="605688"/>
                    </a:lnTo>
                    <a:lnTo>
                      <a:pt x="1980857" y="605688"/>
                    </a:lnTo>
                    <a:lnTo>
                      <a:pt x="1980857" y="603402"/>
                    </a:lnTo>
                    <a:lnTo>
                      <a:pt x="1983155" y="603402"/>
                    </a:lnTo>
                    <a:lnTo>
                      <a:pt x="1983155" y="600354"/>
                    </a:lnTo>
                    <a:lnTo>
                      <a:pt x="1985441" y="600354"/>
                    </a:lnTo>
                    <a:lnTo>
                      <a:pt x="1985441" y="598068"/>
                    </a:lnTo>
                    <a:lnTo>
                      <a:pt x="1987727" y="598068"/>
                    </a:lnTo>
                    <a:lnTo>
                      <a:pt x="1987727" y="595782"/>
                    </a:lnTo>
                    <a:lnTo>
                      <a:pt x="1990013" y="595782"/>
                    </a:lnTo>
                    <a:lnTo>
                      <a:pt x="1990013" y="591210"/>
                    </a:lnTo>
                    <a:lnTo>
                      <a:pt x="1993061" y="591210"/>
                    </a:lnTo>
                    <a:lnTo>
                      <a:pt x="1993061" y="575970"/>
                    </a:lnTo>
                    <a:close/>
                  </a:path>
                  <a:path w="2585084" h="1637029">
                    <a:moveTo>
                      <a:pt x="2022005" y="873861"/>
                    </a:moveTo>
                    <a:lnTo>
                      <a:pt x="1999907" y="873861"/>
                    </a:lnTo>
                    <a:lnTo>
                      <a:pt x="1999907" y="881494"/>
                    </a:lnTo>
                    <a:lnTo>
                      <a:pt x="2022005" y="881494"/>
                    </a:lnTo>
                    <a:lnTo>
                      <a:pt x="2022005" y="873861"/>
                    </a:lnTo>
                    <a:close/>
                  </a:path>
                  <a:path w="2585084" h="1637029">
                    <a:moveTo>
                      <a:pt x="2022005" y="600354"/>
                    </a:moveTo>
                    <a:lnTo>
                      <a:pt x="1999907" y="600354"/>
                    </a:lnTo>
                    <a:lnTo>
                      <a:pt x="1999907" y="607987"/>
                    </a:lnTo>
                    <a:lnTo>
                      <a:pt x="2022005" y="607987"/>
                    </a:lnTo>
                    <a:lnTo>
                      <a:pt x="2022005" y="600354"/>
                    </a:lnTo>
                    <a:close/>
                  </a:path>
                  <a:path w="2585084" h="1637029">
                    <a:moveTo>
                      <a:pt x="2056295" y="566064"/>
                    </a:moveTo>
                    <a:lnTo>
                      <a:pt x="2050961" y="566064"/>
                    </a:lnTo>
                    <a:lnTo>
                      <a:pt x="2050961" y="569112"/>
                    </a:lnTo>
                    <a:lnTo>
                      <a:pt x="2048675" y="569112"/>
                    </a:lnTo>
                    <a:lnTo>
                      <a:pt x="2048675" y="571398"/>
                    </a:lnTo>
                    <a:lnTo>
                      <a:pt x="2046389" y="571398"/>
                    </a:lnTo>
                    <a:lnTo>
                      <a:pt x="2046389" y="573684"/>
                    </a:lnTo>
                    <a:lnTo>
                      <a:pt x="2044103" y="573684"/>
                    </a:lnTo>
                    <a:lnTo>
                      <a:pt x="2044103" y="575970"/>
                    </a:lnTo>
                    <a:lnTo>
                      <a:pt x="2041817" y="575970"/>
                    </a:lnTo>
                    <a:lnTo>
                      <a:pt x="2041817" y="578256"/>
                    </a:lnTo>
                    <a:lnTo>
                      <a:pt x="2036483" y="578256"/>
                    </a:lnTo>
                    <a:lnTo>
                      <a:pt x="2036483" y="581304"/>
                    </a:lnTo>
                    <a:lnTo>
                      <a:pt x="2034197" y="581304"/>
                    </a:lnTo>
                    <a:lnTo>
                      <a:pt x="2034197" y="588162"/>
                    </a:lnTo>
                    <a:lnTo>
                      <a:pt x="2036483" y="588162"/>
                    </a:lnTo>
                    <a:lnTo>
                      <a:pt x="2036483" y="585876"/>
                    </a:lnTo>
                    <a:lnTo>
                      <a:pt x="2041817" y="585876"/>
                    </a:lnTo>
                    <a:lnTo>
                      <a:pt x="2041817" y="583590"/>
                    </a:lnTo>
                    <a:lnTo>
                      <a:pt x="2044103" y="583590"/>
                    </a:lnTo>
                    <a:lnTo>
                      <a:pt x="2044103" y="581304"/>
                    </a:lnTo>
                    <a:lnTo>
                      <a:pt x="2048675" y="581304"/>
                    </a:lnTo>
                    <a:lnTo>
                      <a:pt x="2048675" y="624738"/>
                    </a:lnTo>
                    <a:lnTo>
                      <a:pt x="2056295" y="624738"/>
                    </a:lnTo>
                    <a:lnTo>
                      <a:pt x="2056295" y="566064"/>
                    </a:lnTo>
                    <a:close/>
                  </a:path>
                  <a:path w="2585084" h="1637029">
                    <a:moveTo>
                      <a:pt x="2060867" y="1064336"/>
                    </a:moveTo>
                    <a:lnTo>
                      <a:pt x="2022005" y="1064336"/>
                    </a:lnTo>
                    <a:lnTo>
                      <a:pt x="2022005" y="1071956"/>
                    </a:lnTo>
                    <a:lnTo>
                      <a:pt x="2048675" y="1071956"/>
                    </a:lnTo>
                    <a:lnTo>
                      <a:pt x="2048675" y="1074242"/>
                    </a:lnTo>
                    <a:lnTo>
                      <a:pt x="2046389" y="1074242"/>
                    </a:lnTo>
                    <a:lnTo>
                      <a:pt x="2046389" y="1079576"/>
                    </a:lnTo>
                    <a:lnTo>
                      <a:pt x="2044103" y="1079576"/>
                    </a:lnTo>
                    <a:lnTo>
                      <a:pt x="2044103" y="1081862"/>
                    </a:lnTo>
                    <a:lnTo>
                      <a:pt x="2041817" y="1081862"/>
                    </a:lnTo>
                    <a:lnTo>
                      <a:pt x="2041817" y="1086434"/>
                    </a:lnTo>
                    <a:lnTo>
                      <a:pt x="2038769" y="1086434"/>
                    </a:lnTo>
                    <a:lnTo>
                      <a:pt x="2038769" y="1091755"/>
                    </a:lnTo>
                    <a:lnTo>
                      <a:pt x="2036483" y="1091755"/>
                    </a:lnTo>
                    <a:lnTo>
                      <a:pt x="2036483" y="1098613"/>
                    </a:lnTo>
                    <a:lnTo>
                      <a:pt x="2034197" y="1098613"/>
                    </a:lnTo>
                    <a:lnTo>
                      <a:pt x="2034197" y="1106233"/>
                    </a:lnTo>
                    <a:lnTo>
                      <a:pt x="2031911" y="1106233"/>
                    </a:lnTo>
                    <a:lnTo>
                      <a:pt x="2031911" y="1120711"/>
                    </a:lnTo>
                    <a:lnTo>
                      <a:pt x="2038769" y="1120711"/>
                    </a:lnTo>
                    <a:lnTo>
                      <a:pt x="2038769" y="1106233"/>
                    </a:lnTo>
                    <a:lnTo>
                      <a:pt x="2041817" y="1106233"/>
                    </a:lnTo>
                    <a:lnTo>
                      <a:pt x="2041817" y="1098613"/>
                    </a:lnTo>
                    <a:lnTo>
                      <a:pt x="2044103" y="1098613"/>
                    </a:lnTo>
                    <a:lnTo>
                      <a:pt x="2044103" y="1094041"/>
                    </a:lnTo>
                    <a:lnTo>
                      <a:pt x="2046389" y="1094041"/>
                    </a:lnTo>
                    <a:lnTo>
                      <a:pt x="2046389" y="1088720"/>
                    </a:lnTo>
                    <a:lnTo>
                      <a:pt x="2048675" y="1086434"/>
                    </a:lnTo>
                    <a:lnTo>
                      <a:pt x="2048675" y="1084148"/>
                    </a:lnTo>
                    <a:lnTo>
                      <a:pt x="2050961" y="1084148"/>
                    </a:lnTo>
                    <a:lnTo>
                      <a:pt x="2050961" y="1079576"/>
                    </a:lnTo>
                    <a:lnTo>
                      <a:pt x="2054009" y="1079576"/>
                    </a:lnTo>
                    <a:lnTo>
                      <a:pt x="2054009" y="1076528"/>
                    </a:lnTo>
                    <a:lnTo>
                      <a:pt x="2056295" y="1076528"/>
                    </a:lnTo>
                    <a:lnTo>
                      <a:pt x="2056295" y="1071956"/>
                    </a:lnTo>
                    <a:lnTo>
                      <a:pt x="2058581" y="1071956"/>
                    </a:lnTo>
                    <a:lnTo>
                      <a:pt x="2058581" y="1069670"/>
                    </a:lnTo>
                    <a:lnTo>
                      <a:pt x="2060867" y="1069670"/>
                    </a:lnTo>
                    <a:lnTo>
                      <a:pt x="2060867" y="1064336"/>
                    </a:lnTo>
                    <a:close/>
                  </a:path>
                  <a:path w="2585084" h="1637029">
                    <a:moveTo>
                      <a:pt x="2066201" y="849490"/>
                    </a:moveTo>
                    <a:lnTo>
                      <a:pt x="2063153" y="849490"/>
                    </a:lnTo>
                    <a:lnTo>
                      <a:pt x="2063153" y="844918"/>
                    </a:lnTo>
                    <a:lnTo>
                      <a:pt x="2060867" y="844918"/>
                    </a:lnTo>
                    <a:lnTo>
                      <a:pt x="2060867" y="842632"/>
                    </a:lnTo>
                    <a:lnTo>
                      <a:pt x="2056295" y="842632"/>
                    </a:lnTo>
                    <a:lnTo>
                      <a:pt x="2056295" y="839584"/>
                    </a:lnTo>
                    <a:lnTo>
                      <a:pt x="2038769" y="839584"/>
                    </a:lnTo>
                    <a:lnTo>
                      <a:pt x="2038769" y="842632"/>
                    </a:lnTo>
                    <a:lnTo>
                      <a:pt x="2034197" y="842632"/>
                    </a:lnTo>
                    <a:lnTo>
                      <a:pt x="2034197" y="844918"/>
                    </a:lnTo>
                    <a:lnTo>
                      <a:pt x="2031911" y="844918"/>
                    </a:lnTo>
                    <a:lnTo>
                      <a:pt x="2031911" y="849490"/>
                    </a:lnTo>
                    <a:lnTo>
                      <a:pt x="2029625" y="849490"/>
                    </a:lnTo>
                    <a:lnTo>
                      <a:pt x="2029625" y="857110"/>
                    </a:lnTo>
                    <a:lnTo>
                      <a:pt x="2036483" y="857110"/>
                    </a:lnTo>
                    <a:lnTo>
                      <a:pt x="2036483" y="849490"/>
                    </a:lnTo>
                    <a:lnTo>
                      <a:pt x="2038769" y="849490"/>
                    </a:lnTo>
                    <a:lnTo>
                      <a:pt x="2038769" y="847204"/>
                    </a:lnTo>
                    <a:lnTo>
                      <a:pt x="2044103" y="847204"/>
                    </a:lnTo>
                    <a:lnTo>
                      <a:pt x="2044103" y="844918"/>
                    </a:lnTo>
                    <a:lnTo>
                      <a:pt x="2050961" y="844918"/>
                    </a:lnTo>
                    <a:lnTo>
                      <a:pt x="2050961" y="847204"/>
                    </a:lnTo>
                    <a:lnTo>
                      <a:pt x="2056295" y="847204"/>
                    </a:lnTo>
                    <a:lnTo>
                      <a:pt x="2056295" y="852538"/>
                    </a:lnTo>
                    <a:lnTo>
                      <a:pt x="2058581" y="852538"/>
                    </a:lnTo>
                    <a:lnTo>
                      <a:pt x="2058581" y="859396"/>
                    </a:lnTo>
                    <a:lnTo>
                      <a:pt x="2056295" y="861682"/>
                    </a:lnTo>
                    <a:lnTo>
                      <a:pt x="2056295" y="864717"/>
                    </a:lnTo>
                    <a:lnTo>
                      <a:pt x="2054009" y="864717"/>
                    </a:lnTo>
                    <a:lnTo>
                      <a:pt x="2054009" y="867003"/>
                    </a:lnTo>
                    <a:lnTo>
                      <a:pt x="2050961" y="867003"/>
                    </a:lnTo>
                    <a:lnTo>
                      <a:pt x="2050961" y="869289"/>
                    </a:lnTo>
                    <a:lnTo>
                      <a:pt x="2048675" y="869289"/>
                    </a:lnTo>
                    <a:lnTo>
                      <a:pt x="2048675" y="871575"/>
                    </a:lnTo>
                    <a:lnTo>
                      <a:pt x="2046389" y="871575"/>
                    </a:lnTo>
                    <a:lnTo>
                      <a:pt x="2046389" y="873861"/>
                    </a:lnTo>
                    <a:lnTo>
                      <a:pt x="2044103" y="873861"/>
                    </a:lnTo>
                    <a:lnTo>
                      <a:pt x="2044103" y="876909"/>
                    </a:lnTo>
                    <a:lnTo>
                      <a:pt x="2041817" y="876909"/>
                    </a:lnTo>
                    <a:lnTo>
                      <a:pt x="2041817" y="879195"/>
                    </a:lnTo>
                    <a:lnTo>
                      <a:pt x="2038769" y="879195"/>
                    </a:lnTo>
                    <a:lnTo>
                      <a:pt x="2038769" y="881481"/>
                    </a:lnTo>
                    <a:lnTo>
                      <a:pt x="2036483" y="881481"/>
                    </a:lnTo>
                    <a:lnTo>
                      <a:pt x="2036483" y="883767"/>
                    </a:lnTo>
                    <a:lnTo>
                      <a:pt x="2034197" y="883767"/>
                    </a:lnTo>
                    <a:lnTo>
                      <a:pt x="2034197" y="886053"/>
                    </a:lnTo>
                    <a:lnTo>
                      <a:pt x="2031911" y="886053"/>
                    </a:lnTo>
                    <a:lnTo>
                      <a:pt x="2031911" y="889101"/>
                    </a:lnTo>
                    <a:lnTo>
                      <a:pt x="2029625" y="889101"/>
                    </a:lnTo>
                    <a:lnTo>
                      <a:pt x="2029625" y="893673"/>
                    </a:lnTo>
                    <a:lnTo>
                      <a:pt x="2026577" y="893673"/>
                    </a:lnTo>
                    <a:lnTo>
                      <a:pt x="2026577" y="898245"/>
                    </a:lnTo>
                    <a:lnTo>
                      <a:pt x="2066201" y="898245"/>
                    </a:lnTo>
                    <a:lnTo>
                      <a:pt x="2066201" y="891387"/>
                    </a:lnTo>
                    <a:lnTo>
                      <a:pt x="2038769" y="891387"/>
                    </a:lnTo>
                    <a:lnTo>
                      <a:pt x="2038769" y="889101"/>
                    </a:lnTo>
                    <a:lnTo>
                      <a:pt x="2041817" y="889101"/>
                    </a:lnTo>
                    <a:lnTo>
                      <a:pt x="2041817" y="886053"/>
                    </a:lnTo>
                    <a:lnTo>
                      <a:pt x="2044103" y="886053"/>
                    </a:lnTo>
                    <a:lnTo>
                      <a:pt x="2044103" y="883767"/>
                    </a:lnTo>
                    <a:lnTo>
                      <a:pt x="2046389" y="883767"/>
                    </a:lnTo>
                    <a:lnTo>
                      <a:pt x="2046389" y="881481"/>
                    </a:lnTo>
                    <a:lnTo>
                      <a:pt x="2048675" y="881481"/>
                    </a:lnTo>
                    <a:lnTo>
                      <a:pt x="2048675" y="879195"/>
                    </a:lnTo>
                    <a:lnTo>
                      <a:pt x="2050961" y="879195"/>
                    </a:lnTo>
                    <a:lnTo>
                      <a:pt x="2050961" y="876909"/>
                    </a:lnTo>
                    <a:lnTo>
                      <a:pt x="2054009" y="876909"/>
                    </a:lnTo>
                    <a:lnTo>
                      <a:pt x="2054009" y="873861"/>
                    </a:lnTo>
                    <a:lnTo>
                      <a:pt x="2056295" y="873861"/>
                    </a:lnTo>
                    <a:lnTo>
                      <a:pt x="2056295" y="871575"/>
                    </a:lnTo>
                    <a:lnTo>
                      <a:pt x="2058581" y="871575"/>
                    </a:lnTo>
                    <a:lnTo>
                      <a:pt x="2058581" y="869289"/>
                    </a:lnTo>
                    <a:lnTo>
                      <a:pt x="2060867" y="869289"/>
                    </a:lnTo>
                    <a:lnTo>
                      <a:pt x="2060867" y="867003"/>
                    </a:lnTo>
                    <a:lnTo>
                      <a:pt x="2063153" y="867003"/>
                    </a:lnTo>
                    <a:lnTo>
                      <a:pt x="2063153" y="861682"/>
                    </a:lnTo>
                    <a:lnTo>
                      <a:pt x="2066201" y="861682"/>
                    </a:lnTo>
                    <a:lnTo>
                      <a:pt x="2066201" y="849490"/>
                    </a:lnTo>
                    <a:close/>
                  </a:path>
                  <a:path w="2585084" h="1637029">
                    <a:moveTo>
                      <a:pt x="2095144" y="1162621"/>
                    </a:moveTo>
                    <a:lnTo>
                      <a:pt x="2092858" y="1162621"/>
                    </a:lnTo>
                    <a:lnTo>
                      <a:pt x="2092858" y="1159573"/>
                    </a:lnTo>
                    <a:lnTo>
                      <a:pt x="2090572" y="1159573"/>
                    </a:lnTo>
                    <a:lnTo>
                      <a:pt x="2090572" y="1157287"/>
                    </a:lnTo>
                    <a:lnTo>
                      <a:pt x="2087524" y="1157287"/>
                    </a:lnTo>
                    <a:lnTo>
                      <a:pt x="2087524" y="1155001"/>
                    </a:lnTo>
                    <a:lnTo>
                      <a:pt x="2068487" y="1155001"/>
                    </a:lnTo>
                    <a:lnTo>
                      <a:pt x="2068487" y="1157287"/>
                    </a:lnTo>
                    <a:lnTo>
                      <a:pt x="2063153" y="1157287"/>
                    </a:lnTo>
                    <a:lnTo>
                      <a:pt x="2063153" y="1159573"/>
                    </a:lnTo>
                    <a:lnTo>
                      <a:pt x="2060867" y="1159573"/>
                    </a:lnTo>
                    <a:lnTo>
                      <a:pt x="2060867" y="1164907"/>
                    </a:lnTo>
                    <a:lnTo>
                      <a:pt x="2058581" y="1164907"/>
                    </a:lnTo>
                    <a:lnTo>
                      <a:pt x="2058581" y="1171752"/>
                    </a:lnTo>
                    <a:lnTo>
                      <a:pt x="2066201" y="1171752"/>
                    </a:lnTo>
                    <a:lnTo>
                      <a:pt x="2066201" y="1164907"/>
                    </a:lnTo>
                    <a:lnTo>
                      <a:pt x="2068487" y="1164907"/>
                    </a:lnTo>
                    <a:lnTo>
                      <a:pt x="2068487" y="1162621"/>
                    </a:lnTo>
                    <a:lnTo>
                      <a:pt x="2070760" y="1162621"/>
                    </a:lnTo>
                    <a:lnTo>
                      <a:pt x="2070760" y="1159573"/>
                    </a:lnTo>
                    <a:lnTo>
                      <a:pt x="2082952" y="1159573"/>
                    </a:lnTo>
                    <a:lnTo>
                      <a:pt x="2082952" y="1162621"/>
                    </a:lnTo>
                    <a:lnTo>
                      <a:pt x="2085238" y="1162621"/>
                    </a:lnTo>
                    <a:lnTo>
                      <a:pt x="2085238" y="1164907"/>
                    </a:lnTo>
                    <a:lnTo>
                      <a:pt x="2087524" y="1164907"/>
                    </a:lnTo>
                    <a:lnTo>
                      <a:pt x="2087524" y="1177086"/>
                    </a:lnTo>
                    <a:lnTo>
                      <a:pt x="2085238" y="1177086"/>
                    </a:lnTo>
                    <a:lnTo>
                      <a:pt x="2085238" y="1179372"/>
                    </a:lnTo>
                    <a:lnTo>
                      <a:pt x="2082952" y="1179372"/>
                    </a:lnTo>
                    <a:lnTo>
                      <a:pt x="2082952" y="1181658"/>
                    </a:lnTo>
                    <a:lnTo>
                      <a:pt x="2080666" y="1181658"/>
                    </a:lnTo>
                    <a:lnTo>
                      <a:pt x="2080666" y="1183944"/>
                    </a:lnTo>
                    <a:lnTo>
                      <a:pt x="2078380" y="1183944"/>
                    </a:lnTo>
                    <a:lnTo>
                      <a:pt x="2078380" y="1186992"/>
                    </a:lnTo>
                    <a:lnTo>
                      <a:pt x="2075332" y="1186992"/>
                    </a:lnTo>
                    <a:lnTo>
                      <a:pt x="2075332" y="1189278"/>
                    </a:lnTo>
                    <a:lnTo>
                      <a:pt x="2073059" y="1189278"/>
                    </a:lnTo>
                    <a:lnTo>
                      <a:pt x="2073059" y="1191564"/>
                    </a:lnTo>
                    <a:lnTo>
                      <a:pt x="2070760" y="1191564"/>
                    </a:lnTo>
                    <a:lnTo>
                      <a:pt x="2070760" y="1193850"/>
                    </a:lnTo>
                    <a:lnTo>
                      <a:pt x="2068487" y="1193850"/>
                    </a:lnTo>
                    <a:lnTo>
                      <a:pt x="2063153" y="1199184"/>
                    </a:lnTo>
                    <a:lnTo>
                      <a:pt x="2063153" y="1201470"/>
                    </a:lnTo>
                    <a:lnTo>
                      <a:pt x="2060867" y="1201470"/>
                    </a:lnTo>
                    <a:lnTo>
                      <a:pt x="2060867" y="1203756"/>
                    </a:lnTo>
                    <a:lnTo>
                      <a:pt x="2058581" y="1203756"/>
                    </a:lnTo>
                    <a:lnTo>
                      <a:pt x="2058581" y="1211376"/>
                    </a:lnTo>
                    <a:lnTo>
                      <a:pt x="2056295" y="1211376"/>
                    </a:lnTo>
                    <a:lnTo>
                      <a:pt x="2056295" y="1213662"/>
                    </a:lnTo>
                    <a:lnTo>
                      <a:pt x="2095144" y="1213662"/>
                    </a:lnTo>
                    <a:lnTo>
                      <a:pt x="2095144" y="1206042"/>
                    </a:lnTo>
                    <a:lnTo>
                      <a:pt x="2068487" y="1206042"/>
                    </a:lnTo>
                    <a:lnTo>
                      <a:pt x="2068487" y="1201470"/>
                    </a:lnTo>
                    <a:lnTo>
                      <a:pt x="2070760" y="1201470"/>
                    </a:lnTo>
                    <a:lnTo>
                      <a:pt x="2070760" y="1199184"/>
                    </a:lnTo>
                    <a:lnTo>
                      <a:pt x="2075332" y="1199184"/>
                    </a:lnTo>
                    <a:lnTo>
                      <a:pt x="2075332" y="1196136"/>
                    </a:lnTo>
                    <a:lnTo>
                      <a:pt x="2078380" y="1196136"/>
                    </a:lnTo>
                    <a:lnTo>
                      <a:pt x="2078380" y="1193850"/>
                    </a:lnTo>
                    <a:lnTo>
                      <a:pt x="2080666" y="1193850"/>
                    </a:lnTo>
                    <a:lnTo>
                      <a:pt x="2080666" y="1191564"/>
                    </a:lnTo>
                    <a:lnTo>
                      <a:pt x="2082952" y="1191564"/>
                    </a:lnTo>
                    <a:lnTo>
                      <a:pt x="2082952" y="1189278"/>
                    </a:lnTo>
                    <a:lnTo>
                      <a:pt x="2085238" y="1189278"/>
                    </a:lnTo>
                    <a:lnTo>
                      <a:pt x="2085238" y="1186992"/>
                    </a:lnTo>
                    <a:lnTo>
                      <a:pt x="2087524" y="1186992"/>
                    </a:lnTo>
                    <a:lnTo>
                      <a:pt x="2087524" y="1183944"/>
                    </a:lnTo>
                    <a:lnTo>
                      <a:pt x="2090572" y="1183944"/>
                    </a:lnTo>
                    <a:lnTo>
                      <a:pt x="2090572" y="1181658"/>
                    </a:lnTo>
                    <a:lnTo>
                      <a:pt x="2092858" y="1181658"/>
                    </a:lnTo>
                    <a:lnTo>
                      <a:pt x="2092858" y="1177086"/>
                    </a:lnTo>
                    <a:lnTo>
                      <a:pt x="2095144" y="1177086"/>
                    </a:lnTo>
                    <a:lnTo>
                      <a:pt x="2095144" y="1162621"/>
                    </a:lnTo>
                    <a:close/>
                  </a:path>
                  <a:path w="2585084" h="1637029">
                    <a:moveTo>
                      <a:pt x="2105050" y="1100899"/>
                    </a:moveTo>
                    <a:lnTo>
                      <a:pt x="2097430" y="1100899"/>
                    </a:lnTo>
                    <a:lnTo>
                      <a:pt x="2097430" y="1074242"/>
                    </a:lnTo>
                    <a:lnTo>
                      <a:pt x="2097430" y="1062050"/>
                    </a:lnTo>
                    <a:lnTo>
                      <a:pt x="2090572" y="1062050"/>
                    </a:lnTo>
                    <a:lnTo>
                      <a:pt x="2090572" y="1074242"/>
                    </a:lnTo>
                    <a:lnTo>
                      <a:pt x="2090572" y="1100899"/>
                    </a:lnTo>
                    <a:lnTo>
                      <a:pt x="2070760" y="1100899"/>
                    </a:lnTo>
                    <a:lnTo>
                      <a:pt x="2090572" y="1074242"/>
                    </a:lnTo>
                    <a:lnTo>
                      <a:pt x="2090572" y="1062050"/>
                    </a:lnTo>
                    <a:lnTo>
                      <a:pt x="2066201" y="1100899"/>
                    </a:lnTo>
                    <a:lnTo>
                      <a:pt x="2066201" y="1108519"/>
                    </a:lnTo>
                    <a:lnTo>
                      <a:pt x="2090572" y="1108519"/>
                    </a:lnTo>
                    <a:lnTo>
                      <a:pt x="2090572" y="1120711"/>
                    </a:lnTo>
                    <a:lnTo>
                      <a:pt x="2097430" y="1120711"/>
                    </a:lnTo>
                    <a:lnTo>
                      <a:pt x="2097430" y="1108519"/>
                    </a:lnTo>
                    <a:lnTo>
                      <a:pt x="2105050" y="1108519"/>
                    </a:lnTo>
                    <a:lnTo>
                      <a:pt x="2105050" y="1100899"/>
                    </a:lnTo>
                    <a:close/>
                  </a:path>
                  <a:path w="2585084" h="1637029">
                    <a:moveTo>
                      <a:pt x="2134006" y="1096327"/>
                    </a:moveTo>
                    <a:lnTo>
                      <a:pt x="2111908" y="1096327"/>
                    </a:lnTo>
                    <a:lnTo>
                      <a:pt x="2111908" y="1103960"/>
                    </a:lnTo>
                    <a:lnTo>
                      <a:pt x="2134006" y="1103960"/>
                    </a:lnTo>
                    <a:lnTo>
                      <a:pt x="2134006" y="1096327"/>
                    </a:lnTo>
                    <a:close/>
                  </a:path>
                  <a:path w="2585084" h="1637029">
                    <a:moveTo>
                      <a:pt x="2370188" y="1157287"/>
                    </a:moveTo>
                    <a:lnTo>
                      <a:pt x="2367902" y="1157287"/>
                    </a:lnTo>
                    <a:lnTo>
                      <a:pt x="2367902" y="1150429"/>
                    </a:lnTo>
                    <a:lnTo>
                      <a:pt x="2365616" y="1150429"/>
                    </a:lnTo>
                    <a:lnTo>
                      <a:pt x="2365616" y="1147381"/>
                    </a:lnTo>
                    <a:lnTo>
                      <a:pt x="2363330" y="1147381"/>
                    </a:lnTo>
                    <a:lnTo>
                      <a:pt x="2363330" y="1157287"/>
                    </a:lnTo>
                    <a:lnTo>
                      <a:pt x="2363330" y="1162621"/>
                    </a:lnTo>
                    <a:lnTo>
                      <a:pt x="2360282" y="1162621"/>
                    </a:lnTo>
                    <a:lnTo>
                      <a:pt x="2360282" y="1167193"/>
                    </a:lnTo>
                    <a:lnTo>
                      <a:pt x="2357996" y="1167193"/>
                    </a:lnTo>
                    <a:lnTo>
                      <a:pt x="2357996" y="1169466"/>
                    </a:lnTo>
                    <a:lnTo>
                      <a:pt x="2355710" y="1169466"/>
                    </a:lnTo>
                    <a:lnTo>
                      <a:pt x="2355710" y="1171752"/>
                    </a:lnTo>
                    <a:lnTo>
                      <a:pt x="2345804" y="1171752"/>
                    </a:lnTo>
                    <a:lnTo>
                      <a:pt x="2345804" y="1169466"/>
                    </a:lnTo>
                    <a:lnTo>
                      <a:pt x="2341232" y="1169466"/>
                    </a:lnTo>
                    <a:lnTo>
                      <a:pt x="2341232" y="1167193"/>
                    </a:lnTo>
                    <a:lnTo>
                      <a:pt x="2338946" y="1167193"/>
                    </a:lnTo>
                    <a:lnTo>
                      <a:pt x="2338946" y="1155001"/>
                    </a:lnTo>
                    <a:lnTo>
                      <a:pt x="2341232" y="1155001"/>
                    </a:lnTo>
                    <a:lnTo>
                      <a:pt x="2341232" y="1150429"/>
                    </a:lnTo>
                    <a:lnTo>
                      <a:pt x="2345804" y="1150429"/>
                    </a:lnTo>
                    <a:lnTo>
                      <a:pt x="2345804" y="1147381"/>
                    </a:lnTo>
                    <a:lnTo>
                      <a:pt x="2353424" y="1147381"/>
                    </a:lnTo>
                    <a:lnTo>
                      <a:pt x="2353424" y="1150429"/>
                    </a:lnTo>
                    <a:lnTo>
                      <a:pt x="2357996" y="1150429"/>
                    </a:lnTo>
                    <a:lnTo>
                      <a:pt x="2357996" y="1152715"/>
                    </a:lnTo>
                    <a:lnTo>
                      <a:pt x="2360282" y="1152715"/>
                    </a:lnTo>
                    <a:lnTo>
                      <a:pt x="2360282" y="1157287"/>
                    </a:lnTo>
                    <a:lnTo>
                      <a:pt x="2363330" y="1157287"/>
                    </a:lnTo>
                    <a:lnTo>
                      <a:pt x="2363330" y="1147381"/>
                    </a:lnTo>
                    <a:lnTo>
                      <a:pt x="2360282" y="1147381"/>
                    </a:lnTo>
                    <a:lnTo>
                      <a:pt x="2360282" y="1142809"/>
                    </a:lnTo>
                    <a:lnTo>
                      <a:pt x="2363330" y="1142809"/>
                    </a:lnTo>
                    <a:lnTo>
                      <a:pt x="2363330" y="1140523"/>
                    </a:lnTo>
                    <a:lnTo>
                      <a:pt x="2365616" y="1140523"/>
                    </a:lnTo>
                    <a:lnTo>
                      <a:pt x="2365616" y="1135189"/>
                    </a:lnTo>
                    <a:lnTo>
                      <a:pt x="2367902" y="1135189"/>
                    </a:lnTo>
                    <a:lnTo>
                      <a:pt x="2367902" y="1130617"/>
                    </a:lnTo>
                    <a:lnTo>
                      <a:pt x="2365616" y="1130617"/>
                    </a:lnTo>
                    <a:lnTo>
                      <a:pt x="2365616" y="1126045"/>
                    </a:lnTo>
                    <a:lnTo>
                      <a:pt x="2363330" y="1126045"/>
                    </a:lnTo>
                    <a:lnTo>
                      <a:pt x="2363330" y="1122997"/>
                    </a:lnTo>
                    <a:lnTo>
                      <a:pt x="2360282" y="1122997"/>
                    </a:lnTo>
                    <a:lnTo>
                      <a:pt x="2360282" y="1130617"/>
                    </a:lnTo>
                    <a:lnTo>
                      <a:pt x="2360282" y="1135189"/>
                    </a:lnTo>
                    <a:lnTo>
                      <a:pt x="2357996" y="1135189"/>
                    </a:lnTo>
                    <a:lnTo>
                      <a:pt x="2357996" y="1140523"/>
                    </a:lnTo>
                    <a:lnTo>
                      <a:pt x="2355710" y="1140523"/>
                    </a:lnTo>
                    <a:lnTo>
                      <a:pt x="2355710" y="1142809"/>
                    </a:lnTo>
                    <a:lnTo>
                      <a:pt x="2345804" y="1142809"/>
                    </a:lnTo>
                    <a:lnTo>
                      <a:pt x="2345804" y="1140523"/>
                    </a:lnTo>
                    <a:lnTo>
                      <a:pt x="2343518" y="1140523"/>
                    </a:lnTo>
                    <a:lnTo>
                      <a:pt x="2343518" y="1138237"/>
                    </a:lnTo>
                    <a:lnTo>
                      <a:pt x="2341232" y="1138237"/>
                    </a:lnTo>
                    <a:lnTo>
                      <a:pt x="2341232" y="1128331"/>
                    </a:lnTo>
                    <a:lnTo>
                      <a:pt x="2343518" y="1128331"/>
                    </a:lnTo>
                    <a:lnTo>
                      <a:pt x="2343518" y="1126045"/>
                    </a:lnTo>
                    <a:lnTo>
                      <a:pt x="2348090" y="1126045"/>
                    </a:lnTo>
                    <a:lnTo>
                      <a:pt x="2348090" y="1122997"/>
                    </a:lnTo>
                    <a:lnTo>
                      <a:pt x="2353424" y="1122997"/>
                    </a:lnTo>
                    <a:lnTo>
                      <a:pt x="2353424" y="1126045"/>
                    </a:lnTo>
                    <a:lnTo>
                      <a:pt x="2355710" y="1126045"/>
                    </a:lnTo>
                    <a:lnTo>
                      <a:pt x="2357996" y="1128331"/>
                    </a:lnTo>
                    <a:lnTo>
                      <a:pt x="2357996" y="1130617"/>
                    </a:lnTo>
                    <a:lnTo>
                      <a:pt x="2360282" y="1130617"/>
                    </a:lnTo>
                    <a:lnTo>
                      <a:pt x="2360282" y="1122997"/>
                    </a:lnTo>
                    <a:lnTo>
                      <a:pt x="2360282" y="1120711"/>
                    </a:lnTo>
                    <a:lnTo>
                      <a:pt x="2357996" y="1120711"/>
                    </a:lnTo>
                    <a:lnTo>
                      <a:pt x="2357996" y="1118425"/>
                    </a:lnTo>
                    <a:lnTo>
                      <a:pt x="2343518" y="1118425"/>
                    </a:lnTo>
                    <a:lnTo>
                      <a:pt x="2343518" y="1120711"/>
                    </a:lnTo>
                    <a:lnTo>
                      <a:pt x="2338946" y="1120711"/>
                    </a:lnTo>
                    <a:lnTo>
                      <a:pt x="2338946" y="1122997"/>
                    </a:lnTo>
                    <a:lnTo>
                      <a:pt x="2335898" y="1122997"/>
                    </a:lnTo>
                    <a:lnTo>
                      <a:pt x="2335898" y="1126045"/>
                    </a:lnTo>
                    <a:lnTo>
                      <a:pt x="2333612" y="1126045"/>
                    </a:lnTo>
                    <a:lnTo>
                      <a:pt x="2333612" y="1140523"/>
                    </a:lnTo>
                    <a:lnTo>
                      <a:pt x="2335898" y="1140523"/>
                    </a:lnTo>
                    <a:lnTo>
                      <a:pt x="2335898" y="1142809"/>
                    </a:lnTo>
                    <a:lnTo>
                      <a:pt x="2338946" y="1142809"/>
                    </a:lnTo>
                    <a:lnTo>
                      <a:pt x="2338946" y="1147381"/>
                    </a:lnTo>
                    <a:lnTo>
                      <a:pt x="2335898" y="1147381"/>
                    </a:lnTo>
                    <a:lnTo>
                      <a:pt x="2335898" y="1150429"/>
                    </a:lnTo>
                    <a:lnTo>
                      <a:pt x="2333612" y="1150429"/>
                    </a:lnTo>
                    <a:lnTo>
                      <a:pt x="2333612" y="1152715"/>
                    </a:lnTo>
                    <a:lnTo>
                      <a:pt x="2331326" y="1152715"/>
                    </a:lnTo>
                    <a:lnTo>
                      <a:pt x="2331326" y="1167193"/>
                    </a:lnTo>
                    <a:lnTo>
                      <a:pt x="2333612" y="1167193"/>
                    </a:lnTo>
                    <a:lnTo>
                      <a:pt x="2333612" y="1171752"/>
                    </a:lnTo>
                    <a:lnTo>
                      <a:pt x="2335898" y="1171752"/>
                    </a:lnTo>
                    <a:lnTo>
                      <a:pt x="2335898" y="1174800"/>
                    </a:lnTo>
                    <a:lnTo>
                      <a:pt x="2341232" y="1174800"/>
                    </a:lnTo>
                    <a:lnTo>
                      <a:pt x="2341232" y="1177086"/>
                    </a:lnTo>
                    <a:lnTo>
                      <a:pt x="2360282" y="1177086"/>
                    </a:lnTo>
                    <a:lnTo>
                      <a:pt x="2360282" y="1174800"/>
                    </a:lnTo>
                    <a:lnTo>
                      <a:pt x="2363330" y="1174800"/>
                    </a:lnTo>
                    <a:lnTo>
                      <a:pt x="2363330" y="1171752"/>
                    </a:lnTo>
                    <a:lnTo>
                      <a:pt x="2365616" y="1171752"/>
                    </a:lnTo>
                    <a:lnTo>
                      <a:pt x="2365616" y="1169466"/>
                    </a:lnTo>
                    <a:lnTo>
                      <a:pt x="2367902" y="1169466"/>
                    </a:lnTo>
                    <a:lnTo>
                      <a:pt x="2367902" y="1162621"/>
                    </a:lnTo>
                    <a:lnTo>
                      <a:pt x="2370188" y="1162621"/>
                    </a:lnTo>
                    <a:lnTo>
                      <a:pt x="2370188" y="1157287"/>
                    </a:lnTo>
                    <a:close/>
                  </a:path>
                  <a:path w="2585084" h="1637029">
                    <a:moveTo>
                      <a:pt x="2414371" y="1130617"/>
                    </a:moveTo>
                    <a:lnTo>
                      <a:pt x="2412085" y="1130617"/>
                    </a:lnTo>
                    <a:lnTo>
                      <a:pt x="2412085" y="1126045"/>
                    </a:lnTo>
                    <a:lnTo>
                      <a:pt x="2409037" y="1126045"/>
                    </a:lnTo>
                    <a:lnTo>
                      <a:pt x="2409037" y="1122997"/>
                    </a:lnTo>
                    <a:lnTo>
                      <a:pt x="2406751" y="1122997"/>
                    </a:lnTo>
                    <a:lnTo>
                      <a:pt x="2406751" y="1120711"/>
                    </a:lnTo>
                    <a:lnTo>
                      <a:pt x="2404465" y="1120711"/>
                    </a:lnTo>
                    <a:lnTo>
                      <a:pt x="2404465" y="1118425"/>
                    </a:lnTo>
                    <a:lnTo>
                      <a:pt x="2389987" y="1118425"/>
                    </a:lnTo>
                    <a:lnTo>
                      <a:pt x="2389987" y="1120711"/>
                    </a:lnTo>
                    <a:lnTo>
                      <a:pt x="2384653" y="1120711"/>
                    </a:lnTo>
                    <a:lnTo>
                      <a:pt x="2384653" y="1122997"/>
                    </a:lnTo>
                    <a:lnTo>
                      <a:pt x="2382367" y="1122997"/>
                    </a:lnTo>
                    <a:lnTo>
                      <a:pt x="2382367" y="1126045"/>
                    </a:lnTo>
                    <a:lnTo>
                      <a:pt x="2380081" y="1126045"/>
                    </a:lnTo>
                    <a:lnTo>
                      <a:pt x="2380081" y="1130617"/>
                    </a:lnTo>
                    <a:lnTo>
                      <a:pt x="2377795" y="1130617"/>
                    </a:lnTo>
                    <a:lnTo>
                      <a:pt x="2377795" y="1140523"/>
                    </a:lnTo>
                    <a:lnTo>
                      <a:pt x="2375509" y="1142809"/>
                    </a:lnTo>
                    <a:lnTo>
                      <a:pt x="2375509" y="1157287"/>
                    </a:lnTo>
                    <a:lnTo>
                      <a:pt x="2377795" y="1157287"/>
                    </a:lnTo>
                    <a:lnTo>
                      <a:pt x="2377795" y="1167193"/>
                    </a:lnTo>
                    <a:lnTo>
                      <a:pt x="2380081" y="1167193"/>
                    </a:lnTo>
                    <a:lnTo>
                      <a:pt x="2380081" y="1169466"/>
                    </a:lnTo>
                    <a:lnTo>
                      <a:pt x="2382367" y="1171752"/>
                    </a:lnTo>
                    <a:lnTo>
                      <a:pt x="2384653" y="1174800"/>
                    </a:lnTo>
                    <a:lnTo>
                      <a:pt x="2387701" y="1174800"/>
                    </a:lnTo>
                    <a:lnTo>
                      <a:pt x="2387701" y="1177086"/>
                    </a:lnTo>
                    <a:lnTo>
                      <a:pt x="2404465" y="1177086"/>
                    </a:lnTo>
                    <a:lnTo>
                      <a:pt x="2404465" y="1174800"/>
                    </a:lnTo>
                    <a:lnTo>
                      <a:pt x="2409037" y="1174800"/>
                    </a:lnTo>
                    <a:lnTo>
                      <a:pt x="2409037" y="1171752"/>
                    </a:lnTo>
                    <a:lnTo>
                      <a:pt x="2409037" y="1169466"/>
                    </a:lnTo>
                    <a:lnTo>
                      <a:pt x="2412085" y="1169466"/>
                    </a:lnTo>
                    <a:lnTo>
                      <a:pt x="2412085" y="1167193"/>
                    </a:lnTo>
                    <a:lnTo>
                      <a:pt x="2414371" y="1164907"/>
                    </a:lnTo>
                    <a:lnTo>
                      <a:pt x="2414371" y="1150429"/>
                    </a:lnTo>
                    <a:lnTo>
                      <a:pt x="2412085" y="1150429"/>
                    </a:lnTo>
                    <a:lnTo>
                      <a:pt x="2412085" y="1145095"/>
                    </a:lnTo>
                    <a:lnTo>
                      <a:pt x="2409037" y="1145095"/>
                    </a:lnTo>
                    <a:lnTo>
                      <a:pt x="2409037" y="1142809"/>
                    </a:lnTo>
                    <a:lnTo>
                      <a:pt x="2406751" y="1142809"/>
                    </a:lnTo>
                    <a:lnTo>
                      <a:pt x="2406751" y="1152715"/>
                    </a:lnTo>
                    <a:lnTo>
                      <a:pt x="2406751" y="1164907"/>
                    </a:lnTo>
                    <a:lnTo>
                      <a:pt x="2404465" y="1164907"/>
                    </a:lnTo>
                    <a:lnTo>
                      <a:pt x="2404465" y="1169466"/>
                    </a:lnTo>
                    <a:lnTo>
                      <a:pt x="2399893" y="1169466"/>
                    </a:lnTo>
                    <a:lnTo>
                      <a:pt x="2399893" y="1171752"/>
                    </a:lnTo>
                    <a:lnTo>
                      <a:pt x="2392273" y="1171752"/>
                    </a:lnTo>
                    <a:lnTo>
                      <a:pt x="2392273" y="1169466"/>
                    </a:lnTo>
                    <a:lnTo>
                      <a:pt x="2387701" y="1169466"/>
                    </a:lnTo>
                    <a:lnTo>
                      <a:pt x="2387701" y="1167193"/>
                    </a:lnTo>
                    <a:lnTo>
                      <a:pt x="2384653" y="1164907"/>
                    </a:lnTo>
                    <a:lnTo>
                      <a:pt x="2384653" y="1150429"/>
                    </a:lnTo>
                    <a:lnTo>
                      <a:pt x="2387701" y="1150429"/>
                    </a:lnTo>
                    <a:lnTo>
                      <a:pt x="2387701" y="1147381"/>
                    </a:lnTo>
                    <a:lnTo>
                      <a:pt x="2389987" y="1147381"/>
                    </a:lnTo>
                    <a:lnTo>
                      <a:pt x="2389987" y="1145095"/>
                    </a:lnTo>
                    <a:lnTo>
                      <a:pt x="2399893" y="1145095"/>
                    </a:lnTo>
                    <a:lnTo>
                      <a:pt x="2399893" y="1147381"/>
                    </a:lnTo>
                    <a:lnTo>
                      <a:pt x="2404465" y="1147381"/>
                    </a:lnTo>
                    <a:lnTo>
                      <a:pt x="2404465" y="1152715"/>
                    </a:lnTo>
                    <a:lnTo>
                      <a:pt x="2406751" y="1152715"/>
                    </a:lnTo>
                    <a:lnTo>
                      <a:pt x="2406751" y="1142809"/>
                    </a:lnTo>
                    <a:lnTo>
                      <a:pt x="2406751" y="1140523"/>
                    </a:lnTo>
                    <a:lnTo>
                      <a:pt x="2399893" y="1140523"/>
                    </a:lnTo>
                    <a:lnTo>
                      <a:pt x="2399893" y="1138237"/>
                    </a:lnTo>
                    <a:lnTo>
                      <a:pt x="2394559" y="1138237"/>
                    </a:lnTo>
                    <a:lnTo>
                      <a:pt x="2394559" y="1140523"/>
                    </a:lnTo>
                    <a:lnTo>
                      <a:pt x="2387701" y="1140523"/>
                    </a:lnTo>
                    <a:lnTo>
                      <a:pt x="2387701" y="1142809"/>
                    </a:lnTo>
                    <a:lnTo>
                      <a:pt x="2384653" y="1142809"/>
                    </a:lnTo>
                    <a:lnTo>
                      <a:pt x="2384653" y="1145095"/>
                    </a:lnTo>
                    <a:lnTo>
                      <a:pt x="2382367" y="1145095"/>
                    </a:lnTo>
                    <a:lnTo>
                      <a:pt x="2382367" y="1138237"/>
                    </a:lnTo>
                    <a:lnTo>
                      <a:pt x="2384653" y="1138237"/>
                    </a:lnTo>
                    <a:lnTo>
                      <a:pt x="2384653" y="1130617"/>
                    </a:lnTo>
                    <a:lnTo>
                      <a:pt x="2387701" y="1130617"/>
                    </a:lnTo>
                    <a:lnTo>
                      <a:pt x="2387701" y="1128331"/>
                    </a:lnTo>
                    <a:lnTo>
                      <a:pt x="2389987" y="1128331"/>
                    </a:lnTo>
                    <a:lnTo>
                      <a:pt x="2389987" y="1126045"/>
                    </a:lnTo>
                    <a:lnTo>
                      <a:pt x="2394559" y="1126045"/>
                    </a:lnTo>
                    <a:lnTo>
                      <a:pt x="2394559" y="1122997"/>
                    </a:lnTo>
                    <a:lnTo>
                      <a:pt x="2399893" y="1122997"/>
                    </a:lnTo>
                    <a:lnTo>
                      <a:pt x="2399893" y="1126045"/>
                    </a:lnTo>
                    <a:lnTo>
                      <a:pt x="2402179" y="1126045"/>
                    </a:lnTo>
                    <a:lnTo>
                      <a:pt x="2404465" y="1128331"/>
                    </a:lnTo>
                    <a:lnTo>
                      <a:pt x="2404465" y="1130617"/>
                    </a:lnTo>
                    <a:lnTo>
                      <a:pt x="2406751" y="1130617"/>
                    </a:lnTo>
                    <a:lnTo>
                      <a:pt x="2406751" y="1132903"/>
                    </a:lnTo>
                    <a:lnTo>
                      <a:pt x="2414371" y="1132903"/>
                    </a:lnTo>
                    <a:lnTo>
                      <a:pt x="2414371" y="1130617"/>
                    </a:lnTo>
                    <a:close/>
                  </a:path>
                  <a:path w="2585084" h="1637029">
                    <a:moveTo>
                      <a:pt x="2538552" y="852538"/>
                    </a:moveTo>
                    <a:lnTo>
                      <a:pt x="2536266" y="852538"/>
                    </a:lnTo>
                    <a:lnTo>
                      <a:pt x="2536266" y="849490"/>
                    </a:lnTo>
                    <a:lnTo>
                      <a:pt x="2533218" y="849490"/>
                    </a:lnTo>
                    <a:lnTo>
                      <a:pt x="2533218" y="847204"/>
                    </a:lnTo>
                    <a:lnTo>
                      <a:pt x="2530932" y="847204"/>
                    </a:lnTo>
                    <a:lnTo>
                      <a:pt x="2530932" y="854824"/>
                    </a:lnTo>
                    <a:lnTo>
                      <a:pt x="2530932" y="867003"/>
                    </a:lnTo>
                    <a:lnTo>
                      <a:pt x="2528659" y="867003"/>
                    </a:lnTo>
                    <a:lnTo>
                      <a:pt x="2528659" y="869289"/>
                    </a:lnTo>
                    <a:lnTo>
                      <a:pt x="2526360" y="869289"/>
                    </a:lnTo>
                    <a:lnTo>
                      <a:pt x="2526360" y="871575"/>
                    </a:lnTo>
                    <a:lnTo>
                      <a:pt x="2514181" y="871575"/>
                    </a:lnTo>
                    <a:lnTo>
                      <a:pt x="2514181" y="869289"/>
                    </a:lnTo>
                    <a:lnTo>
                      <a:pt x="2511895" y="869289"/>
                    </a:lnTo>
                    <a:lnTo>
                      <a:pt x="2511895" y="867003"/>
                    </a:lnTo>
                    <a:lnTo>
                      <a:pt x="2508847" y="867003"/>
                    </a:lnTo>
                    <a:lnTo>
                      <a:pt x="2508847" y="852538"/>
                    </a:lnTo>
                    <a:lnTo>
                      <a:pt x="2511895" y="852538"/>
                    </a:lnTo>
                    <a:lnTo>
                      <a:pt x="2511895" y="849490"/>
                    </a:lnTo>
                    <a:lnTo>
                      <a:pt x="2526360" y="849490"/>
                    </a:lnTo>
                    <a:lnTo>
                      <a:pt x="2526360" y="852538"/>
                    </a:lnTo>
                    <a:lnTo>
                      <a:pt x="2528659" y="852538"/>
                    </a:lnTo>
                    <a:lnTo>
                      <a:pt x="2528659" y="854824"/>
                    </a:lnTo>
                    <a:lnTo>
                      <a:pt x="2530932" y="854824"/>
                    </a:lnTo>
                    <a:lnTo>
                      <a:pt x="2530932" y="847204"/>
                    </a:lnTo>
                    <a:lnTo>
                      <a:pt x="2528659" y="844918"/>
                    </a:lnTo>
                    <a:lnTo>
                      <a:pt x="2530932" y="844918"/>
                    </a:lnTo>
                    <a:lnTo>
                      <a:pt x="2530932" y="842632"/>
                    </a:lnTo>
                    <a:lnTo>
                      <a:pt x="2533218" y="842632"/>
                    </a:lnTo>
                    <a:lnTo>
                      <a:pt x="2533218" y="839584"/>
                    </a:lnTo>
                    <a:lnTo>
                      <a:pt x="2536266" y="839584"/>
                    </a:lnTo>
                    <a:lnTo>
                      <a:pt x="2536266" y="827392"/>
                    </a:lnTo>
                    <a:lnTo>
                      <a:pt x="2533218" y="825106"/>
                    </a:lnTo>
                    <a:lnTo>
                      <a:pt x="2533218" y="822820"/>
                    </a:lnTo>
                    <a:lnTo>
                      <a:pt x="2530932" y="822820"/>
                    </a:lnTo>
                    <a:lnTo>
                      <a:pt x="2530932" y="820534"/>
                    </a:lnTo>
                    <a:lnTo>
                      <a:pt x="2528659" y="820534"/>
                    </a:lnTo>
                    <a:lnTo>
                      <a:pt x="2528659" y="827392"/>
                    </a:lnTo>
                    <a:lnTo>
                      <a:pt x="2528659" y="839584"/>
                    </a:lnTo>
                    <a:lnTo>
                      <a:pt x="2526360" y="839584"/>
                    </a:lnTo>
                    <a:lnTo>
                      <a:pt x="2526360" y="842632"/>
                    </a:lnTo>
                    <a:lnTo>
                      <a:pt x="2514181" y="842632"/>
                    </a:lnTo>
                    <a:lnTo>
                      <a:pt x="2514181" y="839584"/>
                    </a:lnTo>
                    <a:lnTo>
                      <a:pt x="2511895" y="839584"/>
                    </a:lnTo>
                    <a:lnTo>
                      <a:pt x="2511895" y="835012"/>
                    </a:lnTo>
                    <a:lnTo>
                      <a:pt x="2508847" y="832726"/>
                    </a:lnTo>
                    <a:lnTo>
                      <a:pt x="2511895" y="832726"/>
                    </a:lnTo>
                    <a:lnTo>
                      <a:pt x="2511895" y="827392"/>
                    </a:lnTo>
                    <a:lnTo>
                      <a:pt x="2514181" y="827392"/>
                    </a:lnTo>
                    <a:lnTo>
                      <a:pt x="2514181" y="825106"/>
                    </a:lnTo>
                    <a:lnTo>
                      <a:pt x="2526360" y="825106"/>
                    </a:lnTo>
                    <a:lnTo>
                      <a:pt x="2526360" y="827392"/>
                    </a:lnTo>
                    <a:lnTo>
                      <a:pt x="2528659" y="827392"/>
                    </a:lnTo>
                    <a:lnTo>
                      <a:pt x="2528659" y="820534"/>
                    </a:lnTo>
                    <a:lnTo>
                      <a:pt x="2526360" y="820534"/>
                    </a:lnTo>
                    <a:lnTo>
                      <a:pt x="2526360" y="818248"/>
                    </a:lnTo>
                    <a:lnTo>
                      <a:pt x="2514181" y="818248"/>
                    </a:lnTo>
                    <a:lnTo>
                      <a:pt x="2514181" y="820534"/>
                    </a:lnTo>
                    <a:lnTo>
                      <a:pt x="2508847" y="820534"/>
                    </a:lnTo>
                    <a:lnTo>
                      <a:pt x="2508847" y="822820"/>
                    </a:lnTo>
                    <a:lnTo>
                      <a:pt x="2506561" y="822820"/>
                    </a:lnTo>
                    <a:lnTo>
                      <a:pt x="2506561" y="825106"/>
                    </a:lnTo>
                    <a:lnTo>
                      <a:pt x="2504275" y="825106"/>
                    </a:lnTo>
                    <a:lnTo>
                      <a:pt x="2504275" y="832726"/>
                    </a:lnTo>
                    <a:lnTo>
                      <a:pt x="2501989" y="832726"/>
                    </a:lnTo>
                    <a:lnTo>
                      <a:pt x="2501989" y="835012"/>
                    </a:lnTo>
                    <a:lnTo>
                      <a:pt x="2504275" y="835012"/>
                    </a:lnTo>
                    <a:lnTo>
                      <a:pt x="2504275" y="839584"/>
                    </a:lnTo>
                    <a:lnTo>
                      <a:pt x="2506561" y="842632"/>
                    </a:lnTo>
                    <a:lnTo>
                      <a:pt x="2508847" y="842632"/>
                    </a:lnTo>
                    <a:lnTo>
                      <a:pt x="2508847" y="847204"/>
                    </a:lnTo>
                    <a:lnTo>
                      <a:pt x="2506561" y="847204"/>
                    </a:lnTo>
                    <a:lnTo>
                      <a:pt x="2506561" y="849490"/>
                    </a:lnTo>
                    <a:lnTo>
                      <a:pt x="2504275" y="849490"/>
                    </a:lnTo>
                    <a:lnTo>
                      <a:pt x="2504275" y="852538"/>
                    </a:lnTo>
                    <a:lnTo>
                      <a:pt x="2501989" y="852538"/>
                    </a:lnTo>
                    <a:lnTo>
                      <a:pt x="2501989" y="869289"/>
                    </a:lnTo>
                    <a:lnTo>
                      <a:pt x="2504275" y="869289"/>
                    </a:lnTo>
                    <a:lnTo>
                      <a:pt x="2504275" y="871575"/>
                    </a:lnTo>
                    <a:lnTo>
                      <a:pt x="2506561" y="871575"/>
                    </a:lnTo>
                    <a:lnTo>
                      <a:pt x="2506561" y="873861"/>
                    </a:lnTo>
                    <a:lnTo>
                      <a:pt x="2508847" y="873861"/>
                    </a:lnTo>
                    <a:lnTo>
                      <a:pt x="2508847" y="876909"/>
                    </a:lnTo>
                    <a:lnTo>
                      <a:pt x="2516467" y="876909"/>
                    </a:lnTo>
                    <a:lnTo>
                      <a:pt x="2516467" y="879195"/>
                    </a:lnTo>
                    <a:lnTo>
                      <a:pt x="2524087" y="879195"/>
                    </a:lnTo>
                    <a:lnTo>
                      <a:pt x="2524087" y="876909"/>
                    </a:lnTo>
                    <a:lnTo>
                      <a:pt x="2530932" y="876909"/>
                    </a:lnTo>
                    <a:lnTo>
                      <a:pt x="2530932" y="873861"/>
                    </a:lnTo>
                    <a:lnTo>
                      <a:pt x="2533218" y="873861"/>
                    </a:lnTo>
                    <a:lnTo>
                      <a:pt x="2533218" y="871575"/>
                    </a:lnTo>
                    <a:lnTo>
                      <a:pt x="2536266" y="871575"/>
                    </a:lnTo>
                    <a:lnTo>
                      <a:pt x="2536266" y="869289"/>
                    </a:lnTo>
                    <a:lnTo>
                      <a:pt x="2538552" y="869289"/>
                    </a:lnTo>
                    <a:lnTo>
                      <a:pt x="2538552" y="852538"/>
                    </a:lnTo>
                    <a:close/>
                  </a:path>
                  <a:path w="2585084" h="1637029">
                    <a:moveTo>
                      <a:pt x="2538552" y="12192"/>
                    </a:moveTo>
                    <a:lnTo>
                      <a:pt x="2536266" y="12192"/>
                    </a:lnTo>
                    <a:lnTo>
                      <a:pt x="2536266" y="6858"/>
                    </a:lnTo>
                    <a:lnTo>
                      <a:pt x="2533218" y="6858"/>
                    </a:lnTo>
                    <a:lnTo>
                      <a:pt x="2533218" y="4584"/>
                    </a:lnTo>
                    <a:lnTo>
                      <a:pt x="2530932" y="4584"/>
                    </a:lnTo>
                    <a:lnTo>
                      <a:pt x="2530932" y="12192"/>
                    </a:lnTo>
                    <a:lnTo>
                      <a:pt x="2530932" y="24384"/>
                    </a:lnTo>
                    <a:lnTo>
                      <a:pt x="2528659" y="24384"/>
                    </a:lnTo>
                    <a:lnTo>
                      <a:pt x="2528659" y="28943"/>
                    </a:lnTo>
                    <a:lnTo>
                      <a:pt x="2526360" y="28943"/>
                    </a:lnTo>
                    <a:lnTo>
                      <a:pt x="2526360" y="31229"/>
                    </a:lnTo>
                    <a:lnTo>
                      <a:pt x="2514181" y="31229"/>
                    </a:lnTo>
                    <a:lnTo>
                      <a:pt x="2514181" y="28943"/>
                    </a:lnTo>
                    <a:lnTo>
                      <a:pt x="2511895" y="28943"/>
                    </a:lnTo>
                    <a:lnTo>
                      <a:pt x="2511895" y="26657"/>
                    </a:lnTo>
                    <a:lnTo>
                      <a:pt x="2508847" y="26657"/>
                    </a:lnTo>
                    <a:lnTo>
                      <a:pt x="2508847" y="12192"/>
                    </a:lnTo>
                    <a:lnTo>
                      <a:pt x="2511895" y="9906"/>
                    </a:lnTo>
                    <a:lnTo>
                      <a:pt x="2511895" y="6858"/>
                    </a:lnTo>
                    <a:lnTo>
                      <a:pt x="2516467" y="6858"/>
                    </a:lnTo>
                    <a:lnTo>
                      <a:pt x="2516467" y="4584"/>
                    </a:lnTo>
                    <a:lnTo>
                      <a:pt x="2524087" y="4584"/>
                    </a:lnTo>
                    <a:lnTo>
                      <a:pt x="2524087" y="6858"/>
                    </a:lnTo>
                    <a:lnTo>
                      <a:pt x="2526360" y="6858"/>
                    </a:lnTo>
                    <a:lnTo>
                      <a:pt x="2526360" y="9906"/>
                    </a:lnTo>
                    <a:lnTo>
                      <a:pt x="2528659" y="9906"/>
                    </a:lnTo>
                    <a:lnTo>
                      <a:pt x="2528659" y="12192"/>
                    </a:lnTo>
                    <a:lnTo>
                      <a:pt x="2530932" y="12192"/>
                    </a:lnTo>
                    <a:lnTo>
                      <a:pt x="2530932" y="4584"/>
                    </a:lnTo>
                    <a:lnTo>
                      <a:pt x="2530932" y="2286"/>
                    </a:lnTo>
                    <a:lnTo>
                      <a:pt x="2526360" y="2286"/>
                    </a:lnTo>
                    <a:lnTo>
                      <a:pt x="2526360" y="0"/>
                    </a:lnTo>
                    <a:lnTo>
                      <a:pt x="2511895" y="0"/>
                    </a:lnTo>
                    <a:lnTo>
                      <a:pt x="2511895" y="2286"/>
                    </a:lnTo>
                    <a:lnTo>
                      <a:pt x="2506561" y="2286"/>
                    </a:lnTo>
                    <a:lnTo>
                      <a:pt x="2506561" y="4584"/>
                    </a:lnTo>
                    <a:lnTo>
                      <a:pt x="2504275" y="4584"/>
                    </a:lnTo>
                    <a:lnTo>
                      <a:pt x="2504275" y="9906"/>
                    </a:lnTo>
                    <a:lnTo>
                      <a:pt x="2501989" y="9906"/>
                    </a:lnTo>
                    <a:lnTo>
                      <a:pt x="2501989" y="28943"/>
                    </a:lnTo>
                    <a:lnTo>
                      <a:pt x="2504275" y="28943"/>
                    </a:lnTo>
                    <a:lnTo>
                      <a:pt x="2504275" y="31229"/>
                    </a:lnTo>
                    <a:lnTo>
                      <a:pt x="2506561" y="34277"/>
                    </a:lnTo>
                    <a:lnTo>
                      <a:pt x="2508847" y="34277"/>
                    </a:lnTo>
                    <a:lnTo>
                      <a:pt x="2508847" y="36576"/>
                    </a:lnTo>
                    <a:lnTo>
                      <a:pt x="2514181" y="36576"/>
                    </a:lnTo>
                    <a:lnTo>
                      <a:pt x="2514181" y="38849"/>
                    </a:lnTo>
                    <a:lnTo>
                      <a:pt x="2521039" y="38849"/>
                    </a:lnTo>
                    <a:lnTo>
                      <a:pt x="2521039" y="36576"/>
                    </a:lnTo>
                    <a:lnTo>
                      <a:pt x="2526360" y="36576"/>
                    </a:lnTo>
                    <a:lnTo>
                      <a:pt x="2526360" y="34277"/>
                    </a:lnTo>
                    <a:lnTo>
                      <a:pt x="2530932" y="34277"/>
                    </a:lnTo>
                    <a:lnTo>
                      <a:pt x="2530932" y="43421"/>
                    </a:lnTo>
                    <a:lnTo>
                      <a:pt x="2528659" y="43421"/>
                    </a:lnTo>
                    <a:lnTo>
                      <a:pt x="2528659" y="48755"/>
                    </a:lnTo>
                    <a:lnTo>
                      <a:pt x="2526360" y="48755"/>
                    </a:lnTo>
                    <a:lnTo>
                      <a:pt x="2526360" y="51041"/>
                    </a:lnTo>
                    <a:lnTo>
                      <a:pt x="2524087" y="51041"/>
                    </a:lnTo>
                    <a:lnTo>
                      <a:pt x="2521039" y="53327"/>
                    </a:lnTo>
                    <a:lnTo>
                      <a:pt x="2514181" y="53327"/>
                    </a:lnTo>
                    <a:lnTo>
                      <a:pt x="2514181" y="51041"/>
                    </a:lnTo>
                    <a:lnTo>
                      <a:pt x="2511895" y="51041"/>
                    </a:lnTo>
                    <a:lnTo>
                      <a:pt x="2511895" y="48755"/>
                    </a:lnTo>
                    <a:lnTo>
                      <a:pt x="2508847" y="48755"/>
                    </a:lnTo>
                    <a:lnTo>
                      <a:pt x="2508847" y="43421"/>
                    </a:lnTo>
                    <a:lnTo>
                      <a:pt x="2501989" y="43421"/>
                    </a:lnTo>
                    <a:lnTo>
                      <a:pt x="2501989" y="48755"/>
                    </a:lnTo>
                    <a:lnTo>
                      <a:pt x="2504275" y="48755"/>
                    </a:lnTo>
                    <a:lnTo>
                      <a:pt x="2504275" y="53327"/>
                    </a:lnTo>
                    <a:lnTo>
                      <a:pt x="2506561" y="53327"/>
                    </a:lnTo>
                    <a:lnTo>
                      <a:pt x="2506561" y="55626"/>
                    </a:lnTo>
                    <a:lnTo>
                      <a:pt x="2508847" y="55626"/>
                    </a:lnTo>
                    <a:lnTo>
                      <a:pt x="2508847" y="58674"/>
                    </a:lnTo>
                    <a:lnTo>
                      <a:pt x="2526360" y="58674"/>
                    </a:lnTo>
                    <a:lnTo>
                      <a:pt x="2526360" y="55626"/>
                    </a:lnTo>
                    <a:lnTo>
                      <a:pt x="2530932" y="55626"/>
                    </a:lnTo>
                    <a:lnTo>
                      <a:pt x="2530932" y="53327"/>
                    </a:lnTo>
                    <a:lnTo>
                      <a:pt x="2533218" y="53327"/>
                    </a:lnTo>
                    <a:lnTo>
                      <a:pt x="2533218" y="48755"/>
                    </a:lnTo>
                    <a:lnTo>
                      <a:pt x="2536266" y="48755"/>
                    </a:lnTo>
                    <a:lnTo>
                      <a:pt x="2536266" y="43421"/>
                    </a:lnTo>
                    <a:lnTo>
                      <a:pt x="2538552" y="43421"/>
                    </a:lnTo>
                    <a:lnTo>
                      <a:pt x="2538552" y="12192"/>
                    </a:lnTo>
                    <a:close/>
                  </a:path>
                  <a:path w="2585084" h="1637029">
                    <a:moveTo>
                      <a:pt x="2585034" y="849490"/>
                    </a:moveTo>
                    <a:lnTo>
                      <a:pt x="2581986" y="849490"/>
                    </a:lnTo>
                    <a:lnTo>
                      <a:pt x="2581986" y="844918"/>
                    </a:lnTo>
                    <a:lnTo>
                      <a:pt x="2579700" y="844918"/>
                    </a:lnTo>
                    <a:lnTo>
                      <a:pt x="2579700" y="842632"/>
                    </a:lnTo>
                    <a:lnTo>
                      <a:pt x="2577414" y="842632"/>
                    </a:lnTo>
                    <a:lnTo>
                      <a:pt x="2577414" y="839584"/>
                    </a:lnTo>
                    <a:lnTo>
                      <a:pt x="2569794" y="839584"/>
                    </a:lnTo>
                    <a:lnTo>
                      <a:pt x="2569794" y="837298"/>
                    </a:lnTo>
                    <a:lnTo>
                      <a:pt x="2562936" y="837298"/>
                    </a:lnTo>
                    <a:lnTo>
                      <a:pt x="2562936" y="839584"/>
                    </a:lnTo>
                    <a:lnTo>
                      <a:pt x="2557602" y="839584"/>
                    </a:lnTo>
                    <a:lnTo>
                      <a:pt x="2557602" y="842632"/>
                    </a:lnTo>
                    <a:lnTo>
                      <a:pt x="2555316" y="842632"/>
                    </a:lnTo>
                    <a:lnTo>
                      <a:pt x="2557602" y="825106"/>
                    </a:lnTo>
                    <a:lnTo>
                      <a:pt x="2581986" y="825106"/>
                    </a:lnTo>
                    <a:lnTo>
                      <a:pt x="2581986" y="820534"/>
                    </a:lnTo>
                    <a:lnTo>
                      <a:pt x="2553030" y="820534"/>
                    </a:lnTo>
                    <a:lnTo>
                      <a:pt x="2548458" y="849490"/>
                    </a:lnTo>
                    <a:lnTo>
                      <a:pt x="2555316" y="849490"/>
                    </a:lnTo>
                    <a:lnTo>
                      <a:pt x="2555316" y="847204"/>
                    </a:lnTo>
                    <a:lnTo>
                      <a:pt x="2557602" y="847204"/>
                    </a:lnTo>
                    <a:lnTo>
                      <a:pt x="2557602" y="844918"/>
                    </a:lnTo>
                    <a:lnTo>
                      <a:pt x="2569794" y="844918"/>
                    </a:lnTo>
                    <a:lnTo>
                      <a:pt x="2569794" y="847204"/>
                    </a:lnTo>
                    <a:lnTo>
                      <a:pt x="2575128" y="847204"/>
                    </a:lnTo>
                    <a:lnTo>
                      <a:pt x="2575128" y="852538"/>
                    </a:lnTo>
                    <a:lnTo>
                      <a:pt x="2577414" y="852538"/>
                    </a:lnTo>
                    <a:lnTo>
                      <a:pt x="2577414" y="864717"/>
                    </a:lnTo>
                    <a:lnTo>
                      <a:pt x="2575128" y="864717"/>
                    </a:lnTo>
                    <a:lnTo>
                      <a:pt x="2575128" y="867003"/>
                    </a:lnTo>
                    <a:lnTo>
                      <a:pt x="2572842" y="867003"/>
                    </a:lnTo>
                    <a:lnTo>
                      <a:pt x="2572842" y="869289"/>
                    </a:lnTo>
                    <a:lnTo>
                      <a:pt x="2569794" y="869289"/>
                    </a:lnTo>
                    <a:lnTo>
                      <a:pt x="2569794" y="871575"/>
                    </a:lnTo>
                    <a:lnTo>
                      <a:pt x="2557602" y="871575"/>
                    </a:lnTo>
                    <a:lnTo>
                      <a:pt x="2557602" y="869289"/>
                    </a:lnTo>
                    <a:lnTo>
                      <a:pt x="2555316" y="869289"/>
                    </a:lnTo>
                    <a:lnTo>
                      <a:pt x="2555316" y="864717"/>
                    </a:lnTo>
                    <a:lnTo>
                      <a:pt x="2553030" y="864717"/>
                    </a:lnTo>
                    <a:lnTo>
                      <a:pt x="2553030" y="861682"/>
                    </a:lnTo>
                    <a:lnTo>
                      <a:pt x="2545410" y="861682"/>
                    </a:lnTo>
                    <a:lnTo>
                      <a:pt x="2545410" y="867003"/>
                    </a:lnTo>
                    <a:lnTo>
                      <a:pt x="2548458" y="867003"/>
                    </a:lnTo>
                    <a:lnTo>
                      <a:pt x="2548458" y="871575"/>
                    </a:lnTo>
                    <a:lnTo>
                      <a:pt x="2550744" y="871575"/>
                    </a:lnTo>
                    <a:lnTo>
                      <a:pt x="2550744" y="873861"/>
                    </a:lnTo>
                    <a:lnTo>
                      <a:pt x="2553030" y="873861"/>
                    </a:lnTo>
                    <a:lnTo>
                      <a:pt x="2555316" y="876909"/>
                    </a:lnTo>
                    <a:lnTo>
                      <a:pt x="2560650" y="876909"/>
                    </a:lnTo>
                    <a:lnTo>
                      <a:pt x="2560650" y="879195"/>
                    </a:lnTo>
                    <a:lnTo>
                      <a:pt x="2567508" y="879195"/>
                    </a:lnTo>
                    <a:lnTo>
                      <a:pt x="2567508" y="876909"/>
                    </a:lnTo>
                    <a:lnTo>
                      <a:pt x="2575128" y="876909"/>
                    </a:lnTo>
                    <a:lnTo>
                      <a:pt x="2575128" y="873861"/>
                    </a:lnTo>
                    <a:lnTo>
                      <a:pt x="2577414" y="873861"/>
                    </a:lnTo>
                    <a:lnTo>
                      <a:pt x="2577414" y="871575"/>
                    </a:lnTo>
                    <a:lnTo>
                      <a:pt x="2579700" y="871575"/>
                    </a:lnTo>
                    <a:lnTo>
                      <a:pt x="2579700" y="869289"/>
                    </a:lnTo>
                    <a:lnTo>
                      <a:pt x="2581986" y="869289"/>
                    </a:lnTo>
                    <a:lnTo>
                      <a:pt x="2581986" y="864717"/>
                    </a:lnTo>
                    <a:lnTo>
                      <a:pt x="2585034" y="864717"/>
                    </a:lnTo>
                    <a:lnTo>
                      <a:pt x="2585034" y="849490"/>
                    </a:lnTo>
                    <a:close/>
                  </a:path>
                  <a:path w="2585084" h="1637029">
                    <a:moveTo>
                      <a:pt x="2585034" y="36576"/>
                    </a:moveTo>
                    <a:lnTo>
                      <a:pt x="2575128" y="36576"/>
                    </a:lnTo>
                    <a:lnTo>
                      <a:pt x="2575128" y="12192"/>
                    </a:lnTo>
                    <a:lnTo>
                      <a:pt x="2575128" y="0"/>
                    </a:lnTo>
                    <a:lnTo>
                      <a:pt x="2569794" y="0"/>
                    </a:lnTo>
                    <a:lnTo>
                      <a:pt x="2569794" y="12192"/>
                    </a:lnTo>
                    <a:lnTo>
                      <a:pt x="2569794" y="36576"/>
                    </a:lnTo>
                    <a:lnTo>
                      <a:pt x="2550744" y="36576"/>
                    </a:lnTo>
                    <a:lnTo>
                      <a:pt x="2569794" y="12192"/>
                    </a:lnTo>
                    <a:lnTo>
                      <a:pt x="2569794" y="0"/>
                    </a:lnTo>
                    <a:lnTo>
                      <a:pt x="2543124" y="36576"/>
                    </a:lnTo>
                    <a:lnTo>
                      <a:pt x="2543124" y="43421"/>
                    </a:lnTo>
                    <a:lnTo>
                      <a:pt x="2569794" y="43421"/>
                    </a:lnTo>
                    <a:lnTo>
                      <a:pt x="2569794" y="58674"/>
                    </a:lnTo>
                    <a:lnTo>
                      <a:pt x="2575128" y="58674"/>
                    </a:lnTo>
                    <a:lnTo>
                      <a:pt x="2575128" y="43421"/>
                    </a:lnTo>
                    <a:lnTo>
                      <a:pt x="2585034" y="43421"/>
                    </a:lnTo>
                    <a:lnTo>
                      <a:pt x="2585034" y="36576"/>
                    </a:lnTo>
                    <a:close/>
                  </a:path>
                </a:pathLst>
              </a:custGeom>
              <a:solidFill>
                <a:srgbClr val="000000"/>
              </a:solidFill>
            </p:spPr>
            <p:txBody>
              <a:bodyPr wrap="square" lIns="0" tIns="0" rIns="0" bIns="0" rtlCol="0"/>
              <a:lstStyle/>
              <a:p>
                <a:endParaRPr/>
              </a:p>
            </p:txBody>
          </p:sp>
        </p:grpSp>
        <p:sp>
          <p:nvSpPr>
            <p:cNvPr id="25" name="object 40">
              <a:extLst>
                <a:ext uri="{FF2B5EF4-FFF2-40B4-BE49-F238E27FC236}">
                  <a16:creationId xmlns:a16="http://schemas.microsoft.com/office/drawing/2014/main" xmlns="" id="{A3863F57-0DB3-496F-A930-6F785C61AA16}"/>
                </a:ext>
              </a:extLst>
            </p:cNvPr>
            <p:cNvSpPr/>
            <p:nvPr/>
          </p:nvSpPr>
          <p:spPr>
            <a:xfrm>
              <a:off x="9717025" y="3177769"/>
              <a:ext cx="163195" cy="58419"/>
            </a:xfrm>
            <a:custGeom>
              <a:avLst/>
              <a:gdLst/>
              <a:ahLst/>
              <a:cxnLst/>
              <a:rect l="l" t="t" r="r" b="b"/>
              <a:pathLst>
                <a:path w="163195" h="58419">
                  <a:moveTo>
                    <a:pt x="38849" y="26670"/>
                  </a:moveTo>
                  <a:lnTo>
                    <a:pt x="24371" y="26670"/>
                  </a:lnTo>
                  <a:lnTo>
                    <a:pt x="24371" y="9144"/>
                  </a:lnTo>
                  <a:lnTo>
                    <a:pt x="17513" y="9144"/>
                  </a:lnTo>
                  <a:lnTo>
                    <a:pt x="17513" y="26670"/>
                  </a:lnTo>
                  <a:lnTo>
                    <a:pt x="0" y="26670"/>
                  </a:lnTo>
                  <a:lnTo>
                    <a:pt x="0" y="31242"/>
                  </a:lnTo>
                  <a:lnTo>
                    <a:pt x="17513" y="31242"/>
                  </a:lnTo>
                  <a:lnTo>
                    <a:pt x="17513" y="48768"/>
                  </a:lnTo>
                  <a:lnTo>
                    <a:pt x="24371" y="48768"/>
                  </a:lnTo>
                  <a:lnTo>
                    <a:pt x="24371" y="31242"/>
                  </a:lnTo>
                  <a:lnTo>
                    <a:pt x="38849" y="31242"/>
                  </a:lnTo>
                  <a:lnTo>
                    <a:pt x="38849" y="26670"/>
                  </a:lnTo>
                  <a:close/>
                </a:path>
                <a:path w="163195" h="58419">
                  <a:moveTo>
                    <a:pt x="102082" y="16764"/>
                  </a:moveTo>
                  <a:lnTo>
                    <a:pt x="99796" y="14478"/>
                  </a:lnTo>
                  <a:lnTo>
                    <a:pt x="99796" y="12192"/>
                  </a:lnTo>
                  <a:lnTo>
                    <a:pt x="97510" y="9144"/>
                  </a:lnTo>
                  <a:lnTo>
                    <a:pt x="97510" y="6858"/>
                  </a:lnTo>
                  <a:lnTo>
                    <a:pt x="95224" y="6858"/>
                  </a:lnTo>
                  <a:lnTo>
                    <a:pt x="95224" y="19050"/>
                  </a:lnTo>
                  <a:lnTo>
                    <a:pt x="95224" y="38862"/>
                  </a:lnTo>
                  <a:lnTo>
                    <a:pt x="92938" y="38862"/>
                  </a:lnTo>
                  <a:lnTo>
                    <a:pt x="92938" y="43434"/>
                  </a:lnTo>
                  <a:lnTo>
                    <a:pt x="89890" y="43434"/>
                  </a:lnTo>
                  <a:lnTo>
                    <a:pt x="89890" y="45720"/>
                  </a:lnTo>
                  <a:lnTo>
                    <a:pt x="87604" y="45720"/>
                  </a:lnTo>
                  <a:lnTo>
                    <a:pt x="87604" y="48768"/>
                  </a:lnTo>
                  <a:lnTo>
                    <a:pt x="85318" y="48768"/>
                  </a:lnTo>
                  <a:lnTo>
                    <a:pt x="85318" y="51054"/>
                  </a:lnTo>
                  <a:lnTo>
                    <a:pt x="75425" y="51054"/>
                  </a:lnTo>
                  <a:lnTo>
                    <a:pt x="65519" y="51054"/>
                  </a:lnTo>
                  <a:lnTo>
                    <a:pt x="65519" y="48768"/>
                  </a:lnTo>
                  <a:lnTo>
                    <a:pt x="63233" y="48768"/>
                  </a:lnTo>
                  <a:lnTo>
                    <a:pt x="63233" y="45720"/>
                  </a:lnTo>
                  <a:lnTo>
                    <a:pt x="60947" y="45720"/>
                  </a:lnTo>
                  <a:lnTo>
                    <a:pt x="60947" y="43434"/>
                  </a:lnTo>
                  <a:lnTo>
                    <a:pt x="58661" y="43434"/>
                  </a:lnTo>
                  <a:lnTo>
                    <a:pt x="58661" y="38862"/>
                  </a:lnTo>
                  <a:lnTo>
                    <a:pt x="56375" y="38862"/>
                  </a:lnTo>
                  <a:lnTo>
                    <a:pt x="56375" y="19050"/>
                  </a:lnTo>
                  <a:lnTo>
                    <a:pt x="58661" y="16764"/>
                  </a:lnTo>
                  <a:lnTo>
                    <a:pt x="58661" y="12192"/>
                  </a:lnTo>
                  <a:lnTo>
                    <a:pt x="60947" y="12192"/>
                  </a:lnTo>
                  <a:lnTo>
                    <a:pt x="60947" y="9144"/>
                  </a:lnTo>
                  <a:lnTo>
                    <a:pt x="65519" y="9144"/>
                  </a:lnTo>
                  <a:lnTo>
                    <a:pt x="65519" y="6858"/>
                  </a:lnTo>
                  <a:lnTo>
                    <a:pt x="70853" y="6858"/>
                  </a:lnTo>
                  <a:lnTo>
                    <a:pt x="70853" y="4572"/>
                  </a:lnTo>
                  <a:lnTo>
                    <a:pt x="80759" y="4572"/>
                  </a:lnTo>
                  <a:lnTo>
                    <a:pt x="80759" y="6858"/>
                  </a:lnTo>
                  <a:lnTo>
                    <a:pt x="85318" y="6858"/>
                  </a:lnTo>
                  <a:lnTo>
                    <a:pt x="87604" y="9144"/>
                  </a:lnTo>
                  <a:lnTo>
                    <a:pt x="89890" y="9144"/>
                  </a:lnTo>
                  <a:lnTo>
                    <a:pt x="89890" y="14478"/>
                  </a:lnTo>
                  <a:lnTo>
                    <a:pt x="92938" y="14478"/>
                  </a:lnTo>
                  <a:lnTo>
                    <a:pt x="92938" y="16764"/>
                  </a:lnTo>
                  <a:lnTo>
                    <a:pt x="95224" y="19050"/>
                  </a:lnTo>
                  <a:lnTo>
                    <a:pt x="95224" y="6858"/>
                  </a:lnTo>
                  <a:lnTo>
                    <a:pt x="95224" y="4572"/>
                  </a:lnTo>
                  <a:lnTo>
                    <a:pt x="92938" y="4572"/>
                  </a:lnTo>
                  <a:lnTo>
                    <a:pt x="92938" y="2286"/>
                  </a:lnTo>
                  <a:lnTo>
                    <a:pt x="87604" y="2286"/>
                  </a:lnTo>
                  <a:lnTo>
                    <a:pt x="87604" y="0"/>
                  </a:lnTo>
                  <a:lnTo>
                    <a:pt x="63233" y="0"/>
                  </a:lnTo>
                  <a:lnTo>
                    <a:pt x="63233" y="2286"/>
                  </a:lnTo>
                  <a:lnTo>
                    <a:pt x="60947" y="2286"/>
                  </a:lnTo>
                  <a:lnTo>
                    <a:pt x="58661" y="4572"/>
                  </a:lnTo>
                  <a:lnTo>
                    <a:pt x="56375" y="4572"/>
                  </a:lnTo>
                  <a:lnTo>
                    <a:pt x="56375" y="6858"/>
                  </a:lnTo>
                  <a:lnTo>
                    <a:pt x="53327" y="6858"/>
                  </a:lnTo>
                  <a:lnTo>
                    <a:pt x="53327" y="9144"/>
                  </a:lnTo>
                  <a:lnTo>
                    <a:pt x="51041" y="12192"/>
                  </a:lnTo>
                  <a:lnTo>
                    <a:pt x="51041" y="16764"/>
                  </a:lnTo>
                  <a:lnTo>
                    <a:pt x="48755" y="16764"/>
                  </a:lnTo>
                  <a:lnTo>
                    <a:pt x="48755" y="41148"/>
                  </a:lnTo>
                  <a:lnTo>
                    <a:pt x="51041" y="41148"/>
                  </a:lnTo>
                  <a:lnTo>
                    <a:pt x="51041" y="45720"/>
                  </a:lnTo>
                  <a:lnTo>
                    <a:pt x="53327" y="45720"/>
                  </a:lnTo>
                  <a:lnTo>
                    <a:pt x="53327" y="48768"/>
                  </a:lnTo>
                  <a:lnTo>
                    <a:pt x="56375" y="51054"/>
                  </a:lnTo>
                  <a:lnTo>
                    <a:pt x="58661" y="53340"/>
                  </a:lnTo>
                  <a:lnTo>
                    <a:pt x="60947" y="53340"/>
                  </a:lnTo>
                  <a:lnTo>
                    <a:pt x="60947" y="55626"/>
                  </a:lnTo>
                  <a:lnTo>
                    <a:pt x="65519" y="55626"/>
                  </a:lnTo>
                  <a:lnTo>
                    <a:pt x="65519" y="57912"/>
                  </a:lnTo>
                  <a:lnTo>
                    <a:pt x="85318" y="57912"/>
                  </a:lnTo>
                  <a:lnTo>
                    <a:pt x="85318" y="55626"/>
                  </a:lnTo>
                  <a:lnTo>
                    <a:pt x="89890" y="55626"/>
                  </a:lnTo>
                  <a:lnTo>
                    <a:pt x="89890" y="53340"/>
                  </a:lnTo>
                  <a:lnTo>
                    <a:pt x="95224" y="53340"/>
                  </a:lnTo>
                  <a:lnTo>
                    <a:pt x="95224" y="51054"/>
                  </a:lnTo>
                  <a:lnTo>
                    <a:pt x="97510" y="48768"/>
                  </a:lnTo>
                  <a:lnTo>
                    <a:pt x="97510" y="45720"/>
                  </a:lnTo>
                  <a:lnTo>
                    <a:pt x="99796" y="45720"/>
                  </a:lnTo>
                  <a:lnTo>
                    <a:pt x="99796" y="41148"/>
                  </a:lnTo>
                  <a:lnTo>
                    <a:pt x="102082" y="41148"/>
                  </a:lnTo>
                  <a:lnTo>
                    <a:pt x="102082" y="16764"/>
                  </a:lnTo>
                  <a:close/>
                </a:path>
                <a:path w="163195" h="58419">
                  <a:moveTo>
                    <a:pt x="163029" y="38862"/>
                  </a:moveTo>
                  <a:lnTo>
                    <a:pt x="156184" y="36576"/>
                  </a:lnTo>
                  <a:lnTo>
                    <a:pt x="156184" y="38862"/>
                  </a:lnTo>
                  <a:lnTo>
                    <a:pt x="153898" y="38862"/>
                  </a:lnTo>
                  <a:lnTo>
                    <a:pt x="153898" y="43434"/>
                  </a:lnTo>
                  <a:lnTo>
                    <a:pt x="150850" y="43434"/>
                  </a:lnTo>
                  <a:lnTo>
                    <a:pt x="150850" y="45720"/>
                  </a:lnTo>
                  <a:lnTo>
                    <a:pt x="148564" y="48768"/>
                  </a:lnTo>
                  <a:lnTo>
                    <a:pt x="146278" y="48768"/>
                  </a:lnTo>
                  <a:lnTo>
                    <a:pt x="146278" y="51054"/>
                  </a:lnTo>
                  <a:lnTo>
                    <a:pt x="138658" y="51054"/>
                  </a:lnTo>
                  <a:lnTo>
                    <a:pt x="138658" y="53340"/>
                  </a:lnTo>
                  <a:lnTo>
                    <a:pt x="136372" y="53340"/>
                  </a:lnTo>
                  <a:lnTo>
                    <a:pt x="136372" y="51054"/>
                  </a:lnTo>
                  <a:lnTo>
                    <a:pt x="129514" y="51054"/>
                  </a:lnTo>
                  <a:lnTo>
                    <a:pt x="129514" y="48768"/>
                  </a:lnTo>
                  <a:lnTo>
                    <a:pt x="124180" y="48768"/>
                  </a:lnTo>
                  <a:lnTo>
                    <a:pt x="124180" y="45720"/>
                  </a:lnTo>
                  <a:lnTo>
                    <a:pt x="121894" y="43434"/>
                  </a:lnTo>
                  <a:lnTo>
                    <a:pt x="121894" y="38862"/>
                  </a:lnTo>
                  <a:lnTo>
                    <a:pt x="119608" y="38862"/>
                  </a:lnTo>
                  <a:lnTo>
                    <a:pt x="119608" y="19050"/>
                  </a:lnTo>
                  <a:lnTo>
                    <a:pt x="121894" y="16764"/>
                  </a:lnTo>
                  <a:lnTo>
                    <a:pt x="121894" y="12192"/>
                  </a:lnTo>
                  <a:lnTo>
                    <a:pt x="124180" y="12192"/>
                  </a:lnTo>
                  <a:lnTo>
                    <a:pt x="124180" y="9144"/>
                  </a:lnTo>
                  <a:lnTo>
                    <a:pt x="126466" y="9144"/>
                  </a:lnTo>
                  <a:lnTo>
                    <a:pt x="126466" y="6858"/>
                  </a:lnTo>
                  <a:lnTo>
                    <a:pt x="131800" y="6858"/>
                  </a:lnTo>
                  <a:lnTo>
                    <a:pt x="134086" y="4572"/>
                  </a:lnTo>
                  <a:lnTo>
                    <a:pt x="143992" y="4572"/>
                  </a:lnTo>
                  <a:lnTo>
                    <a:pt x="143992" y="6858"/>
                  </a:lnTo>
                  <a:lnTo>
                    <a:pt x="148564" y="6858"/>
                  </a:lnTo>
                  <a:lnTo>
                    <a:pt x="148564" y="9144"/>
                  </a:lnTo>
                  <a:lnTo>
                    <a:pt x="150850" y="9144"/>
                  </a:lnTo>
                  <a:lnTo>
                    <a:pt x="150850" y="12192"/>
                  </a:lnTo>
                  <a:lnTo>
                    <a:pt x="153898" y="14478"/>
                  </a:lnTo>
                  <a:lnTo>
                    <a:pt x="153898" y="16764"/>
                  </a:lnTo>
                  <a:lnTo>
                    <a:pt x="160743" y="14478"/>
                  </a:lnTo>
                  <a:lnTo>
                    <a:pt x="160743" y="12192"/>
                  </a:lnTo>
                  <a:lnTo>
                    <a:pt x="158457" y="9144"/>
                  </a:lnTo>
                  <a:lnTo>
                    <a:pt x="158457" y="6858"/>
                  </a:lnTo>
                  <a:lnTo>
                    <a:pt x="156184" y="6858"/>
                  </a:lnTo>
                  <a:lnTo>
                    <a:pt x="156184" y="4572"/>
                  </a:lnTo>
                  <a:lnTo>
                    <a:pt x="153898" y="4572"/>
                  </a:lnTo>
                  <a:lnTo>
                    <a:pt x="153898" y="2286"/>
                  </a:lnTo>
                  <a:lnTo>
                    <a:pt x="150850" y="2286"/>
                  </a:lnTo>
                  <a:lnTo>
                    <a:pt x="148564" y="0"/>
                  </a:lnTo>
                  <a:lnTo>
                    <a:pt x="126466" y="0"/>
                  </a:lnTo>
                  <a:lnTo>
                    <a:pt x="126466" y="2286"/>
                  </a:lnTo>
                  <a:lnTo>
                    <a:pt x="121894" y="2286"/>
                  </a:lnTo>
                  <a:lnTo>
                    <a:pt x="121894" y="4572"/>
                  </a:lnTo>
                  <a:lnTo>
                    <a:pt x="119608" y="4572"/>
                  </a:lnTo>
                  <a:lnTo>
                    <a:pt x="119608" y="6858"/>
                  </a:lnTo>
                  <a:lnTo>
                    <a:pt x="117322" y="6858"/>
                  </a:lnTo>
                  <a:lnTo>
                    <a:pt x="117322" y="9144"/>
                  </a:lnTo>
                  <a:lnTo>
                    <a:pt x="114274" y="9144"/>
                  </a:lnTo>
                  <a:lnTo>
                    <a:pt x="114274" y="14478"/>
                  </a:lnTo>
                  <a:lnTo>
                    <a:pt x="111988" y="14478"/>
                  </a:lnTo>
                  <a:lnTo>
                    <a:pt x="111988" y="41148"/>
                  </a:lnTo>
                  <a:lnTo>
                    <a:pt x="114274" y="41148"/>
                  </a:lnTo>
                  <a:lnTo>
                    <a:pt x="114274" y="45720"/>
                  </a:lnTo>
                  <a:lnTo>
                    <a:pt x="117322" y="45720"/>
                  </a:lnTo>
                  <a:lnTo>
                    <a:pt x="117322" y="51054"/>
                  </a:lnTo>
                  <a:lnTo>
                    <a:pt x="119608" y="51054"/>
                  </a:lnTo>
                  <a:lnTo>
                    <a:pt x="119608" y="53340"/>
                  </a:lnTo>
                  <a:lnTo>
                    <a:pt x="121894" y="53340"/>
                  </a:lnTo>
                  <a:lnTo>
                    <a:pt x="121894" y="55626"/>
                  </a:lnTo>
                  <a:lnTo>
                    <a:pt x="126466" y="55626"/>
                  </a:lnTo>
                  <a:lnTo>
                    <a:pt x="126466" y="57912"/>
                  </a:lnTo>
                  <a:lnTo>
                    <a:pt x="148564" y="57912"/>
                  </a:lnTo>
                  <a:lnTo>
                    <a:pt x="148564" y="55626"/>
                  </a:lnTo>
                  <a:lnTo>
                    <a:pt x="153898" y="55626"/>
                  </a:lnTo>
                  <a:lnTo>
                    <a:pt x="153898" y="53340"/>
                  </a:lnTo>
                  <a:lnTo>
                    <a:pt x="156184" y="53340"/>
                  </a:lnTo>
                  <a:lnTo>
                    <a:pt x="156184" y="51054"/>
                  </a:lnTo>
                  <a:lnTo>
                    <a:pt x="158457" y="51054"/>
                  </a:lnTo>
                  <a:lnTo>
                    <a:pt x="158457" y="45720"/>
                  </a:lnTo>
                  <a:lnTo>
                    <a:pt x="160743" y="45720"/>
                  </a:lnTo>
                  <a:lnTo>
                    <a:pt x="160743" y="41148"/>
                  </a:lnTo>
                  <a:lnTo>
                    <a:pt x="163029" y="41148"/>
                  </a:lnTo>
                  <a:lnTo>
                    <a:pt x="163029" y="38862"/>
                  </a:lnTo>
                  <a:close/>
                </a:path>
              </a:pathLst>
            </a:custGeom>
            <a:solidFill>
              <a:srgbClr val="000000"/>
            </a:solidFill>
          </p:spPr>
          <p:txBody>
            <a:bodyPr wrap="square" lIns="0" tIns="0" rIns="0" bIns="0" rtlCol="0"/>
            <a:lstStyle/>
            <a:p>
              <a:endParaRPr/>
            </a:p>
          </p:txBody>
        </p:sp>
      </p:grpSp>
      <p:graphicFrame>
        <p:nvGraphicFramePr>
          <p:cNvPr id="60" name="object 41">
            <a:extLst>
              <a:ext uri="{FF2B5EF4-FFF2-40B4-BE49-F238E27FC236}">
                <a16:creationId xmlns:a16="http://schemas.microsoft.com/office/drawing/2014/main" xmlns="" id="{703184CD-A4A8-4FA6-AFD4-9D98DCD0383E}"/>
              </a:ext>
            </a:extLst>
          </p:cNvPr>
          <p:cNvGraphicFramePr>
            <a:graphicFrameLocks noGrp="1"/>
          </p:cNvGraphicFramePr>
          <p:nvPr>
            <p:extLst>
              <p:ext uri="{D42A27DB-BD31-4B8C-83A1-F6EECF244321}">
                <p14:modId xmlns:p14="http://schemas.microsoft.com/office/powerpoint/2010/main" xmlns="" val="3438844044"/>
              </p:ext>
            </p:extLst>
          </p:nvPr>
        </p:nvGraphicFramePr>
        <p:xfrm>
          <a:off x="12446063" y="6764050"/>
          <a:ext cx="3057525" cy="2133248"/>
        </p:xfrm>
        <a:graphic>
          <a:graphicData uri="http://schemas.openxmlformats.org/drawingml/2006/table">
            <a:tbl>
              <a:tblPr firstRow="1" bandRow="1">
                <a:tableStyleId>{2D5ABB26-0587-4C30-8999-92F81FD0307C}</a:tableStyleId>
              </a:tblPr>
              <a:tblGrid>
                <a:gridCol w="434975">
                  <a:extLst>
                    <a:ext uri="{9D8B030D-6E8A-4147-A177-3AD203B41FA5}">
                      <a16:colId xmlns:a16="http://schemas.microsoft.com/office/drawing/2014/main" xmlns="" val="20000"/>
                    </a:ext>
                  </a:extLst>
                </a:gridCol>
                <a:gridCol w="2622550">
                  <a:extLst>
                    <a:ext uri="{9D8B030D-6E8A-4147-A177-3AD203B41FA5}">
                      <a16:colId xmlns:a16="http://schemas.microsoft.com/office/drawing/2014/main" xmlns="" val="20001"/>
                    </a:ext>
                  </a:extLst>
                </a:gridCol>
              </a:tblGrid>
              <a:tr h="356564">
                <a:tc>
                  <a:txBody>
                    <a:bodyPr/>
                    <a:lstStyle/>
                    <a:p>
                      <a:pPr marR="44450" algn="r">
                        <a:lnSpc>
                          <a:spcPct val="100000"/>
                        </a:lnSpc>
                        <a:spcBef>
                          <a:spcPts val="90"/>
                        </a:spcBef>
                      </a:pPr>
                      <a:r>
                        <a:rPr sz="900" spc="-5" dirty="0">
                          <a:latin typeface="Comic Sans MS"/>
                          <a:cs typeface="Comic Sans MS"/>
                        </a:rPr>
                        <a:t>27</a:t>
                      </a:r>
                      <a:r>
                        <a:rPr sz="900" spc="210" dirty="0">
                          <a:latin typeface="Comic Sans MS"/>
                          <a:cs typeface="Comic Sans MS"/>
                        </a:rPr>
                        <a:t> </a:t>
                      </a:r>
                      <a:r>
                        <a:rPr sz="900" spc="-5" dirty="0">
                          <a:latin typeface="Comic Sans MS"/>
                          <a:cs typeface="Comic Sans MS"/>
                        </a:rPr>
                        <a:t>-</a:t>
                      </a:r>
                      <a:endParaRPr sz="900" dirty="0">
                        <a:latin typeface="Comic Sans MS"/>
                        <a:cs typeface="Comic Sans MS"/>
                      </a:endParaRPr>
                    </a:p>
                  </a:txBody>
                  <a:tcPr marL="0" marR="0" marT="11430" marB="0"/>
                </a:tc>
                <a:tc>
                  <a:txBody>
                    <a:bodyPr/>
                    <a:lstStyle/>
                    <a:p>
                      <a:pPr marL="52069">
                        <a:lnSpc>
                          <a:spcPct val="100000"/>
                        </a:lnSpc>
                        <a:spcBef>
                          <a:spcPts val="90"/>
                        </a:spcBef>
                        <a:tabLst>
                          <a:tab pos="506095" algn="l"/>
                          <a:tab pos="805180" algn="l"/>
                          <a:tab pos="1205230" algn="l"/>
                          <a:tab pos="1790700" algn="l"/>
                        </a:tabLst>
                      </a:pPr>
                      <a:r>
                        <a:rPr sz="900" spc="-5" dirty="0">
                          <a:latin typeface="Comic Sans MS"/>
                          <a:cs typeface="Comic Sans MS"/>
                        </a:rPr>
                        <a:t>Relés	de	baja	tensión,	instantáneos,</a:t>
                      </a:r>
                      <a:endParaRPr sz="900">
                        <a:latin typeface="Comic Sans MS"/>
                        <a:cs typeface="Comic Sans MS"/>
                      </a:endParaRPr>
                    </a:p>
                    <a:p>
                      <a:pPr marL="52069">
                        <a:lnSpc>
                          <a:spcPct val="100000"/>
                        </a:lnSpc>
                        <a:spcBef>
                          <a:spcPts val="175"/>
                        </a:spcBef>
                      </a:pPr>
                      <a:r>
                        <a:rPr sz="900" spc="-5" dirty="0">
                          <a:latin typeface="Comic Sans MS"/>
                          <a:cs typeface="Comic Sans MS"/>
                        </a:rPr>
                        <a:t>estáticos.</a:t>
                      </a:r>
                      <a:endParaRPr sz="900">
                        <a:latin typeface="Comic Sans MS"/>
                        <a:cs typeface="Comic Sans MS"/>
                      </a:endParaRPr>
                    </a:p>
                  </a:txBody>
                  <a:tcPr marL="0" marR="0" marT="11430" marB="0"/>
                </a:tc>
                <a:extLst>
                  <a:ext uri="{0D108BD9-81ED-4DB2-BD59-A6C34878D82A}">
                    <a16:rowId xmlns:a16="http://schemas.microsoft.com/office/drawing/2014/main" xmlns="" val="10000"/>
                  </a:ext>
                </a:extLst>
              </a:tr>
              <a:tr h="395028">
                <a:tc>
                  <a:txBody>
                    <a:bodyPr/>
                    <a:lstStyle/>
                    <a:p>
                      <a:pPr marR="44450" algn="r">
                        <a:lnSpc>
                          <a:spcPct val="100000"/>
                        </a:lnSpc>
                        <a:spcBef>
                          <a:spcPts val="390"/>
                        </a:spcBef>
                      </a:pPr>
                      <a:r>
                        <a:rPr sz="900" spc="-5" dirty="0">
                          <a:latin typeface="Comic Sans MS"/>
                          <a:cs typeface="Comic Sans MS"/>
                        </a:rPr>
                        <a:t>50</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49530" marB="0"/>
                </a:tc>
                <a:tc>
                  <a:txBody>
                    <a:bodyPr/>
                    <a:lstStyle/>
                    <a:p>
                      <a:pPr marL="52069" marR="120650" indent="-635">
                        <a:lnSpc>
                          <a:spcPct val="116100"/>
                        </a:lnSpc>
                        <a:spcBef>
                          <a:spcPts val="215"/>
                        </a:spcBef>
                      </a:pPr>
                      <a:r>
                        <a:rPr sz="900" spc="-5" dirty="0">
                          <a:latin typeface="Comic Sans MS"/>
                          <a:cs typeface="Comic Sans MS"/>
                        </a:rPr>
                        <a:t>Tres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err="1">
                          <a:latin typeface="Comic Sans MS"/>
                          <a:cs typeface="Comic Sans MS"/>
                        </a:rPr>
                        <a:t>instantáneos</a:t>
                      </a:r>
                      <a:r>
                        <a:rPr sz="900" spc="-5" dirty="0">
                          <a:latin typeface="Comic Sans MS"/>
                          <a:cs typeface="Comic Sans MS"/>
                        </a:rPr>
                        <a:t>,</a:t>
                      </a:r>
                      <a:r>
                        <a:rPr lang="es-AR" sz="900" spc="-5" dirty="0">
                          <a:latin typeface="Comic Sans MS"/>
                          <a:cs typeface="Comic Sans MS"/>
                        </a:rPr>
                        <a:t> </a:t>
                      </a:r>
                      <a:r>
                        <a:rPr sz="900" spc="-5" dirty="0" err="1">
                          <a:latin typeface="Comic Sans MS"/>
                          <a:cs typeface="Comic Sans MS"/>
                        </a:rPr>
                        <a:t>estáticos</a:t>
                      </a:r>
                      <a:r>
                        <a:rPr sz="900" spc="-5" dirty="0">
                          <a:latin typeface="Comic Sans MS"/>
                          <a:cs typeface="Comic Sans MS"/>
                        </a:rPr>
                        <a:t>.</a:t>
                      </a:r>
                      <a:endParaRPr sz="900" dirty="0">
                        <a:latin typeface="Comic Sans MS"/>
                        <a:cs typeface="Comic Sans MS"/>
                      </a:endParaRPr>
                    </a:p>
                  </a:txBody>
                  <a:tcPr marL="0" marR="0" marT="27305" marB="0"/>
                </a:tc>
                <a:extLst>
                  <a:ext uri="{0D108BD9-81ED-4DB2-BD59-A6C34878D82A}">
                    <a16:rowId xmlns:a16="http://schemas.microsoft.com/office/drawing/2014/main" xmlns="" val="10001"/>
                  </a:ext>
                </a:extLst>
              </a:tr>
              <a:tr h="235801">
                <a:tc>
                  <a:txBody>
                    <a:bodyPr/>
                    <a:lstStyle/>
                    <a:p>
                      <a:pPr marR="44450" algn="r">
                        <a:lnSpc>
                          <a:spcPct val="100000"/>
                        </a:lnSpc>
                        <a:spcBef>
                          <a:spcPts val="395"/>
                        </a:spcBef>
                      </a:pPr>
                      <a:r>
                        <a:rPr sz="900" spc="-5" dirty="0">
                          <a:latin typeface="Comic Sans MS"/>
                          <a:cs typeface="Comic Sans MS"/>
                        </a:rPr>
                        <a:t>62</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50165" marB="0"/>
                </a:tc>
                <a:tc>
                  <a:txBody>
                    <a:bodyPr/>
                    <a:lstStyle/>
                    <a:p>
                      <a:pPr marL="52069">
                        <a:lnSpc>
                          <a:spcPct val="100000"/>
                        </a:lnSpc>
                        <a:spcBef>
                          <a:spcPts val="395"/>
                        </a:spcBef>
                      </a:pPr>
                      <a:r>
                        <a:rPr sz="900" spc="-5" dirty="0">
                          <a:latin typeface="Comic Sans MS"/>
                          <a:cs typeface="Comic Sans MS"/>
                        </a:rPr>
                        <a:t>Relés</a:t>
                      </a:r>
                      <a:r>
                        <a:rPr sz="900" spc="5" dirty="0">
                          <a:latin typeface="Comic Sans MS"/>
                          <a:cs typeface="Comic Sans MS"/>
                        </a:rPr>
                        <a:t> </a:t>
                      </a:r>
                      <a:r>
                        <a:rPr sz="900" spc="-5" dirty="0">
                          <a:latin typeface="Comic Sans MS"/>
                          <a:cs typeface="Comic Sans MS"/>
                        </a:rPr>
                        <a:t>con</a:t>
                      </a:r>
                      <a:r>
                        <a:rPr sz="900" spc="5" dirty="0">
                          <a:latin typeface="Comic Sans MS"/>
                          <a:cs typeface="Comic Sans MS"/>
                        </a:rPr>
                        <a:t> </a:t>
                      </a:r>
                      <a:r>
                        <a:rPr sz="900" spc="-5" dirty="0">
                          <a:latin typeface="Comic Sans MS"/>
                          <a:cs typeface="Comic Sans MS"/>
                        </a:rPr>
                        <a:t>retardo</a:t>
                      </a:r>
                      <a:r>
                        <a:rPr sz="900" spc="5"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tiempo</a:t>
                      </a:r>
                      <a:r>
                        <a:rPr sz="900" spc="5" dirty="0">
                          <a:latin typeface="Comic Sans MS"/>
                          <a:cs typeface="Comic Sans MS"/>
                        </a:rPr>
                        <a:t> </a:t>
                      </a:r>
                      <a:r>
                        <a:rPr sz="900" spc="-5" dirty="0">
                          <a:latin typeface="Comic Sans MS"/>
                          <a:cs typeface="Comic Sans MS"/>
                        </a:rPr>
                        <a:t>ajustable.</a:t>
                      </a:r>
                      <a:endParaRPr sz="900">
                        <a:latin typeface="Comic Sans MS"/>
                        <a:cs typeface="Comic Sans MS"/>
                      </a:endParaRPr>
                    </a:p>
                  </a:txBody>
                  <a:tcPr marL="0" marR="0" marT="50165" marB="0"/>
                </a:tc>
                <a:extLst>
                  <a:ext uri="{0D108BD9-81ED-4DB2-BD59-A6C34878D82A}">
                    <a16:rowId xmlns:a16="http://schemas.microsoft.com/office/drawing/2014/main" xmlns="" val="10002"/>
                  </a:ext>
                </a:extLst>
              </a:tr>
              <a:tr h="394646">
                <a:tc>
                  <a:txBody>
                    <a:bodyPr/>
                    <a:lstStyle/>
                    <a:p>
                      <a:pPr marR="44450" algn="r">
                        <a:lnSpc>
                          <a:spcPct val="100000"/>
                        </a:lnSpc>
                        <a:spcBef>
                          <a:spcPts val="390"/>
                        </a:spcBef>
                      </a:pPr>
                      <a:r>
                        <a:rPr sz="900" spc="-5" dirty="0">
                          <a:latin typeface="Comic Sans MS"/>
                          <a:cs typeface="Comic Sans MS"/>
                        </a:rPr>
                        <a:t>74</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49530" marB="0"/>
                </a:tc>
                <a:tc>
                  <a:txBody>
                    <a:bodyPr/>
                    <a:lstStyle/>
                    <a:p>
                      <a:pPr marL="52069" marR="119380" indent="-635">
                        <a:lnSpc>
                          <a:spcPct val="116100"/>
                        </a:lnSpc>
                        <a:spcBef>
                          <a:spcPts val="215"/>
                        </a:spcBef>
                        <a:tabLst>
                          <a:tab pos="477520" algn="l"/>
                          <a:tab pos="748030" algn="l"/>
                          <a:tab pos="1271905" algn="l"/>
                          <a:tab pos="1541780" algn="l"/>
                          <a:tab pos="2214880" algn="l"/>
                        </a:tabLst>
                      </a:pPr>
                      <a:r>
                        <a:rPr sz="900" dirty="0">
                          <a:latin typeface="Comic Sans MS"/>
                          <a:cs typeface="Comic Sans MS"/>
                        </a:rPr>
                        <a:t>Relés	de	alarma,	de	armadura,	auto-</a:t>
                      </a:r>
                      <a:r>
                        <a:rPr lang="es-AR" sz="900" dirty="0">
                          <a:latin typeface="Comic Sans MS"/>
                          <a:cs typeface="Comic Sans MS"/>
                        </a:rPr>
                        <a:t> </a:t>
                      </a:r>
                      <a:r>
                        <a:rPr sz="900" spc="-5" dirty="0" err="1">
                          <a:latin typeface="Comic Sans MS"/>
                          <a:cs typeface="Comic Sans MS"/>
                        </a:rPr>
                        <a:t>reseteables</a:t>
                      </a:r>
                      <a:r>
                        <a:rPr sz="900" spc="-5" dirty="0">
                          <a:latin typeface="Comic Sans MS"/>
                          <a:cs typeface="Comic Sans MS"/>
                        </a:rPr>
                        <a:t>, con</a:t>
                      </a:r>
                      <a:r>
                        <a:rPr sz="900" dirty="0">
                          <a:latin typeface="Comic Sans MS"/>
                          <a:cs typeface="Comic Sans MS"/>
                        </a:rPr>
                        <a:t> </a:t>
                      </a:r>
                      <a:r>
                        <a:rPr sz="900" spc="-5" dirty="0">
                          <a:latin typeface="Comic Sans MS"/>
                          <a:cs typeface="Comic Sans MS"/>
                        </a:rPr>
                        <a:t>banderas.</a:t>
                      </a:r>
                      <a:endParaRPr sz="900" dirty="0">
                        <a:latin typeface="Comic Sans MS"/>
                        <a:cs typeface="Comic Sans MS"/>
                      </a:endParaRPr>
                    </a:p>
                  </a:txBody>
                  <a:tcPr marL="0" marR="0" marT="27305" marB="0"/>
                </a:tc>
                <a:extLst>
                  <a:ext uri="{0D108BD9-81ED-4DB2-BD59-A6C34878D82A}">
                    <a16:rowId xmlns:a16="http://schemas.microsoft.com/office/drawing/2014/main" xmlns="" val="10003"/>
                  </a:ext>
                </a:extLst>
              </a:tr>
              <a:tr h="553872">
                <a:tc>
                  <a:txBody>
                    <a:bodyPr/>
                    <a:lstStyle/>
                    <a:p>
                      <a:pPr marR="44450" algn="r">
                        <a:lnSpc>
                          <a:spcPct val="100000"/>
                        </a:lnSpc>
                        <a:spcBef>
                          <a:spcPts val="390"/>
                        </a:spcBef>
                      </a:pPr>
                      <a:r>
                        <a:rPr sz="900" spc="-5" dirty="0">
                          <a:latin typeface="Comic Sans MS"/>
                          <a:cs typeface="Comic Sans MS"/>
                        </a:rPr>
                        <a:t>86</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49530" marB="0"/>
                </a:tc>
                <a:tc>
                  <a:txBody>
                    <a:bodyPr/>
                    <a:lstStyle/>
                    <a:p>
                      <a:pPr marL="52069" marR="119380" indent="-635" algn="just">
                        <a:lnSpc>
                          <a:spcPct val="116100"/>
                        </a:lnSpc>
                        <a:spcBef>
                          <a:spcPts val="215"/>
                        </a:spcBef>
                      </a:pPr>
                      <a:r>
                        <a:rPr sz="900" spc="-5" dirty="0">
                          <a:latin typeface="Comic Sans MS"/>
                          <a:cs typeface="Comic Sans MS"/>
                        </a:rPr>
                        <a:t>Relé de bloqueo, dispara a los </a:t>
                      </a:r>
                      <a:r>
                        <a:rPr sz="900" spc="-5" dirty="0" err="1">
                          <a:latin typeface="Comic Sans MS"/>
                          <a:cs typeface="Comic Sans MS"/>
                        </a:rPr>
                        <a:t>interruptores</a:t>
                      </a:r>
                      <a:r>
                        <a:rPr lang="es-AR" sz="900" spc="-5" dirty="0">
                          <a:latin typeface="Comic Sans MS"/>
                          <a:cs typeface="Comic Sans MS"/>
                        </a:rPr>
                        <a:t> </a:t>
                      </a:r>
                      <a:r>
                        <a:rPr sz="900" spc="-5" dirty="0">
                          <a:latin typeface="Comic Sans MS"/>
                          <a:cs typeface="Comic Sans MS"/>
                        </a:rPr>
                        <a:t>del generador e inicializa el timer de </a:t>
                      </a:r>
                      <a:r>
                        <a:rPr sz="900" spc="-5" dirty="0" err="1">
                          <a:latin typeface="Comic Sans MS"/>
                          <a:cs typeface="Comic Sans MS"/>
                        </a:rPr>
                        <a:t>falla</a:t>
                      </a:r>
                      <a:r>
                        <a:rPr sz="900" spc="-5" dirty="0">
                          <a:latin typeface="Comic Sans MS"/>
                          <a:cs typeface="Comic Sans MS"/>
                        </a:rPr>
                        <a:t> de</a:t>
                      </a:r>
                      <a:r>
                        <a:rPr lang="es-AR" sz="900" spc="-5" dirty="0">
                          <a:latin typeface="Comic Sans MS"/>
                          <a:cs typeface="Comic Sans MS"/>
                        </a:rPr>
                        <a:t> </a:t>
                      </a:r>
                      <a:r>
                        <a:rPr sz="900" spc="-5" dirty="0" err="1">
                          <a:latin typeface="Comic Sans MS"/>
                          <a:cs typeface="Comic Sans MS"/>
                        </a:rPr>
                        <a:t>interruptor</a:t>
                      </a:r>
                      <a:r>
                        <a:rPr sz="900" spc="-5" dirty="0">
                          <a:latin typeface="Comic Sans MS"/>
                          <a:cs typeface="Comic Sans MS"/>
                        </a:rPr>
                        <a:t>.</a:t>
                      </a:r>
                      <a:endParaRPr sz="900" dirty="0">
                        <a:latin typeface="Comic Sans MS"/>
                        <a:cs typeface="Comic Sans MS"/>
                      </a:endParaRPr>
                    </a:p>
                  </a:txBody>
                  <a:tcPr marL="0" marR="0" marT="27305" marB="0"/>
                </a:tc>
                <a:extLst>
                  <a:ext uri="{0D108BD9-81ED-4DB2-BD59-A6C34878D82A}">
                    <a16:rowId xmlns:a16="http://schemas.microsoft.com/office/drawing/2014/main" xmlns="" val="10004"/>
                  </a:ext>
                </a:extLst>
              </a:tr>
              <a:tr h="197337">
                <a:tc>
                  <a:txBody>
                    <a:bodyPr/>
                    <a:lstStyle/>
                    <a:p>
                      <a:pPr marR="44450" algn="r">
                        <a:lnSpc>
                          <a:spcPts val="1060"/>
                        </a:lnSpc>
                        <a:spcBef>
                          <a:spcPts val="390"/>
                        </a:spcBef>
                      </a:pPr>
                      <a:r>
                        <a:rPr sz="900" spc="-5" dirty="0">
                          <a:latin typeface="Comic Sans MS"/>
                          <a:cs typeface="Comic Sans MS"/>
                        </a:rPr>
                        <a:t>94</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49530" marB="0"/>
                </a:tc>
                <a:tc>
                  <a:txBody>
                    <a:bodyPr/>
                    <a:lstStyle/>
                    <a:p>
                      <a:pPr marL="52069">
                        <a:lnSpc>
                          <a:spcPts val="1060"/>
                        </a:lnSpc>
                        <a:spcBef>
                          <a:spcPts val="390"/>
                        </a:spcBef>
                      </a:pPr>
                      <a:r>
                        <a:rPr sz="900" spc="-5" dirty="0">
                          <a:latin typeface="Comic Sans MS"/>
                          <a:cs typeface="Comic Sans MS"/>
                        </a:rPr>
                        <a:t>Relé</a:t>
                      </a:r>
                      <a:r>
                        <a:rPr sz="900" spc="5"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disparo,</a:t>
                      </a:r>
                      <a:r>
                        <a:rPr sz="900" spc="10"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armadura,</a:t>
                      </a:r>
                      <a:r>
                        <a:rPr sz="900" spc="5"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alta</a:t>
                      </a:r>
                      <a:r>
                        <a:rPr sz="900" spc="5" dirty="0">
                          <a:latin typeface="Comic Sans MS"/>
                          <a:cs typeface="Comic Sans MS"/>
                        </a:rPr>
                        <a:t> </a:t>
                      </a:r>
                      <a:r>
                        <a:rPr sz="900" spc="-5" dirty="0">
                          <a:latin typeface="Comic Sans MS"/>
                          <a:cs typeface="Comic Sans MS"/>
                        </a:rPr>
                        <a:t>rapidez.</a:t>
                      </a:r>
                      <a:endParaRPr sz="900" dirty="0">
                        <a:latin typeface="Comic Sans MS"/>
                        <a:cs typeface="Comic Sans MS"/>
                      </a:endParaRPr>
                    </a:p>
                  </a:txBody>
                  <a:tcPr marL="0" marR="0" marT="49530" marB="0"/>
                </a:tc>
                <a:extLst>
                  <a:ext uri="{0D108BD9-81ED-4DB2-BD59-A6C34878D82A}">
                    <a16:rowId xmlns:a16="http://schemas.microsoft.com/office/drawing/2014/main" xmlns="" val="10005"/>
                  </a:ext>
                </a:extLst>
              </a:tr>
            </a:tbl>
          </a:graphicData>
        </a:graphic>
      </p:graphicFrame>
      <p:sp>
        <p:nvSpPr>
          <p:cNvPr id="61" name="CuadroTexto 60">
            <a:extLst>
              <a:ext uri="{FF2B5EF4-FFF2-40B4-BE49-F238E27FC236}">
                <a16:creationId xmlns:a16="http://schemas.microsoft.com/office/drawing/2014/main" xmlns="" id="{52156D14-D3C2-43B0-BFA8-275476351B23}"/>
              </a:ext>
            </a:extLst>
          </p:cNvPr>
          <p:cNvSpPr txBox="1"/>
          <p:nvPr/>
        </p:nvSpPr>
        <p:spPr>
          <a:xfrm>
            <a:off x="4773592" y="8382000"/>
            <a:ext cx="7044438" cy="707886"/>
          </a:xfrm>
          <a:prstGeom prst="rect">
            <a:avLst/>
          </a:prstGeom>
          <a:noFill/>
        </p:spPr>
        <p:txBody>
          <a:bodyPr wrap="square">
            <a:spAutoFit/>
          </a:bodyPr>
          <a:lstStyle/>
          <a:p>
            <a:pPr marL="102235" algn="ctr">
              <a:spcBef>
                <a:spcPts val="95"/>
              </a:spcBef>
            </a:pPr>
            <a:r>
              <a:rPr lang="es-AR" sz="2000" b="1" spc="-5" dirty="0">
                <a:latin typeface="Comic Sans MS"/>
                <a:cs typeface="Comic Sans MS"/>
              </a:rPr>
              <a:t>Figura</a:t>
            </a:r>
            <a:r>
              <a:rPr lang="es-AR" sz="2000" b="1" dirty="0">
                <a:latin typeface="Comic Sans MS"/>
                <a:cs typeface="Comic Sans MS"/>
              </a:rPr>
              <a:t> </a:t>
            </a:r>
            <a:r>
              <a:rPr lang="es-AR" sz="2000" b="1" spc="-5" dirty="0">
                <a:latin typeface="Comic Sans MS"/>
                <a:cs typeface="Comic Sans MS"/>
              </a:rPr>
              <a:t>5.</a:t>
            </a:r>
            <a:r>
              <a:rPr lang="es-AR" sz="2000" b="1" spc="250" dirty="0">
                <a:latin typeface="Comic Sans MS"/>
                <a:cs typeface="Comic Sans MS"/>
              </a:rPr>
              <a:t> </a:t>
            </a:r>
            <a:r>
              <a:rPr lang="es-AR" sz="2000" b="1" spc="-5" dirty="0">
                <a:latin typeface="Comic Sans MS"/>
                <a:cs typeface="Comic Sans MS"/>
              </a:rPr>
              <a:t>Lógica</a:t>
            </a:r>
            <a:r>
              <a:rPr lang="es-AR" sz="2000" b="1" spc="5" dirty="0">
                <a:latin typeface="Comic Sans MS"/>
                <a:cs typeface="Comic Sans MS"/>
              </a:rPr>
              <a:t> </a:t>
            </a:r>
            <a:r>
              <a:rPr lang="es-AR" sz="2000" b="1" spc="-5" dirty="0">
                <a:latin typeface="Comic Sans MS"/>
                <a:cs typeface="Comic Sans MS"/>
              </a:rPr>
              <a:t>de</a:t>
            </a:r>
            <a:r>
              <a:rPr lang="es-AR" sz="2000" b="1" spc="5" dirty="0">
                <a:latin typeface="Comic Sans MS"/>
                <a:cs typeface="Comic Sans MS"/>
              </a:rPr>
              <a:t> </a:t>
            </a:r>
            <a:r>
              <a:rPr lang="es-AR" sz="2000" b="1" spc="-5" dirty="0" err="1">
                <a:latin typeface="Comic Sans MS"/>
                <a:cs typeface="Comic Sans MS"/>
              </a:rPr>
              <a:t>sobrecorriente</a:t>
            </a:r>
            <a:r>
              <a:rPr lang="es-AR" sz="2000" b="1" spc="5" dirty="0">
                <a:latin typeface="Comic Sans MS"/>
                <a:cs typeface="Comic Sans MS"/>
              </a:rPr>
              <a:t> </a:t>
            </a:r>
            <a:r>
              <a:rPr lang="es-AR" sz="2000" b="1" spc="-5" dirty="0">
                <a:latin typeface="Comic Sans MS"/>
                <a:cs typeface="Comic Sans MS"/>
              </a:rPr>
              <a:t>supervisada</a:t>
            </a:r>
            <a:r>
              <a:rPr lang="es-AR" sz="2000" b="1" spc="5" dirty="0">
                <a:latin typeface="Comic Sans MS"/>
                <a:cs typeface="Comic Sans MS"/>
              </a:rPr>
              <a:t> </a:t>
            </a:r>
            <a:r>
              <a:rPr lang="es-AR" sz="2000" b="1" spc="-5" dirty="0">
                <a:latin typeface="Comic Sans MS"/>
                <a:cs typeface="Comic Sans MS"/>
              </a:rPr>
              <a:t>por</a:t>
            </a:r>
            <a:r>
              <a:rPr lang="es-AR" sz="2000" b="1" spc="10" dirty="0">
                <a:latin typeface="Comic Sans MS"/>
                <a:cs typeface="Comic Sans MS"/>
              </a:rPr>
              <a:t> </a:t>
            </a:r>
            <a:r>
              <a:rPr lang="es-AR" sz="2000" b="1" spc="-5" dirty="0">
                <a:latin typeface="Comic Sans MS"/>
                <a:cs typeface="Comic Sans MS"/>
              </a:rPr>
              <a:t>tensión</a:t>
            </a:r>
            <a:endParaRPr lang="es-AR" sz="2000" b="1" dirty="0">
              <a:latin typeface="Comic Sans MS"/>
              <a:cs typeface="Comic Sans MS"/>
            </a:endParaRPr>
          </a:p>
        </p:txBody>
      </p:sp>
      <p:pic>
        <p:nvPicPr>
          <p:cNvPr id="5" name="Imagen 4">
            <a:extLst>
              <a:ext uri="{FF2B5EF4-FFF2-40B4-BE49-F238E27FC236}">
                <a16:creationId xmlns:a16="http://schemas.microsoft.com/office/drawing/2014/main" xmlns="" id="{2A3EF6E3-C9A2-4257-AC33-9E9933F38643}"/>
              </a:ext>
            </a:extLst>
          </p:cNvPr>
          <p:cNvPicPr>
            <a:picLocks noChangeAspect="1"/>
          </p:cNvPicPr>
          <p:nvPr/>
        </p:nvPicPr>
        <p:blipFill rotWithShape="1">
          <a:blip r:embed="rId17"/>
          <a:srcRect b="3891"/>
          <a:stretch/>
        </p:blipFill>
        <p:spPr>
          <a:xfrm>
            <a:off x="11988800" y="358600"/>
            <a:ext cx="4953000" cy="9446569"/>
          </a:xfrm>
          <a:prstGeom prst="rect">
            <a:avLst/>
          </a:prstGeom>
        </p:spPr>
      </p:pic>
    </p:spTree>
    <p:extLst>
      <p:ext uri="{BB962C8B-B14F-4D97-AF65-F5344CB8AC3E}">
        <p14:creationId xmlns:p14="http://schemas.microsoft.com/office/powerpoint/2010/main" xmlns="" val="1700673087"/>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object 19"/>
          <p:cNvSpPr txBox="1"/>
          <p:nvPr/>
        </p:nvSpPr>
        <p:spPr>
          <a:xfrm>
            <a:off x="330200" y="533400"/>
            <a:ext cx="11049000" cy="8117479"/>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El </a:t>
            </a:r>
            <a:r>
              <a:rPr lang="es-MX" sz="2400" spc="-5" dirty="0" err="1">
                <a:latin typeface="Comic Sans MS"/>
                <a:cs typeface="Comic Sans MS"/>
              </a:rPr>
              <a:t>timer</a:t>
            </a:r>
            <a:r>
              <a:rPr lang="es-MX" sz="2400" spc="-5" dirty="0">
                <a:latin typeface="Comic Sans MS"/>
                <a:cs typeface="Comic Sans MS"/>
              </a:rPr>
              <a:t> 62-1</a:t>
            </a:r>
            <a:r>
              <a:rPr lang="es-MX" sz="2400" spc="130" dirty="0">
                <a:latin typeface="Comic Sans MS"/>
                <a:cs typeface="Comic Sans MS"/>
              </a:rPr>
              <a:t> </a:t>
            </a:r>
            <a:r>
              <a:rPr lang="es-MX" sz="2400" spc="-5" dirty="0">
                <a:latin typeface="Comic Sans MS"/>
                <a:cs typeface="Comic Sans MS"/>
              </a:rPr>
              <a:t>deshabilita</a:t>
            </a:r>
            <a:r>
              <a:rPr lang="es-MX" sz="2400" spc="135" dirty="0">
                <a:latin typeface="Comic Sans MS"/>
                <a:cs typeface="Comic Sans MS"/>
              </a:rPr>
              <a:t> </a:t>
            </a:r>
            <a:r>
              <a:rPr lang="es-MX" sz="2400" spc="-5" dirty="0">
                <a:latin typeface="Comic Sans MS"/>
                <a:cs typeface="Comic Sans MS"/>
              </a:rPr>
              <a:t>el</a:t>
            </a:r>
            <a:r>
              <a:rPr lang="es-MX" sz="2400" spc="130" dirty="0">
                <a:latin typeface="Comic Sans MS"/>
                <a:cs typeface="Comic Sans MS"/>
              </a:rPr>
              <a:t> </a:t>
            </a:r>
            <a:r>
              <a:rPr lang="es-MX" sz="2400" spc="-5" dirty="0">
                <a:latin typeface="Comic Sans MS"/>
                <a:cs typeface="Comic Sans MS"/>
              </a:rPr>
              <a:t>disparo</a:t>
            </a:r>
            <a:r>
              <a:rPr lang="es-MX" sz="2400" spc="135" dirty="0">
                <a:latin typeface="Comic Sans MS"/>
                <a:cs typeface="Comic Sans MS"/>
              </a:rPr>
              <a:t> </a:t>
            </a:r>
            <a:r>
              <a:rPr lang="es-MX" sz="2400" spc="-5" dirty="0">
                <a:latin typeface="Comic Sans MS"/>
                <a:cs typeface="Comic Sans MS"/>
              </a:rPr>
              <a:t>por</a:t>
            </a:r>
            <a:r>
              <a:rPr lang="es-MX" sz="2400" spc="135" dirty="0">
                <a:latin typeface="Comic Sans MS"/>
                <a:cs typeface="Comic Sans MS"/>
              </a:rPr>
              <a:t> </a:t>
            </a:r>
            <a:r>
              <a:rPr lang="es-MX" sz="2400" spc="-5" dirty="0">
                <a:latin typeface="Comic Sans MS"/>
                <a:cs typeface="Comic Sans MS"/>
              </a:rPr>
              <a:t>relés</a:t>
            </a:r>
            <a:r>
              <a:rPr lang="es-MX" sz="2400" spc="130" dirty="0">
                <a:latin typeface="Comic Sans MS"/>
                <a:cs typeface="Comic Sans MS"/>
              </a:rPr>
              <a:t> </a:t>
            </a:r>
            <a:r>
              <a:rPr lang="es-MX" sz="2400" spc="-5" dirty="0">
                <a:latin typeface="Comic Sans MS"/>
                <a:cs typeface="Comic Sans MS"/>
              </a:rPr>
              <a:t>de</a:t>
            </a:r>
            <a:r>
              <a:rPr lang="es-MX" sz="2400" spc="145"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 (50) después de que la tensión regresa a la normalidad antes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sincronización.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err="1">
                <a:latin typeface="Comic Sans MS"/>
                <a:cs typeface="Comic Sans MS"/>
              </a:rPr>
              <a:t>timer</a:t>
            </a:r>
            <a:r>
              <a:rPr lang="es-MX" sz="2400" dirty="0">
                <a:latin typeface="Comic Sans MS"/>
                <a:cs typeface="Comic Sans MS"/>
              </a:rPr>
              <a:t> </a:t>
            </a:r>
            <a:r>
              <a:rPr lang="es-MX" sz="2400" spc="-5" dirty="0">
                <a:latin typeface="Comic Sans MS"/>
                <a:cs typeface="Comic Sans MS"/>
              </a:rPr>
              <a:t>62-2</a:t>
            </a:r>
            <a:r>
              <a:rPr lang="es-MX" sz="2400" dirty="0">
                <a:latin typeface="Comic Sans MS"/>
                <a:cs typeface="Comic Sans MS"/>
              </a:rPr>
              <a:t> </a:t>
            </a:r>
            <a:r>
              <a:rPr lang="es-MX" sz="2400" spc="-5" dirty="0">
                <a:latin typeface="Comic Sans MS"/>
                <a:cs typeface="Comic Sans MS"/>
              </a:rPr>
              <a:t>habilita</a:t>
            </a:r>
            <a:r>
              <a:rPr lang="es-MX" sz="2400" dirty="0">
                <a:latin typeface="Comic Sans MS"/>
                <a:cs typeface="Comic Sans MS"/>
              </a:rPr>
              <a:t> </a:t>
            </a:r>
            <a:r>
              <a:rPr lang="es-MX" sz="2400" spc="-5" dirty="0">
                <a:latin typeface="Comic Sans MS"/>
                <a:cs typeface="Comic Sans MS"/>
              </a:rPr>
              <a:t>el disparo por </a:t>
            </a:r>
            <a:r>
              <a:rPr lang="es-MX" sz="2400" spc="-5" dirty="0" err="1">
                <a:latin typeface="Comic Sans MS"/>
                <a:cs typeface="Comic Sans MS"/>
              </a:rPr>
              <a:t>sobrecorriente</a:t>
            </a:r>
            <a:r>
              <a:rPr lang="es-MX" sz="2400" spc="-5" dirty="0">
                <a:latin typeface="Comic Sans MS"/>
                <a:cs typeface="Comic Sans MS"/>
              </a:rPr>
              <a:t> cuando la tensión cae abajo del 85% del normal cuando la máquina es removida de servicio.</a:t>
            </a:r>
            <a:r>
              <a:rPr lang="es-MX" sz="2400" dirty="0">
                <a:latin typeface="Comic Sans MS"/>
                <a:cs typeface="Comic Sans MS"/>
              </a:rPr>
              <a:t> </a:t>
            </a:r>
            <a:endParaRPr lang="es-MX" sz="900" dirty="0">
              <a:latin typeface="Comic Sans MS"/>
              <a:cs typeface="Comic Sans MS"/>
            </a:endParaRPr>
          </a:p>
          <a:p>
            <a:pPr marL="12700" marR="5715" algn="just"/>
            <a:r>
              <a:rPr lang="es-MX" sz="2400" spc="-5" dirty="0">
                <a:latin typeface="Comic Sans MS"/>
                <a:cs typeface="Comic Sans MS"/>
              </a:rPr>
              <a:t>El</a:t>
            </a:r>
            <a:r>
              <a:rPr lang="es-MX" sz="2400" dirty="0">
                <a:latin typeface="Comic Sans MS"/>
                <a:cs typeface="Comic Sans MS"/>
              </a:rPr>
              <a:t> </a:t>
            </a:r>
            <a:r>
              <a:rPr lang="es-MX" sz="2400" spc="-5" dirty="0" err="1">
                <a:latin typeface="Comic Sans MS"/>
                <a:cs typeface="Comic Sans MS"/>
              </a:rPr>
              <a:t>timer</a:t>
            </a:r>
            <a:r>
              <a:rPr lang="es-MX" sz="2400" dirty="0">
                <a:latin typeface="Comic Sans MS"/>
                <a:cs typeface="Comic Sans MS"/>
              </a:rPr>
              <a:t> </a:t>
            </a:r>
            <a:r>
              <a:rPr lang="es-MX" sz="2400" spc="-5" dirty="0">
                <a:latin typeface="Comic Sans MS"/>
                <a:cs typeface="Comic Sans MS"/>
              </a:rPr>
              <a:t>62-2</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ajustado</a:t>
            </a:r>
            <a:r>
              <a:rPr lang="es-MX" sz="2400" dirty="0">
                <a:latin typeface="Comic Sans MS"/>
                <a:cs typeface="Comic Sans MS"/>
              </a:rPr>
              <a:t> </a:t>
            </a:r>
            <a:r>
              <a:rPr lang="es-MX" sz="2400" spc="-5" dirty="0">
                <a:latin typeface="Comic Sans MS"/>
                <a:cs typeface="Comic Sans MS"/>
              </a:rPr>
              <a:t>con</a:t>
            </a:r>
            <a:r>
              <a:rPr lang="es-MX" sz="2400" spc="254" dirty="0">
                <a:latin typeface="Comic Sans MS"/>
                <a:cs typeface="Comic Sans MS"/>
              </a:rPr>
              <a:t> </a:t>
            </a:r>
            <a:r>
              <a:rPr lang="es-MX" sz="2400" spc="-5" dirty="0">
                <a:latin typeface="Comic Sans MS"/>
                <a:cs typeface="Comic Sans MS"/>
              </a:rPr>
              <a:t>suficiente retardo</a:t>
            </a:r>
            <a:r>
              <a:rPr lang="es-MX" sz="2400" spc="130" dirty="0">
                <a:latin typeface="Comic Sans MS"/>
                <a:cs typeface="Comic Sans MS"/>
              </a:rPr>
              <a:t> </a:t>
            </a:r>
            <a:r>
              <a:rPr lang="es-MX" sz="2400" spc="-5" dirty="0">
                <a:latin typeface="Comic Sans MS"/>
                <a:cs typeface="Comic Sans MS"/>
              </a:rPr>
              <a:t>(generalmente</a:t>
            </a:r>
            <a:r>
              <a:rPr lang="es-MX" sz="2400" spc="135" dirty="0">
                <a:latin typeface="Comic Sans MS"/>
                <a:cs typeface="Comic Sans MS"/>
              </a:rPr>
              <a:t> </a:t>
            </a:r>
            <a:r>
              <a:rPr lang="es-MX" sz="2400" spc="-5" dirty="0">
                <a:latin typeface="Comic Sans MS"/>
                <a:cs typeface="Comic Sans MS"/>
              </a:rPr>
              <a:t>dos</a:t>
            </a:r>
            <a:r>
              <a:rPr lang="es-MX" sz="2400" spc="120" dirty="0">
                <a:latin typeface="Comic Sans MS"/>
                <a:cs typeface="Comic Sans MS"/>
              </a:rPr>
              <a:t> </a:t>
            </a:r>
            <a:r>
              <a:rPr lang="es-MX" sz="2400" spc="-5" dirty="0">
                <a:latin typeface="Comic Sans MS"/>
                <a:cs typeface="Comic Sans MS"/>
              </a:rPr>
              <a:t>s)</a:t>
            </a:r>
            <a:r>
              <a:rPr lang="es-MX" sz="2400" spc="125" dirty="0">
                <a:latin typeface="Comic Sans MS"/>
                <a:cs typeface="Comic Sans MS"/>
              </a:rPr>
              <a:t> </a:t>
            </a:r>
            <a:r>
              <a:rPr lang="es-MX" sz="2400" spc="-5" dirty="0">
                <a:latin typeface="Comic Sans MS"/>
                <a:cs typeface="Comic Sans MS"/>
              </a:rPr>
              <a:t>para</a:t>
            </a:r>
            <a:r>
              <a:rPr lang="es-MX" sz="2400" spc="125" dirty="0">
                <a:latin typeface="Comic Sans MS"/>
                <a:cs typeface="Comic Sans MS"/>
              </a:rPr>
              <a:t> </a:t>
            </a:r>
            <a:r>
              <a:rPr lang="es-MX" sz="2400" spc="-5" dirty="0">
                <a:latin typeface="Comic Sans MS"/>
                <a:cs typeface="Comic Sans MS"/>
              </a:rPr>
              <a:t>prevenir</a:t>
            </a:r>
            <a:r>
              <a:rPr lang="es-MX" sz="2400" spc="125" dirty="0">
                <a:latin typeface="Comic Sans MS"/>
                <a:cs typeface="Comic Sans MS"/>
              </a:rPr>
              <a:t> </a:t>
            </a:r>
            <a:r>
              <a:rPr lang="es-MX" sz="2400" spc="-5" dirty="0">
                <a:latin typeface="Comic Sans MS"/>
                <a:cs typeface="Comic Sans MS"/>
              </a:rPr>
              <a:t>que habilite a los relés de </a:t>
            </a:r>
            <a:r>
              <a:rPr lang="es-MX" sz="2400" spc="-5" dirty="0" err="1">
                <a:latin typeface="Comic Sans MS"/>
                <a:cs typeface="Comic Sans MS"/>
              </a:rPr>
              <a:t>sobrecorriente</a:t>
            </a:r>
            <a:r>
              <a:rPr lang="es-MX" sz="2400" spc="-5" dirty="0">
                <a:latin typeface="Comic Sans MS"/>
                <a:cs typeface="Comic Sans MS"/>
              </a:rPr>
              <a:t> para fallas en el sistema de potencia o en los auxiliares de la unidad las cuales</a:t>
            </a:r>
            <a:r>
              <a:rPr lang="es-MX" sz="2400" dirty="0">
                <a:latin typeface="Comic Sans MS"/>
                <a:cs typeface="Comic Sans MS"/>
              </a:rPr>
              <a:t> </a:t>
            </a:r>
            <a:r>
              <a:rPr lang="es-MX" sz="2400" spc="-5" dirty="0">
                <a:latin typeface="Comic Sans MS"/>
                <a:cs typeface="Comic Sans MS"/>
              </a:rPr>
              <a:t>podrían</a:t>
            </a:r>
            <a:r>
              <a:rPr lang="es-MX" sz="2400" dirty="0">
                <a:latin typeface="Comic Sans MS"/>
                <a:cs typeface="Comic Sans MS"/>
              </a:rPr>
              <a:t> </a:t>
            </a:r>
            <a:r>
              <a:rPr lang="es-MX" sz="2400" spc="-5" dirty="0" err="1">
                <a:latin typeface="Comic Sans MS"/>
                <a:cs typeface="Comic Sans MS"/>
              </a:rPr>
              <a:t>lleVAr</a:t>
            </a:r>
            <a:r>
              <a:rPr lang="es-MX" sz="2400" spc="-5" dirty="0">
                <a:latin typeface="Comic Sans MS"/>
                <a:cs typeface="Comic Sans MS"/>
              </a:rPr>
              <a:t> 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máquina abajo del nivel de 85%.</a:t>
            </a:r>
            <a:r>
              <a:rPr lang="es-MX" sz="2400" dirty="0">
                <a:latin typeface="Comic Sans MS"/>
                <a:cs typeface="Comic Sans MS"/>
              </a:rPr>
              <a:t> </a:t>
            </a:r>
            <a:r>
              <a:rPr lang="es-MX" sz="2400" spc="-5" dirty="0">
                <a:latin typeface="Comic Sans MS"/>
                <a:cs typeface="Comic Sans MS"/>
              </a:rPr>
              <a:t>El esquema se repondrá cuando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aplicado</a:t>
            </a:r>
            <a:r>
              <a:rPr lang="es-MX" sz="2400" dirty="0">
                <a:latin typeface="Comic Sans MS"/>
                <a:cs typeface="Comic Sans MS"/>
              </a:rPr>
              <a:t> </a:t>
            </a:r>
            <a:r>
              <a:rPr lang="es-MX" sz="2400" spc="-5" dirty="0">
                <a:latin typeface="Comic Sans MS"/>
                <a:cs typeface="Comic Sans MS"/>
              </a:rPr>
              <a:t>para desarrollar su tensión nominal antes de la sincronización. Así,</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arqueo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justo</a:t>
            </a:r>
            <a:r>
              <a:rPr lang="es-MX" sz="2400" dirty="0">
                <a:latin typeface="Comic Sans MS"/>
                <a:cs typeface="Comic Sans MS"/>
              </a:rPr>
              <a:t> </a:t>
            </a:r>
            <a:r>
              <a:rPr lang="es-MX" sz="2400" spc="-5" dirty="0">
                <a:latin typeface="Comic Sans MS"/>
                <a:cs typeface="Comic Sans MS"/>
              </a:rPr>
              <a:t>antes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sincronización</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será detectado.</a:t>
            </a:r>
            <a:r>
              <a:rPr lang="es-MX" sz="2400" dirty="0">
                <a:latin typeface="Comic Sans MS"/>
                <a:cs typeface="Comic Sans MS"/>
              </a:rPr>
              <a:t> </a:t>
            </a:r>
            <a:r>
              <a:rPr lang="es-MX" sz="2400" spc="-5" dirty="0">
                <a:latin typeface="Comic Sans MS"/>
                <a:cs typeface="Comic Sans MS"/>
              </a:rPr>
              <a:t>Protección adicional, como se describe en la siguiente</a:t>
            </a:r>
            <a:r>
              <a:rPr lang="es-MX" sz="2400" spc="15" dirty="0">
                <a:latin typeface="Comic Sans MS"/>
                <a:cs typeface="Comic Sans MS"/>
              </a:rPr>
              <a:t> </a:t>
            </a:r>
            <a:r>
              <a:rPr lang="es-MX" sz="2400" spc="-5" dirty="0">
                <a:latin typeface="Comic Sans MS"/>
                <a:cs typeface="Comic Sans MS"/>
              </a:rPr>
              <a:t>sección,</a:t>
            </a:r>
            <a:r>
              <a:rPr lang="es-MX" sz="2400" spc="15" dirty="0">
                <a:latin typeface="Comic Sans MS"/>
                <a:cs typeface="Comic Sans MS"/>
              </a:rPr>
              <a:t> </a:t>
            </a:r>
            <a:r>
              <a:rPr lang="es-MX" sz="2400" spc="-5" dirty="0">
                <a:latin typeface="Comic Sans MS"/>
                <a:cs typeface="Comic Sans MS"/>
              </a:rPr>
              <a:t>debe</a:t>
            </a:r>
            <a:r>
              <a:rPr lang="es-MX" sz="2400" spc="15" dirty="0">
                <a:latin typeface="Comic Sans MS"/>
                <a:cs typeface="Comic Sans MS"/>
              </a:rPr>
              <a:t> </a:t>
            </a:r>
            <a:r>
              <a:rPr lang="es-MX" sz="2400" spc="-5" dirty="0">
                <a:latin typeface="Comic Sans MS"/>
                <a:cs typeface="Comic Sans MS"/>
              </a:rPr>
              <a:t>ser</a:t>
            </a:r>
            <a:r>
              <a:rPr lang="es-MX" sz="2400" spc="15" dirty="0">
                <a:latin typeface="Comic Sans MS"/>
                <a:cs typeface="Comic Sans MS"/>
              </a:rPr>
              <a:t> </a:t>
            </a:r>
            <a:r>
              <a:rPr lang="es-MX" sz="2400" spc="-5" dirty="0">
                <a:latin typeface="Comic Sans MS"/>
                <a:cs typeface="Comic Sans MS"/>
              </a:rPr>
              <a:t>instalada</a:t>
            </a:r>
            <a:r>
              <a:rPr lang="es-MX" sz="2400" spc="15" dirty="0">
                <a:latin typeface="Comic Sans MS"/>
                <a:cs typeface="Comic Sans MS"/>
              </a:rPr>
              <a:t> </a:t>
            </a:r>
            <a:r>
              <a:rPr lang="es-MX" sz="2400" spc="-5" dirty="0">
                <a:latin typeface="Comic Sans MS"/>
                <a:cs typeface="Comic Sans MS"/>
              </a:rPr>
              <a:t>para</a:t>
            </a:r>
            <a:r>
              <a:rPr lang="es-MX" sz="2400" spc="15" dirty="0">
                <a:latin typeface="Comic Sans MS"/>
                <a:cs typeface="Comic Sans MS"/>
              </a:rPr>
              <a:t> </a:t>
            </a:r>
            <a:r>
              <a:rPr lang="es-MX" sz="2400" spc="-5" dirty="0">
                <a:latin typeface="Comic Sans MS"/>
                <a:cs typeface="Comic Sans MS"/>
              </a:rPr>
              <a:t>esta</a:t>
            </a:r>
            <a:r>
              <a:rPr lang="es-MX" sz="2400" spc="15" dirty="0">
                <a:latin typeface="Comic Sans MS"/>
                <a:cs typeface="Comic Sans MS"/>
              </a:rPr>
              <a:t> </a:t>
            </a:r>
            <a:r>
              <a:rPr lang="es-MX" sz="2400" spc="-5" dirty="0">
                <a:latin typeface="Comic Sans MS"/>
                <a:cs typeface="Comic Sans MS"/>
              </a:rPr>
              <a:t>situación.</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mejorar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integridad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han seleccionado instalarlo en el lado de alta tensión usando </a:t>
            </a:r>
            <a:r>
              <a:rPr lang="es-MX" sz="2400" spc="-5" dirty="0" err="1">
                <a:latin typeface="Comic Sans MS"/>
                <a:cs typeface="Comic Sans MS"/>
              </a:rPr>
              <a:t>TC’s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C.D.</a:t>
            </a:r>
            <a:r>
              <a:rPr lang="es-MX" sz="2400" dirty="0">
                <a:latin typeface="Comic Sans MS"/>
                <a:cs typeface="Comic Sans MS"/>
              </a:rPr>
              <a:t> </a:t>
            </a:r>
            <a:r>
              <a:rPr lang="es-MX" sz="2400" spc="-5" dirty="0">
                <a:latin typeface="Comic Sans MS"/>
                <a:cs typeface="Comic Sans MS"/>
              </a:rPr>
              <a:t>localizadas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área.</a:t>
            </a:r>
            <a:r>
              <a:rPr lang="es-MX" sz="2400" dirty="0">
                <a:latin typeface="Comic Sans MS"/>
                <a:cs typeface="Comic Sans MS"/>
              </a:rPr>
              <a:t> </a:t>
            </a:r>
            <a:r>
              <a:rPr lang="es-MX" sz="2400" spc="-5" dirty="0">
                <a:latin typeface="Comic Sans MS"/>
                <a:cs typeface="Comic Sans MS"/>
              </a:rPr>
              <a:t>Otros</a:t>
            </a:r>
            <a:r>
              <a:rPr lang="es-MX" sz="2400" dirty="0">
                <a:latin typeface="Comic Sans MS"/>
                <a:cs typeface="Comic Sans MS"/>
              </a:rPr>
              <a:t> </a:t>
            </a:r>
            <a:r>
              <a:rPr lang="es-MX" sz="2400" spc="-5" dirty="0">
                <a:latin typeface="Comic Sans MS"/>
                <a:cs typeface="Comic Sans MS"/>
              </a:rPr>
              <a:t>han seleccionado</a:t>
            </a:r>
            <a:r>
              <a:rPr lang="es-MX" sz="2400" dirty="0">
                <a:latin typeface="Comic Sans MS"/>
                <a:cs typeface="Comic Sans MS"/>
              </a:rPr>
              <a:t> </a:t>
            </a:r>
            <a:r>
              <a:rPr lang="es-MX" sz="2400" spc="-5" dirty="0">
                <a:latin typeface="Comic Sans MS"/>
                <a:cs typeface="Comic Sans MS"/>
              </a:rPr>
              <a:t>ubicarlo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planta</a:t>
            </a:r>
            <a:r>
              <a:rPr lang="es-MX" sz="2400" dirty="0">
                <a:latin typeface="Comic Sans MS"/>
                <a:cs typeface="Comic Sans MS"/>
              </a:rPr>
              <a:t> </a:t>
            </a:r>
            <a:r>
              <a:rPr lang="es-MX" sz="2400" spc="-5" dirty="0">
                <a:latin typeface="Comic Sans MS"/>
                <a:cs typeface="Comic Sans MS"/>
              </a:rPr>
              <a:t>e</a:t>
            </a:r>
            <a:r>
              <a:rPr lang="es-MX" sz="2400" dirty="0">
                <a:latin typeface="Comic Sans MS"/>
                <a:cs typeface="Comic Sans MS"/>
              </a:rPr>
              <a:t> </a:t>
            </a:r>
            <a:r>
              <a:rPr lang="es-MX" sz="2400" spc="-5" dirty="0">
                <a:latin typeface="Comic Sans MS"/>
                <a:cs typeface="Comic Sans MS"/>
              </a:rPr>
              <a:t>instalarlo</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tal forma que no sea desconectado cuando la unidad está fuera de línea.</a:t>
            </a:r>
            <a:r>
              <a:rPr lang="es-MX" sz="2400" dirty="0">
                <a:latin typeface="Comic Sans MS"/>
                <a:cs typeface="Comic Sans MS"/>
              </a:rPr>
              <a:t> </a:t>
            </a:r>
            <a:r>
              <a:rPr lang="es-MX" sz="2400" spc="-5" dirty="0">
                <a:latin typeface="Comic Sans MS"/>
                <a:cs typeface="Comic Sans MS"/>
              </a:rPr>
              <a:t>Ubicando los </a:t>
            </a:r>
            <a:r>
              <a:rPr lang="es-MX" sz="2400" spc="-5" dirty="0" err="1">
                <a:latin typeface="Comic Sans MS"/>
                <a:cs typeface="Comic Sans MS"/>
              </a:rPr>
              <a:t>TC’s</a:t>
            </a:r>
            <a:r>
              <a:rPr lang="es-MX" sz="2400" spc="-5" dirty="0">
                <a:latin typeface="Comic Sans MS"/>
                <a:cs typeface="Comic Sans MS"/>
              </a:rPr>
              <a:t> en las terminales de la máquina,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ajustado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la energización inadvertida a través del transformador de auxiliares.</a:t>
            </a:r>
            <a:r>
              <a:rPr lang="es-MX" sz="2400" dirty="0">
                <a:latin typeface="Comic Sans MS"/>
                <a:cs typeface="Comic Sans MS"/>
              </a:rPr>
              <a:t> </a:t>
            </a:r>
            <a:r>
              <a:rPr lang="es-MX" sz="2400" spc="-5" dirty="0">
                <a:latin typeface="Comic Sans MS"/>
                <a:cs typeface="Comic Sans MS"/>
              </a:rPr>
              <a:t>La referencia 5 proporciona una descripción detallada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err="1">
                <a:latin typeface="Comic Sans MS"/>
                <a:cs typeface="Comic Sans MS"/>
              </a:rPr>
              <a:t>sobrecorriente</a:t>
            </a:r>
            <a:r>
              <a:rPr lang="es-MX" sz="2400" spc="260" dirty="0">
                <a:latin typeface="Comic Sans MS"/>
                <a:cs typeface="Comic Sans MS"/>
              </a:rPr>
              <a:t> </a:t>
            </a:r>
            <a:r>
              <a:rPr lang="es-MX" sz="2400" spc="-5" dirty="0">
                <a:latin typeface="Comic Sans MS"/>
                <a:cs typeface="Comic Sans MS"/>
              </a:rPr>
              <a:t>supervisado con tensión.</a:t>
            </a:r>
            <a:endParaRPr lang="es-MX" sz="24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sz="900" dirty="0">
              <a:latin typeface="Comic Sans MS"/>
              <a:cs typeface="Comic Sans MS"/>
            </a:endParaRPr>
          </a:p>
        </p:txBody>
      </p:sp>
      <p:sp>
        <p:nvSpPr>
          <p:cNvPr id="62" name="CuadroTexto 61">
            <a:extLst>
              <a:ext uri="{FF2B5EF4-FFF2-40B4-BE49-F238E27FC236}">
                <a16:creationId xmlns:a16="http://schemas.microsoft.com/office/drawing/2014/main" xmlns="" id="{956D9A5E-A41D-45E6-88DA-1BA673E2B3D3}"/>
              </a:ext>
            </a:extLst>
          </p:cNvPr>
          <p:cNvSpPr txBox="1"/>
          <p:nvPr/>
        </p:nvSpPr>
        <p:spPr>
          <a:xfrm>
            <a:off x="4773592" y="8382000"/>
            <a:ext cx="7044438" cy="707886"/>
          </a:xfrm>
          <a:prstGeom prst="rect">
            <a:avLst/>
          </a:prstGeom>
          <a:noFill/>
        </p:spPr>
        <p:txBody>
          <a:bodyPr wrap="square">
            <a:spAutoFit/>
          </a:bodyPr>
          <a:lstStyle/>
          <a:p>
            <a:pPr marL="102235" algn="ctr">
              <a:spcBef>
                <a:spcPts val="95"/>
              </a:spcBef>
            </a:pPr>
            <a:r>
              <a:rPr lang="es-AR" sz="2000" b="1" spc="-5" dirty="0">
                <a:latin typeface="Comic Sans MS"/>
                <a:cs typeface="Comic Sans MS"/>
              </a:rPr>
              <a:t>Figura</a:t>
            </a:r>
            <a:r>
              <a:rPr lang="es-AR" sz="2000" b="1" dirty="0">
                <a:latin typeface="Comic Sans MS"/>
                <a:cs typeface="Comic Sans MS"/>
              </a:rPr>
              <a:t> </a:t>
            </a:r>
            <a:r>
              <a:rPr lang="es-AR" sz="2000" b="1" spc="-5" dirty="0">
                <a:latin typeface="Comic Sans MS"/>
                <a:cs typeface="Comic Sans MS"/>
              </a:rPr>
              <a:t>5.</a:t>
            </a:r>
            <a:r>
              <a:rPr lang="es-AR" sz="2000" b="1" spc="250" dirty="0">
                <a:latin typeface="Comic Sans MS"/>
                <a:cs typeface="Comic Sans MS"/>
              </a:rPr>
              <a:t> </a:t>
            </a:r>
            <a:r>
              <a:rPr lang="es-AR" sz="2000" b="1" spc="-5" dirty="0">
                <a:latin typeface="Comic Sans MS"/>
                <a:cs typeface="Comic Sans MS"/>
              </a:rPr>
              <a:t>Lógica</a:t>
            </a:r>
            <a:r>
              <a:rPr lang="es-AR" sz="2000" b="1" spc="5" dirty="0">
                <a:latin typeface="Comic Sans MS"/>
                <a:cs typeface="Comic Sans MS"/>
              </a:rPr>
              <a:t> </a:t>
            </a:r>
            <a:r>
              <a:rPr lang="es-AR" sz="2000" b="1" spc="-5" dirty="0">
                <a:latin typeface="Comic Sans MS"/>
                <a:cs typeface="Comic Sans MS"/>
              </a:rPr>
              <a:t>de</a:t>
            </a:r>
            <a:r>
              <a:rPr lang="es-AR" sz="2000" b="1" spc="5" dirty="0">
                <a:latin typeface="Comic Sans MS"/>
                <a:cs typeface="Comic Sans MS"/>
              </a:rPr>
              <a:t> </a:t>
            </a:r>
            <a:r>
              <a:rPr lang="es-AR" sz="2000" b="1" spc="-5" dirty="0" err="1">
                <a:latin typeface="Comic Sans MS"/>
                <a:cs typeface="Comic Sans MS"/>
              </a:rPr>
              <a:t>sobrecorriente</a:t>
            </a:r>
            <a:r>
              <a:rPr lang="es-AR" sz="2000" b="1" spc="5" dirty="0">
                <a:latin typeface="Comic Sans MS"/>
                <a:cs typeface="Comic Sans MS"/>
              </a:rPr>
              <a:t> </a:t>
            </a:r>
            <a:r>
              <a:rPr lang="es-AR" sz="2000" b="1" spc="-5" dirty="0">
                <a:latin typeface="Comic Sans MS"/>
                <a:cs typeface="Comic Sans MS"/>
              </a:rPr>
              <a:t>supervisada</a:t>
            </a:r>
            <a:r>
              <a:rPr lang="es-AR" sz="2000" b="1" spc="5" dirty="0">
                <a:latin typeface="Comic Sans MS"/>
                <a:cs typeface="Comic Sans MS"/>
              </a:rPr>
              <a:t> </a:t>
            </a:r>
            <a:r>
              <a:rPr lang="es-AR" sz="2000" b="1" spc="-5" dirty="0">
                <a:latin typeface="Comic Sans MS"/>
                <a:cs typeface="Comic Sans MS"/>
              </a:rPr>
              <a:t>por</a:t>
            </a:r>
            <a:r>
              <a:rPr lang="es-AR" sz="2000" b="1" spc="10" dirty="0">
                <a:latin typeface="Comic Sans MS"/>
                <a:cs typeface="Comic Sans MS"/>
              </a:rPr>
              <a:t> </a:t>
            </a:r>
            <a:r>
              <a:rPr lang="es-AR" sz="2000" b="1" spc="-5" dirty="0">
                <a:latin typeface="Comic Sans MS"/>
                <a:cs typeface="Comic Sans MS"/>
              </a:rPr>
              <a:t>tensión</a:t>
            </a:r>
            <a:endParaRPr lang="es-AR" sz="2000" b="1" dirty="0">
              <a:latin typeface="Comic Sans MS"/>
              <a:cs typeface="Comic Sans MS"/>
            </a:endParaRPr>
          </a:p>
        </p:txBody>
      </p:sp>
      <p:pic>
        <p:nvPicPr>
          <p:cNvPr id="63" name="Imagen 62">
            <a:extLst>
              <a:ext uri="{FF2B5EF4-FFF2-40B4-BE49-F238E27FC236}">
                <a16:creationId xmlns:a16="http://schemas.microsoft.com/office/drawing/2014/main" xmlns="" id="{44C97CB2-DF97-4413-BC3E-9DE9FD112742}"/>
              </a:ext>
            </a:extLst>
          </p:cNvPr>
          <p:cNvPicPr>
            <a:picLocks noChangeAspect="1"/>
          </p:cNvPicPr>
          <p:nvPr/>
        </p:nvPicPr>
        <p:blipFill rotWithShape="1">
          <a:blip r:embed="rId3"/>
          <a:srcRect b="3891"/>
          <a:stretch/>
        </p:blipFill>
        <p:spPr>
          <a:xfrm>
            <a:off x="11988800" y="358600"/>
            <a:ext cx="4953000" cy="9446569"/>
          </a:xfrm>
          <a:prstGeom prst="rect">
            <a:avLst/>
          </a:prstGeom>
        </p:spPr>
      </p:pic>
    </p:spTree>
    <p:extLst>
      <p:ext uri="{BB962C8B-B14F-4D97-AF65-F5344CB8AC3E}">
        <p14:creationId xmlns:p14="http://schemas.microsoft.com/office/powerpoint/2010/main" xmlns="" val="3890398414"/>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 name="object 42">
            <a:extLst>
              <a:ext uri="{FF2B5EF4-FFF2-40B4-BE49-F238E27FC236}">
                <a16:creationId xmlns:a16="http://schemas.microsoft.com/office/drawing/2014/main" xmlns="" id="{4F1B6067-120E-4B5C-99F5-1A3CAB1DA008}"/>
              </a:ext>
            </a:extLst>
          </p:cNvPr>
          <p:cNvSpPr txBox="1"/>
          <p:nvPr/>
        </p:nvSpPr>
        <p:spPr>
          <a:xfrm>
            <a:off x="254000" y="381000"/>
            <a:ext cx="10048154" cy="9348072"/>
          </a:xfrm>
          <a:prstGeom prst="rect">
            <a:avLst/>
          </a:prstGeom>
        </p:spPr>
        <p:txBody>
          <a:bodyPr vert="horz" wrap="square" lIns="0" tIns="12065" rIns="0" bIns="0" rtlCol="0">
            <a:spAutoFit/>
          </a:bodyPr>
          <a:lstStyle/>
          <a:p>
            <a:pPr marL="12700" algn="just">
              <a:spcBef>
                <a:spcPts val="770"/>
              </a:spcBef>
            </a:pPr>
            <a:r>
              <a:rPr sz="2400" b="1" spc="-5" dirty="0">
                <a:latin typeface="Comic Sans MS" panose="030F0702030302020204" pitchFamily="66" charset="0"/>
                <a:cs typeface="Comic Sans MS"/>
              </a:rPr>
              <a:t>RELÉS</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SOBRECORRIENTE</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DIRECCIONAL</a:t>
            </a:r>
            <a:endParaRPr lang="en-US" sz="2400" b="1" spc="-5" dirty="0">
              <a:latin typeface="Comic Sans MS" panose="030F0702030302020204" pitchFamily="66" charset="0"/>
              <a:cs typeface="Comic Sans MS"/>
            </a:endParaRPr>
          </a:p>
          <a:p>
            <a:pPr marL="12700" algn="just">
              <a:spcBef>
                <a:spcPts val="770"/>
              </a:spcBef>
            </a:pPr>
            <a:r>
              <a:rPr lang="es-MX" sz="2400" spc="-5" dirty="0">
                <a:latin typeface="Comic Sans MS" panose="030F0702030302020204" pitchFamily="66" charset="0"/>
                <a:cs typeface="Comic Sans MS"/>
              </a:rPr>
              <a:t>El esquema dibujado en la </a:t>
            </a:r>
            <a:r>
              <a:rPr lang="es-MX" sz="2400" b="1" spc="-5" dirty="0" smtClean="0">
                <a:latin typeface="Comic Sans MS" panose="030F0702030302020204" pitchFamily="66" charset="0"/>
                <a:cs typeface="Comic Sans MS"/>
              </a:rPr>
              <a:t>Fig. 6</a:t>
            </a:r>
            <a:r>
              <a:rPr lang="es-MX" sz="2400" spc="-5" dirty="0" smtClean="0">
                <a:latin typeface="Comic Sans MS" panose="030F0702030302020204" pitchFamily="66" charset="0"/>
                <a:cs typeface="Comic Sans MS"/>
              </a:rPr>
              <a:t> </a:t>
            </a:r>
            <a:r>
              <a:rPr lang="es-MX" sz="2400" spc="-5" dirty="0">
                <a:latin typeface="Comic Sans MS" panose="030F0702030302020204" pitchFamily="66" charset="0"/>
                <a:cs typeface="Comic Sans MS"/>
              </a:rPr>
              <a:t>emplea tres relés de </a:t>
            </a:r>
            <a:r>
              <a:rPr lang="es-MX" sz="2400" spc="-5" dirty="0" err="1">
                <a:latin typeface="Comic Sans MS" panose="030F0702030302020204" pitchFamily="66" charset="0"/>
                <a:cs typeface="Comic Sans MS"/>
              </a:rPr>
              <a:t>sobrecorriente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tiempo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inverso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direccionales.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 señales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obtenidas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 terminales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diferentes métodos.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método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1</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tiene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máxima sensibilidad</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cuando</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aplicada</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adelanta a la tensión por 30°.</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 asegurar que la capacidad de carga</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subexcitada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máquina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dispareja apreciablemente, la conexión de 60°</a:t>
            </a:r>
            <a:r>
              <a:rPr lang="es-MX" sz="2400" dirty="0">
                <a:latin typeface="Comic Sans MS" panose="030F0702030302020204" pitchFamily="66" charset="0"/>
                <a:cs typeface="Times New Roman"/>
              </a:rPr>
              <a:t> </a:t>
            </a:r>
            <a:r>
              <a:rPr lang="es-MX" sz="2400" spc="-5" dirty="0">
                <a:latin typeface="Comic Sans MS" panose="030F0702030302020204" pitchFamily="66" charset="0"/>
                <a:cs typeface="Comic Sans MS"/>
              </a:rPr>
              <a:t>(I</a:t>
            </a:r>
            <a:r>
              <a:rPr lang="es-MX" sz="2400" spc="-7" baseline="-13888" dirty="0">
                <a:latin typeface="Comic Sans MS" panose="030F0702030302020204" pitchFamily="66" charset="0"/>
                <a:cs typeface="Comic Sans MS"/>
              </a:rPr>
              <a:t>A </a:t>
            </a:r>
            <a:r>
              <a:rPr lang="es-MX" sz="2400" spc="-5" dirty="0">
                <a:latin typeface="Comic Sans MS" panose="030F0702030302020204" pitchFamily="66" charset="0"/>
                <a:cs typeface="Comic Sans MS"/>
              </a:rPr>
              <a:t>– I</a:t>
            </a:r>
            <a:r>
              <a:rPr lang="es-MX" sz="2400" spc="-7" baseline="-13888" dirty="0">
                <a:latin typeface="Comic Sans MS" panose="030F0702030302020204" pitchFamily="66" charset="0"/>
                <a:cs typeface="Comic Sans MS"/>
              </a:rPr>
              <a:t>B</a:t>
            </a:r>
            <a:r>
              <a:rPr lang="es-MX" sz="2400" baseline="-13888"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a:t>
            </a:r>
            <a:r>
              <a:rPr lang="es-MX" sz="2400" spc="-7" baseline="-13888" dirty="0">
                <a:latin typeface="Comic Sans MS" panose="030F0702030302020204" pitchFamily="66" charset="0"/>
                <a:cs typeface="Comic Sans MS"/>
              </a:rPr>
              <a:t>AC </a:t>
            </a:r>
            <a:r>
              <a:rPr lang="es-MX" sz="2400" spc="-5" dirty="0">
                <a:latin typeface="Comic Sans MS" panose="030F0702030302020204" pitchFamily="66" charset="0"/>
                <a:cs typeface="Comic Sans MS"/>
              </a:rPr>
              <a:t>) es usada.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requieren</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TCs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conectados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TCs</a:t>
            </a:r>
            <a:r>
              <a:rPr lang="es-MX" sz="2400" spc="-5" dirty="0">
                <a:latin typeface="Comic Sans MS" panose="030F0702030302020204" pitchFamily="66" charset="0"/>
                <a:cs typeface="Comic Sans MS"/>
              </a:rPr>
              <a:t> auxiliares, o </a:t>
            </a:r>
            <a:r>
              <a:rPr lang="es-MX" sz="2400" spc="-5" dirty="0" err="1">
                <a:latin typeface="Comic Sans MS" panose="030F0702030302020204" pitchFamily="66" charset="0"/>
                <a:cs typeface="Comic Sans MS"/>
              </a:rPr>
              <a:t>TPs</a:t>
            </a:r>
            <a:r>
              <a:rPr lang="es-MX" sz="2400" spc="-5" dirty="0">
                <a:latin typeface="Comic Sans MS" panose="030F0702030302020204" pitchFamily="66" charset="0"/>
                <a:cs typeface="Comic Sans MS"/>
              </a:rPr>
              <a:t> conectados línea a tierra podrían ser aplicados.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ajuste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podría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involucrar</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un compromiso</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entre</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sensibilidad</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deseada</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ajuste</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en el cual el relé no sea dañado térmicamente por la máxima corriente de carga continua.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método 2 usa un relé que tiene máxima sensibilidad cuando la corriente aplicada al relé</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adelanta</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60°.</a:t>
            </a:r>
            <a:r>
              <a:rPr lang="es-MX" sz="2400" spc="145"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conexión</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90°</a:t>
            </a:r>
            <a:r>
              <a:rPr lang="es-MX" sz="2400" spc="-215" dirty="0">
                <a:latin typeface="Comic Sans MS" panose="030F0702030302020204" pitchFamily="66" charset="0"/>
                <a:cs typeface="Times New Roman"/>
              </a:rPr>
              <a:t> </a:t>
            </a:r>
            <a:r>
              <a:rPr lang="es-MX" sz="2400" spc="-5" dirty="0">
                <a:latin typeface="Comic Sans MS" panose="030F0702030302020204" pitchFamily="66" charset="0"/>
                <a:cs typeface="Comic Sans MS"/>
              </a:rPr>
              <a:t>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a:t>
            </a:r>
            <a:r>
              <a:rPr lang="es-MX" sz="2400" spc="-7" baseline="-13888" dirty="0">
                <a:latin typeface="Comic Sans MS" panose="030F0702030302020204" pitchFamily="66" charset="0"/>
                <a:cs typeface="Comic Sans MS"/>
              </a:rPr>
              <a:t>A</a:t>
            </a:r>
            <a:r>
              <a:rPr lang="es-MX" sz="2400" baseline="-13888"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a:t>
            </a:r>
            <a:r>
              <a:rPr lang="es-MX" sz="2400" spc="-7" baseline="-13888" dirty="0">
                <a:latin typeface="Comic Sans MS" panose="030F0702030302020204" pitchFamily="66" charset="0"/>
                <a:cs typeface="Comic Sans MS"/>
              </a:rPr>
              <a:t>BC</a:t>
            </a:r>
            <a:r>
              <a:rPr lang="es-MX" sz="2400" baseline="-13888" dirty="0">
                <a:latin typeface="Comic Sans MS" panose="030F0702030302020204" pitchFamily="66" charset="0"/>
                <a:cs typeface="Comic Sans MS"/>
              </a:rPr>
              <a:t> </a:t>
            </a:r>
            <a:r>
              <a:rPr lang="es-MX" sz="2400" spc="-5" dirty="0">
                <a:latin typeface="Comic Sans MS" panose="030F0702030302020204" pitchFamily="66" charset="0"/>
                <a:cs typeface="Comic Sans MS"/>
              </a:rPr>
              <a:t>)</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permitirán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operación </a:t>
            </a:r>
            <a:r>
              <a:rPr lang="es-MX" sz="2400" spc="-5" dirty="0" err="1">
                <a:latin typeface="Comic Sans MS" panose="030F0702030302020204" pitchFamily="66" charset="0"/>
                <a:cs typeface="Comic Sans MS"/>
              </a:rPr>
              <a:t>subexcitada</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adecuada</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sea</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lograda.</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Algunos</a:t>
            </a:r>
            <a:r>
              <a:rPr lang="es-MX" sz="2400" spc="3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relés</a:t>
            </a:r>
            <a:r>
              <a:rPr lang="es-MX" sz="2400" spc="25" dirty="0">
                <a:latin typeface="Comic Sans MS" panose="030F0702030302020204" pitchFamily="66" charset="0"/>
                <a:cs typeface="Comic Sans MS"/>
              </a:rPr>
              <a:t> </a:t>
            </a:r>
            <a:r>
              <a:rPr lang="es-MX" sz="2400" spc="-5" dirty="0">
                <a:latin typeface="Comic Sans MS" panose="030F0702030302020204" pitchFamily="66" charset="0"/>
                <a:cs typeface="Comic Sans MS"/>
              </a:rPr>
              <a:t>de este tipo tienen una sensibilidad fija de 0.5 Amperes y una capacidad continua de </a:t>
            </a:r>
            <a:r>
              <a:rPr lang="es-MX" sz="2400" spc="-10" dirty="0">
                <a:latin typeface="Comic Sans MS" panose="030F0702030302020204" pitchFamily="66" charset="0"/>
                <a:cs typeface="Comic Sans MS"/>
              </a:rPr>
              <a:t>5.0 </a:t>
            </a:r>
            <a:r>
              <a:rPr lang="es-MX" sz="2400" spc="-5" dirty="0" err="1">
                <a:latin typeface="Comic Sans MS" panose="030F0702030302020204" pitchFamily="66" charset="0"/>
                <a:cs typeface="Comic Sans MS"/>
              </a:rPr>
              <a:t>Amps</a:t>
            </a:r>
            <a:r>
              <a:rPr lang="es-MX" sz="2400" spc="-5" dirty="0">
                <a:latin typeface="Comic Sans MS" panose="030F0702030302020204" pitchFamily="66" charset="0"/>
                <a:cs typeface="Comic Sans MS"/>
              </a:rPr>
              <a:t>.</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Generalmente se ajustan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operar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0.25</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2</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veces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nominal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a:t>
            </a:r>
            <a:r>
              <a:rPr lang="es-MX" sz="2400" spc="-5" dirty="0" err="1">
                <a:latin typeface="Comic Sans MS" panose="030F0702030302020204" pitchFamily="66" charset="0"/>
                <a:cs typeface="Comic Sans MS"/>
              </a:rPr>
              <a:t>sobrecorriente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direccional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(67)</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disparar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interruptores</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e</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inicializar</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5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timer</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de falla de interruptor.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Este esquema depende de que el potencial esté presente para su adecuada operación.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Por lo tanto, si el procedimiento de operación de la compañía requiere quitar los fusibles de los </a:t>
            </a:r>
            <a:r>
              <a:rPr lang="es-MX" sz="2400" spc="-5" dirty="0" err="1">
                <a:latin typeface="Comic Sans MS" panose="030F0702030302020204" pitchFamily="66" charset="0"/>
                <a:cs typeface="Comic Sans MS"/>
              </a:rPr>
              <a:t>TPs</a:t>
            </a:r>
            <a:r>
              <a:rPr lang="es-MX" sz="2400" spc="-5" dirty="0">
                <a:latin typeface="Comic Sans MS" panose="030F0702030302020204" pitchFamily="66" charset="0"/>
                <a:cs typeface="Comic Sans MS"/>
              </a:rPr>
              <a:t> del generador por seguridad cuando la unidad es sacada de servicio, este esquema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 debe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aplicado.</a:t>
            </a:r>
            <a:endParaRPr sz="2400" dirty="0">
              <a:latin typeface="Comic Sans MS" panose="030F0702030302020204" pitchFamily="66" charset="0"/>
              <a:cs typeface="Comic Sans MS"/>
            </a:endParaRPr>
          </a:p>
        </p:txBody>
      </p:sp>
      <p:grpSp>
        <p:nvGrpSpPr>
          <p:cNvPr id="48" name="Grupo 47">
            <a:extLst>
              <a:ext uri="{FF2B5EF4-FFF2-40B4-BE49-F238E27FC236}">
                <a16:creationId xmlns:a16="http://schemas.microsoft.com/office/drawing/2014/main" xmlns="" id="{30AE5CCF-ADFD-41E5-AB26-96E24916453E}"/>
              </a:ext>
            </a:extLst>
          </p:cNvPr>
          <p:cNvGrpSpPr/>
          <p:nvPr/>
        </p:nvGrpSpPr>
        <p:grpSpPr>
          <a:xfrm>
            <a:off x="10541000" y="762000"/>
            <a:ext cx="6781800" cy="8220532"/>
            <a:chOff x="5959462" y="910437"/>
            <a:chExt cx="3258147" cy="4035641"/>
          </a:xfrm>
        </p:grpSpPr>
        <p:grpSp>
          <p:nvGrpSpPr>
            <p:cNvPr id="49" name="object 2">
              <a:extLst>
                <a:ext uri="{FF2B5EF4-FFF2-40B4-BE49-F238E27FC236}">
                  <a16:creationId xmlns:a16="http://schemas.microsoft.com/office/drawing/2014/main" xmlns="" id="{12B292B1-9AAA-42F8-9C5D-54640E7C0FA8}"/>
                </a:ext>
              </a:extLst>
            </p:cNvPr>
            <p:cNvGrpSpPr/>
            <p:nvPr/>
          </p:nvGrpSpPr>
          <p:grpSpPr>
            <a:xfrm>
              <a:off x="8453069" y="910437"/>
              <a:ext cx="764540" cy="1352550"/>
              <a:chOff x="3398469" y="910437"/>
              <a:chExt cx="764540" cy="1352550"/>
            </a:xfrm>
          </p:grpSpPr>
          <p:sp>
            <p:nvSpPr>
              <p:cNvPr id="75" name="object 3">
                <a:extLst>
                  <a:ext uri="{FF2B5EF4-FFF2-40B4-BE49-F238E27FC236}">
                    <a16:creationId xmlns:a16="http://schemas.microsoft.com/office/drawing/2014/main" xmlns="" id="{E8EC2F48-FF70-4C08-A8C7-2BA7DA0328F9}"/>
                  </a:ext>
                </a:extLst>
              </p:cNvPr>
              <p:cNvSpPr/>
              <p:nvPr/>
            </p:nvSpPr>
            <p:spPr>
              <a:xfrm>
                <a:off x="3398469" y="1560829"/>
                <a:ext cx="405765" cy="8890"/>
              </a:xfrm>
              <a:custGeom>
                <a:avLst/>
                <a:gdLst/>
                <a:ahLst/>
                <a:cxnLst/>
                <a:rect l="l" t="t" r="r" b="b"/>
                <a:pathLst>
                  <a:path w="405764" h="8890">
                    <a:moveTo>
                      <a:pt x="405663" y="7620"/>
                    </a:moveTo>
                    <a:lnTo>
                      <a:pt x="403860" y="7620"/>
                    </a:lnTo>
                    <a:lnTo>
                      <a:pt x="403860" y="3810"/>
                    </a:lnTo>
                    <a:lnTo>
                      <a:pt x="400608" y="3810"/>
                    </a:lnTo>
                    <a:lnTo>
                      <a:pt x="400608" y="0"/>
                    </a:lnTo>
                    <a:lnTo>
                      <a:pt x="0" y="0"/>
                    </a:lnTo>
                    <a:lnTo>
                      <a:pt x="0" y="3810"/>
                    </a:lnTo>
                    <a:lnTo>
                      <a:pt x="0" y="7620"/>
                    </a:lnTo>
                    <a:lnTo>
                      <a:pt x="0" y="8890"/>
                    </a:lnTo>
                    <a:lnTo>
                      <a:pt x="405663" y="8890"/>
                    </a:lnTo>
                    <a:lnTo>
                      <a:pt x="405663" y="7620"/>
                    </a:lnTo>
                    <a:close/>
                  </a:path>
                </a:pathLst>
              </a:custGeom>
              <a:solidFill>
                <a:srgbClr val="000000"/>
              </a:solidFill>
            </p:spPr>
            <p:txBody>
              <a:bodyPr wrap="square" lIns="0" tIns="0" rIns="0" bIns="0" rtlCol="0"/>
              <a:lstStyle/>
              <a:p>
                <a:endParaRPr/>
              </a:p>
            </p:txBody>
          </p:sp>
          <p:pic>
            <p:nvPicPr>
              <p:cNvPr id="76" name="object 4">
                <a:extLst>
                  <a:ext uri="{FF2B5EF4-FFF2-40B4-BE49-F238E27FC236}">
                    <a16:creationId xmlns:a16="http://schemas.microsoft.com/office/drawing/2014/main" xmlns="" id="{1B26BBCC-E177-4824-A30B-F76CF54AF3BB}"/>
                  </a:ext>
                </a:extLst>
              </p:cNvPr>
              <p:cNvPicPr/>
              <p:nvPr/>
            </p:nvPicPr>
            <p:blipFill>
              <a:blip r:embed="rId2" cstate="print"/>
              <a:stretch>
                <a:fillRect/>
              </a:stretch>
            </p:blipFill>
            <p:spPr>
              <a:xfrm>
                <a:off x="3759593" y="1431556"/>
                <a:ext cx="301701" cy="138658"/>
              </a:xfrm>
              <a:prstGeom prst="rect">
                <a:avLst/>
              </a:prstGeom>
            </p:spPr>
          </p:pic>
          <p:sp>
            <p:nvSpPr>
              <p:cNvPr id="77" name="object 5">
                <a:extLst>
                  <a:ext uri="{FF2B5EF4-FFF2-40B4-BE49-F238E27FC236}">
                    <a16:creationId xmlns:a16="http://schemas.microsoft.com/office/drawing/2014/main" xmlns="" id="{45ACD2B1-7717-4666-B014-0E89DCD38375}"/>
                  </a:ext>
                </a:extLst>
              </p:cNvPr>
              <p:cNvSpPr/>
              <p:nvPr/>
            </p:nvSpPr>
            <p:spPr>
              <a:xfrm>
                <a:off x="4053687" y="1325664"/>
                <a:ext cx="10160" cy="519430"/>
              </a:xfrm>
              <a:custGeom>
                <a:avLst/>
                <a:gdLst/>
                <a:ahLst/>
                <a:cxnLst/>
                <a:rect l="l" t="t" r="r" b="b"/>
                <a:pathLst>
                  <a:path w="10160" h="519430">
                    <a:moveTo>
                      <a:pt x="9893" y="0"/>
                    </a:moveTo>
                    <a:lnTo>
                      <a:pt x="0" y="0"/>
                    </a:lnTo>
                    <a:lnTo>
                      <a:pt x="0" y="518833"/>
                    </a:lnTo>
                    <a:lnTo>
                      <a:pt x="5321" y="518833"/>
                    </a:lnTo>
                    <a:lnTo>
                      <a:pt x="9893" y="518833"/>
                    </a:lnTo>
                    <a:lnTo>
                      <a:pt x="9893" y="0"/>
                    </a:lnTo>
                    <a:close/>
                  </a:path>
                </a:pathLst>
              </a:custGeom>
              <a:solidFill>
                <a:srgbClr val="000000"/>
              </a:solidFill>
            </p:spPr>
            <p:txBody>
              <a:bodyPr wrap="square" lIns="0" tIns="0" rIns="0" bIns="0" rtlCol="0"/>
              <a:lstStyle/>
              <a:p>
                <a:endParaRPr/>
              </a:p>
            </p:txBody>
          </p:sp>
          <p:pic>
            <p:nvPicPr>
              <p:cNvPr id="78" name="object 6">
                <a:extLst>
                  <a:ext uri="{FF2B5EF4-FFF2-40B4-BE49-F238E27FC236}">
                    <a16:creationId xmlns:a16="http://schemas.microsoft.com/office/drawing/2014/main" xmlns="" id="{17C48FEC-06BE-4830-9B1F-EF95E9234BB0}"/>
                  </a:ext>
                </a:extLst>
              </p:cNvPr>
              <p:cNvPicPr/>
              <p:nvPr/>
            </p:nvPicPr>
            <p:blipFill>
              <a:blip r:embed="rId3" cstate="print"/>
              <a:stretch>
                <a:fillRect/>
              </a:stretch>
            </p:blipFill>
            <p:spPr>
              <a:xfrm>
                <a:off x="3947782" y="910437"/>
                <a:ext cx="210273" cy="415442"/>
              </a:xfrm>
              <a:prstGeom prst="rect">
                <a:avLst/>
              </a:prstGeom>
            </p:spPr>
          </p:pic>
          <p:pic>
            <p:nvPicPr>
              <p:cNvPr id="79" name="object 7">
                <a:extLst>
                  <a:ext uri="{FF2B5EF4-FFF2-40B4-BE49-F238E27FC236}">
                    <a16:creationId xmlns:a16="http://schemas.microsoft.com/office/drawing/2014/main" xmlns="" id="{460F2ABB-C8CC-439D-8903-953B5D37961E}"/>
                  </a:ext>
                </a:extLst>
              </p:cNvPr>
              <p:cNvPicPr/>
              <p:nvPr/>
            </p:nvPicPr>
            <p:blipFill>
              <a:blip r:embed="rId4" cstate="print"/>
              <a:stretch>
                <a:fillRect/>
              </a:stretch>
            </p:blipFill>
            <p:spPr>
              <a:xfrm>
                <a:off x="3952354" y="1832305"/>
                <a:ext cx="210273" cy="430453"/>
              </a:xfrm>
              <a:prstGeom prst="rect">
                <a:avLst/>
              </a:prstGeom>
            </p:spPr>
          </p:pic>
        </p:grpSp>
        <p:sp>
          <p:nvSpPr>
            <p:cNvPr id="50" name="object 8">
              <a:extLst>
                <a:ext uri="{FF2B5EF4-FFF2-40B4-BE49-F238E27FC236}">
                  <a16:creationId xmlns:a16="http://schemas.microsoft.com/office/drawing/2014/main" xmlns="" id="{D708DF9B-A0AB-49DB-A184-F556DDE08625}"/>
                </a:ext>
              </a:extLst>
            </p:cNvPr>
            <p:cNvSpPr/>
            <p:nvPr/>
          </p:nvSpPr>
          <p:spPr>
            <a:xfrm>
              <a:off x="7691196" y="2433421"/>
              <a:ext cx="12700" cy="111760"/>
            </a:xfrm>
            <a:custGeom>
              <a:avLst/>
              <a:gdLst/>
              <a:ahLst/>
              <a:cxnLst/>
              <a:rect l="l" t="t" r="r" b="b"/>
              <a:pathLst>
                <a:path w="12700" h="111760">
                  <a:moveTo>
                    <a:pt x="12192" y="0"/>
                  </a:moveTo>
                  <a:lnTo>
                    <a:pt x="0" y="0"/>
                  </a:lnTo>
                  <a:lnTo>
                    <a:pt x="0" y="111239"/>
                  </a:lnTo>
                  <a:lnTo>
                    <a:pt x="4572" y="111239"/>
                  </a:lnTo>
                  <a:lnTo>
                    <a:pt x="12192" y="111239"/>
                  </a:lnTo>
                  <a:lnTo>
                    <a:pt x="12192" y="0"/>
                  </a:lnTo>
                  <a:close/>
                </a:path>
              </a:pathLst>
            </a:custGeom>
            <a:solidFill>
              <a:srgbClr val="000000"/>
            </a:solidFill>
          </p:spPr>
          <p:txBody>
            <a:bodyPr wrap="square" lIns="0" tIns="0" rIns="0" bIns="0" rtlCol="0"/>
            <a:lstStyle/>
            <a:p>
              <a:endParaRPr/>
            </a:p>
          </p:txBody>
        </p:sp>
        <p:sp>
          <p:nvSpPr>
            <p:cNvPr id="51" name="object 9">
              <a:extLst>
                <a:ext uri="{FF2B5EF4-FFF2-40B4-BE49-F238E27FC236}">
                  <a16:creationId xmlns:a16="http://schemas.microsoft.com/office/drawing/2014/main" xmlns="" id="{24879CF9-AF54-48A9-9AE1-7BAA919A3652}"/>
                </a:ext>
              </a:extLst>
            </p:cNvPr>
            <p:cNvSpPr/>
            <p:nvPr/>
          </p:nvSpPr>
          <p:spPr>
            <a:xfrm>
              <a:off x="7621866" y="2062391"/>
              <a:ext cx="161290" cy="225425"/>
            </a:xfrm>
            <a:custGeom>
              <a:avLst/>
              <a:gdLst/>
              <a:ahLst/>
              <a:cxnLst/>
              <a:rect l="l" t="t" r="r" b="b"/>
              <a:pathLst>
                <a:path w="161289" h="225425">
                  <a:moveTo>
                    <a:pt x="160756" y="212559"/>
                  </a:moveTo>
                  <a:lnTo>
                    <a:pt x="157937" y="212559"/>
                  </a:lnTo>
                  <a:lnTo>
                    <a:pt x="157937" y="212178"/>
                  </a:lnTo>
                  <a:lnTo>
                    <a:pt x="81521" y="212178"/>
                  </a:lnTo>
                  <a:lnTo>
                    <a:pt x="81521" y="0"/>
                  </a:lnTo>
                  <a:lnTo>
                    <a:pt x="71615" y="0"/>
                  </a:lnTo>
                  <a:lnTo>
                    <a:pt x="71615" y="212178"/>
                  </a:lnTo>
                  <a:lnTo>
                    <a:pt x="0" y="212178"/>
                  </a:lnTo>
                  <a:lnTo>
                    <a:pt x="0" y="217258"/>
                  </a:lnTo>
                  <a:lnTo>
                    <a:pt x="0" y="224878"/>
                  </a:lnTo>
                  <a:lnTo>
                    <a:pt x="153200" y="224878"/>
                  </a:lnTo>
                  <a:lnTo>
                    <a:pt x="153200" y="217258"/>
                  </a:lnTo>
                  <a:lnTo>
                    <a:pt x="157937" y="217258"/>
                  </a:lnTo>
                  <a:lnTo>
                    <a:pt x="157937" y="214718"/>
                  </a:lnTo>
                  <a:lnTo>
                    <a:pt x="160756" y="217131"/>
                  </a:lnTo>
                  <a:lnTo>
                    <a:pt x="160756" y="212559"/>
                  </a:lnTo>
                  <a:close/>
                </a:path>
              </a:pathLst>
            </a:custGeom>
            <a:solidFill>
              <a:srgbClr val="000000"/>
            </a:solidFill>
          </p:spPr>
          <p:txBody>
            <a:bodyPr wrap="square" lIns="0" tIns="0" rIns="0" bIns="0" rtlCol="0"/>
            <a:lstStyle/>
            <a:p>
              <a:endParaRPr/>
            </a:p>
          </p:txBody>
        </p:sp>
        <p:sp>
          <p:nvSpPr>
            <p:cNvPr id="52" name="object 10">
              <a:extLst>
                <a:ext uri="{FF2B5EF4-FFF2-40B4-BE49-F238E27FC236}">
                  <a16:creationId xmlns:a16="http://schemas.microsoft.com/office/drawing/2014/main" xmlns="" id="{DDABFE87-6054-485C-BE84-4919681F44E2}"/>
                </a:ext>
              </a:extLst>
            </p:cNvPr>
            <p:cNvSpPr/>
            <p:nvPr/>
          </p:nvSpPr>
          <p:spPr>
            <a:xfrm>
              <a:off x="7772717" y="2279650"/>
              <a:ext cx="10160" cy="160655"/>
            </a:xfrm>
            <a:custGeom>
              <a:avLst/>
              <a:gdLst/>
              <a:ahLst/>
              <a:cxnLst/>
              <a:rect l="l" t="t" r="r" b="b"/>
              <a:pathLst>
                <a:path w="10160" h="160655">
                  <a:moveTo>
                    <a:pt x="9906" y="0"/>
                  </a:moveTo>
                  <a:lnTo>
                    <a:pt x="0" y="0"/>
                  </a:lnTo>
                  <a:lnTo>
                    <a:pt x="0" y="151130"/>
                  </a:lnTo>
                  <a:lnTo>
                    <a:pt x="0" y="156210"/>
                  </a:lnTo>
                  <a:lnTo>
                    <a:pt x="2044" y="156210"/>
                  </a:lnTo>
                  <a:lnTo>
                    <a:pt x="2044" y="151130"/>
                  </a:lnTo>
                  <a:lnTo>
                    <a:pt x="4572" y="151130"/>
                  </a:lnTo>
                  <a:lnTo>
                    <a:pt x="4572" y="160629"/>
                  </a:lnTo>
                  <a:lnTo>
                    <a:pt x="9906" y="160629"/>
                  </a:lnTo>
                  <a:lnTo>
                    <a:pt x="9906" y="156057"/>
                  </a:lnTo>
                  <a:lnTo>
                    <a:pt x="9906" y="151130"/>
                  </a:lnTo>
                  <a:lnTo>
                    <a:pt x="9906" y="150723"/>
                  </a:lnTo>
                  <a:lnTo>
                    <a:pt x="9906" y="0"/>
                  </a:lnTo>
                  <a:close/>
                </a:path>
              </a:pathLst>
            </a:custGeom>
            <a:solidFill>
              <a:srgbClr val="000000"/>
            </a:solidFill>
          </p:spPr>
          <p:txBody>
            <a:bodyPr wrap="square" lIns="0" tIns="0" rIns="0" bIns="0" rtlCol="0"/>
            <a:lstStyle/>
            <a:p>
              <a:endParaRPr/>
            </a:p>
          </p:txBody>
        </p:sp>
        <p:sp>
          <p:nvSpPr>
            <p:cNvPr id="53" name="object 11">
              <a:extLst>
                <a:ext uri="{FF2B5EF4-FFF2-40B4-BE49-F238E27FC236}">
                  <a16:creationId xmlns:a16="http://schemas.microsoft.com/office/drawing/2014/main" xmlns="" id="{ECAAAF14-CEED-4510-9DC2-31FCE5A7D8FB}"/>
                </a:ext>
              </a:extLst>
            </p:cNvPr>
            <p:cNvSpPr/>
            <p:nvPr/>
          </p:nvSpPr>
          <p:spPr>
            <a:xfrm>
              <a:off x="7616532" y="2274951"/>
              <a:ext cx="161290" cy="165735"/>
            </a:xfrm>
            <a:custGeom>
              <a:avLst/>
              <a:gdLst/>
              <a:ahLst/>
              <a:cxnLst/>
              <a:rect l="l" t="t" r="r" b="b"/>
              <a:pathLst>
                <a:path w="161289" h="165735">
                  <a:moveTo>
                    <a:pt x="160756" y="155829"/>
                  </a:moveTo>
                  <a:lnTo>
                    <a:pt x="9906" y="155829"/>
                  </a:lnTo>
                  <a:lnTo>
                    <a:pt x="9906" y="12192"/>
                  </a:lnTo>
                  <a:lnTo>
                    <a:pt x="9906" y="4572"/>
                  </a:lnTo>
                  <a:lnTo>
                    <a:pt x="5334" y="12192"/>
                  </a:lnTo>
                  <a:lnTo>
                    <a:pt x="5334" y="0"/>
                  </a:lnTo>
                  <a:lnTo>
                    <a:pt x="0" y="0"/>
                  </a:lnTo>
                  <a:lnTo>
                    <a:pt x="0" y="4572"/>
                  </a:lnTo>
                  <a:lnTo>
                    <a:pt x="0" y="160756"/>
                  </a:lnTo>
                  <a:lnTo>
                    <a:pt x="7848" y="160756"/>
                  </a:lnTo>
                  <a:lnTo>
                    <a:pt x="7848" y="160909"/>
                  </a:lnTo>
                  <a:lnTo>
                    <a:pt x="2400" y="160909"/>
                  </a:lnTo>
                  <a:lnTo>
                    <a:pt x="2400" y="162814"/>
                  </a:lnTo>
                  <a:lnTo>
                    <a:pt x="0" y="160756"/>
                  </a:lnTo>
                  <a:lnTo>
                    <a:pt x="0" y="165328"/>
                  </a:lnTo>
                  <a:lnTo>
                    <a:pt x="5334" y="165328"/>
                  </a:lnTo>
                  <a:lnTo>
                    <a:pt x="4622" y="164719"/>
                  </a:lnTo>
                  <a:lnTo>
                    <a:pt x="160756" y="164719"/>
                  </a:lnTo>
                  <a:lnTo>
                    <a:pt x="160756" y="160909"/>
                  </a:lnTo>
                  <a:lnTo>
                    <a:pt x="160756" y="155829"/>
                  </a:lnTo>
                  <a:close/>
                </a:path>
              </a:pathLst>
            </a:custGeom>
            <a:solidFill>
              <a:srgbClr val="000000"/>
            </a:solidFill>
          </p:spPr>
          <p:txBody>
            <a:bodyPr wrap="square" lIns="0" tIns="0" rIns="0" bIns="0" rtlCol="0"/>
            <a:lstStyle/>
            <a:p>
              <a:endParaRPr/>
            </a:p>
          </p:txBody>
        </p:sp>
        <p:sp>
          <p:nvSpPr>
            <p:cNvPr id="54" name="object 12">
              <a:extLst>
                <a:ext uri="{FF2B5EF4-FFF2-40B4-BE49-F238E27FC236}">
                  <a16:creationId xmlns:a16="http://schemas.microsoft.com/office/drawing/2014/main" xmlns="" id="{9BE62507-FB9F-413B-9203-03084D88C68C}"/>
                </a:ext>
              </a:extLst>
            </p:cNvPr>
            <p:cNvSpPr/>
            <p:nvPr/>
          </p:nvSpPr>
          <p:spPr>
            <a:xfrm>
              <a:off x="7629487" y="2519514"/>
              <a:ext cx="140970" cy="49530"/>
            </a:xfrm>
            <a:custGeom>
              <a:avLst/>
              <a:gdLst/>
              <a:ahLst/>
              <a:cxnLst/>
              <a:rect l="l" t="t" r="r" b="b"/>
              <a:pathLst>
                <a:path w="140969" h="49530">
                  <a:moveTo>
                    <a:pt x="140944" y="17945"/>
                  </a:moveTo>
                  <a:lnTo>
                    <a:pt x="88938" y="17945"/>
                  </a:lnTo>
                  <a:lnTo>
                    <a:pt x="88379" y="17526"/>
                  </a:lnTo>
                  <a:lnTo>
                    <a:pt x="88379" y="12192"/>
                  </a:lnTo>
                  <a:lnTo>
                    <a:pt x="86093" y="12192"/>
                  </a:lnTo>
                  <a:lnTo>
                    <a:pt x="86093" y="9906"/>
                  </a:lnTo>
                  <a:lnTo>
                    <a:pt x="81521" y="5334"/>
                  </a:lnTo>
                  <a:lnTo>
                    <a:pt x="79235" y="2286"/>
                  </a:lnTo>
                  <a:lnTo>
                    <a:pt x="76187" y="2286"/>
                  </a:lnTo>
                  <a:lnTo>
                    <a:pt x="76187" y="0"/>
                  </a:lnTo>
                  <a:lnTo>
                    <a:pt x="66281" y="0"/>
                  </a:lnTo>
                  <a:lnTo>
                    <a:pt x="56375" y="0"/>
                  </a:lnTo>
                  <a:lnTo>
                    <a:pt x="54089" y="2286"/>
                  </a:lnTo>
                  <a:lnTo>
                    <a:pt x="51803" y="2286"/>
                  </a:lnTo>
                  <a:lnTo>
                    <a:pt x="51803" y="5334"/>
                  </a:lnTo>
                  <a:lnTo>
                    <a:pt x="49517" y="5334"/>
                  </a:lnTo>
                  <a:lnTo>
                    <a:pt x="49517" y="7620"/>
                  </a:lnTo>
                  <a:lnTo>
                    <a:pt x="46469" y="7620"/>
                  </a:lnTo>
                  <a:lnTo>
                    <a:pt x="46469" y="9906"/>
                  </a:lnTo>
                  <a:lnTo>
                    <a:pt x="44183" y="9906"/>
                  </a:lnTo>
                  <a:lnTo>
                    <a:pt x="44183" y="12192"/>
                  </a:lnTo>
                  <a:lnTo>
                    <a:pt x="41897" y="15240"/>
                  </a:lnTo>
                  <a:lnTo>
                    <a:pt x="41897" y="17945"/>
                  </a:lnTo>
                  <a:lnTo>
                    <a:pt x="0" y="17945"/>
                  </a:lnTo>
                  <a:lnTo>
                    <a:pt x="0" y="21755"/>
                  </a:lnTo>
                  <a:lnTo>
                    <a:pt x="0" y="29375"/>
                  </a:lnTo>
                  <a:lnTo>
                    <a:pt x="41897" y="29375"/>
                  </a:lnTo>
                  <a:lnTo>
                    <a:pt x="41897" y="35039"/>
                  </a:lnTo>
                  <a:lnTo>
                    <a:pt x="44183" y="35039"/>
                  </a:lnTo>
                  <a:lnTo>
                    <a:pt x="44183" y="37325"/>
                  </a:lnTo>
                  <a:lnTo>
                    <a:pt x="46469" y="39611"/>
                  </a:lnTo>
                  <a:lnTo>
                    <a:pt x="49517" y="41897"/>
                  </a:lnTo>
                  <a:lnTo>
                    <a:pt x="51803" y="44945"/>
                  </a:lnTo>
                  <a:lnTo>
                    <a:pt x="54089" y="47231"/>
                  </a:lnTo>
                  <a:lnTo>
                    <a:pt x="59423" y="47231"/>
                  </a:lnTo>
                  <a:lnTo>
                    <a:pt x="61709" y="49517"/>
                  </a:lnTo>
                  <a:lnTo>
                    <a:pt x="66281" y="49517"/>
                  </a:lnTo>
                  <a:lnTo>
                    <a:pt x="71615" y="49517"/>
                  </a:lnTo>
                  <a:lnTo>
                    <a:pt x="71615" y="47231"/>
                  </a:lnTo>
                  <a:lnTo>
                    <a:pt x="76187" y="47231"/>
                  </a:lnTo>
                  <a:lnTo>
                    <a:pt x="79235" y="44945"/>
                  </a:lnTo>
                  <a:lnTo>
                    <a:pt x="81521" y="44945"/>
                  </a:lnTo>
                  <a:lnTo>
                    <a:pt x="81521" y="41897"/>
                  </a:lnTo>
                  <a:lnTo>
                    <a:pt x="83807" y="41897"/>
                  </a:lnTo>
                  <a:lnTo>
                    <a:pt x="83807" y="39611"/>
                  </a:lnTo>
                  <a:lnTo>
                    <a:pt x="86093" y="39611"/>
                  </a:lnTo>
                  <a:lnTo>
                    <a:pt x="86093" y="35039"/>
                  </a:lnTo>
                  <a:lnTo>
                    <a:pt x="88379" y="35039"/>
                  </a:lnTo>
                  <a:lnTo>
                    <a:pt x="88379" y="29718"/>
                  </a:lnTo>
                  <a:lnTo>
                    <a:pt x="91427" y="29718"/>
                  </a:lnTo>
                  <a:lnTo>
                    <a:pt x="91427" y="29375"/>
                  </a:lnTo>
                  <a:lnTo>
                    <a:pt x="140944" y="29375"/>
                  </a:lnTo>
                  <a:lnTo>
                    <a:pt x="140944" y="21755"/>
                  </a:lnTo>
                  <a:lnTo>
                    <a:pt x="140944" y="17945"/>
                  </a:lnTo>
                  <a:close/>
                </a:path>
              </a:pathLst>
            </a:custGeom>
            <a:solidFill>
              <a:srgbClr val="000000"/>
            </a:solidFill>
          </p:spPr>
          <p:txBody>
            <a:bodyPr wrap="square" lIns="0" tIns="0" rIns="0" bIns="0" rtlCol="0"/>
            <a:lstStyle/>
            <a:p>
              <a:endParaRPr/>
            </a:p>
          </p:txBody>
        </p:sp>
        <p:sp>
          <p:nvSpPr>
            <p:cNvPr id="55" name="object 13">
              <a:extLst>
                <a:ext uri="{FF2B5EF4-FFF2-40B4-BE49-F238E27FC236}">
                  <a16:creationId xmlns:a16="http://schemas.microsoft.com/office/drawing/2014/main" xmlns="" id="{8CB97337-03C9-4733-9807-707317D16452}"/>
                </a:ext>
              </a:extLst>
            </p:cNvPr>
            <p:cNvSpPr/>
            <p:nvPr/>
          </p:nvSpPr>
          <p:spPr>
            <a:xfrm>
              <a:off x="7967764" y="2433421"/>
              <a:ext cx="10160" cy="111760"/>
            </a:xfrm>
            <a:custGeom>
              <a:avLst/>
              <a:gdLst/>
              <a:ahLst/>
              <a:cxnLst/>
              <a:rect l="l" t="t" r="r" b="b"/>
              <a:pathLst>
                <a:path w="10160" h="111760">
                  <a:moveTo>
                    <a:pt x="9893" y="0"/>
                  </a:moveTo>
                  <a:lnTo>
                    <a:pt x="0" y="0"/>
                  </a:lnTo>
                  <a:lnTo>
                    <a:pt x="0" y="111239"/>
                  </a:lnTo>
                  <a:lnTo>
                    <a:pt x="5321" y="111239"/>
                  </a:lnTo>
                  <a:lnTo>
                    <a:pt x="9893" y="111239"/>
                  </a:lnTo>
                  <a:lnTo>
                    <a:pt x="9893" y="0"/>
                  </a:lnTo>
                  <a:close/>
                </a:path>
              </a:pathLst>
            </a:custGeom>
            <a:solidFill>
              <a:srgbClr val="000000"/>
            </a:solidFill>
          </p:spPr>
          <p:txBody>
            <a:bodyPr wrap="square" lIns="0" tIns="0" rIns="0" bIns="0" rtlCol="0"/>
            <a:lstStyle/>
            <a:p>
              <a:endParaRPr/>
            </a:p>
          </p:txBody>
        </p:sp>
        <p:pic>
          <p:nvPicPr>
            <p:cNvPr id="56" name="object 14">
              <a:extLst>
                <a:ext uri="{FF2B5EF4-FFF2-40B4-BE49-F238E27FC236}">
                  <a16:creationId xmlns:a16="http://schemas.microsoft.com/office/drawing/2014/main" xmlns="" id="{D58D2DF9-D54F-4844-AF68-53D2BC5B50B5}"/>
                </a:ext>
              </a:extLst>
            </p:cNvPr>
            <p:cNvPicPr/>
            <p:nvPr/>
          </p:nvPicPr>
          <p:blipFill>
            <a:blip r:embed="rId5" cstate="print"/>
            <a:stretch>
              <a:fillRect/>
            </a:stretch>
          </p:blipFill>
          <p:spPr>
            <a:xfrm>
              <a:off x="7611960" y="1879537"/>
              <a:ext cx="425132" cy="66281"/>
            </a:xfrm>
            <a:prstGeom prst="rect">
              <a:avLst/>
            </a:prstGeom>
          </p:spPr>
        </p:pic>
        <p:pic>
          <p:nvPicPr>
            <p:cNvPr id="57" name="object 15">
              <a:extLst>
                <a:ext uri="{FF2B5EF4-FFF2-40B4-BE49-F238E27FC236}">
                  <a16:creationId xmlns:a16="http://schemas.microsoft.com/office/drawing/2014/main" xmlns="" id="{30DCA740-5652-4ED4-9A1A-2F9FAB2B1159}"/>
                </a:ext>
              </a:extLst>
            </p:cNvPr>
            <p:cNvPicPr/>
            <p:nvPr/>
          </p:nvPicPr>
          <p:blipFill>
            <a:blip r:embed="rId6" cstate="print"/>
            <a:stretch>
              <a:fillRect/>
            </a:stretch>
          </p:blipFill>
          <p:spPr>
            <a:xfrm>
              <a:off x="6632195" y="1510792"/>
              <a:ext cx="217893" cy="67043"/>
            </a:xfrm>
            <a:prstGeom prst="rect">
              <a:avLst/>
            </a:prstGeom>
          </p:spPr>
        </p:pic>
        <p:sp>
          <p:nvSpPr>
            <p:cNvPr id="58" name="object 16">
              <a:extLst>
                <a:ext uri="{FF2B5EF4-FFF2-40B4-BE49-F238E27FC236}">
                  <a16:creationId xmlns:a16="http://schemas.microsoft.com/office/drawing/2014/main" xmlns="" id="{B5A7863A-7B45-4A04-B970-50E7C0C7713D}"/>
                </a:ext>
              </a:extLst>
            </p:cNvPr>
            <p:cNvSpPr/>
            <p:nvPr/>
          </p:nvSpPr>
          <p:spPr>
            <a:xfrm>
              <a:off x="7864144" y="2002968"/>
              <a:ext cx="218440" cy="437515"/>
            </a:xfrm>
            <a:custGeom>
              <a:avLst/>
              <a:gdLst/>
              <a:ahLst/>
              <a:cxnLst/>
              <a:rect l="l" t="t" r="r" b="b"/>
              <a:pathLst>
                <a:path w="218439" h="437514">
                  <a:moveTo>
                    <a:pt x="217893" y="44183"/>
                  </a:moveTo>
                  <a:lnTo>
                    <a:pt x="215607" y="37325"/>
                  </a:lnTo>
                  <a:lnTo>
                    <a:pt x="212559" y="31991"/>
                  </a:lnTo>
                  <a:lnTo>
                    <a:pt x="210273" y="27419"/>
                  </a:lnTo>
                  <a:lnTo>
                    <a:pt x="207987" y="22085"/>
                  </a:lnTo>
                  <a:lnTo>
                    <a:pt x="202653" y="17513"/>
                  </a:lnTo>
                  <a:lnTo>
                    <a:pt x="198081" y="12192"/>
                  </a:lnTo>
                  <a:lnTo>
                    <a:pt x="192747" y="9906"/>
                  </a:lnTo>
                  <a:lnTo>
                    <a:pt x="188175" y="7620"/>
                  </a:lnTo>
                  <a:lnTo>
                    <a:pt x="182841" y="4572"/>
                  </a:lnTo>
                  <a:lnTo>
                    <a:pt x="178282" y="2286"/>
                  </a:lnTo>
                  <a:lnTo>
                    <a:pt x="143230" y="2286"/>
                  </a:lnTo>
                  <a:lnTo>
                    <a:pt x="138658" y="4572"/>
                  </a:lnTo>
                  <a:lnTo>
                    <a:pt x="131038" y="7620"/>
                  </a:lnTo>
                  <a:lnTo>
                    <a:pt x="126466" y="9906"/>
                  </a:lnTo>
                  <a:lnTo>
                    <a:pt x="123418" y="12192"/>
                  </a:lnTo>
                  <a:lnTo>
                    <a:pt x="118846" y="17513"/>
                  </a:lnTo>
                  <a:lnTo>
                    <a:pt x="113512" y="22085"/>
                  </a:lnTo>
                  <a:lnTo>
                    <a:pt x="111226" y="27419"/>
                  </a:lnTo>
                  <a:lnTo>
                    <a:pt x="109702" y="30467"/>
                  </a:lnTo>
                  <a:lnTo>
                    <a:pt x="106654" y="27419"/>
                  </a:lnTo>
                  <a:lnTo>
                    <a:pt x="103619" y="22085"/>
                  </a:lnTo>
                  <a:lnTo>
                    <a:pt x="99047" y="17513"/>
                  </a:lnTo>
                  <a:lnTo>
                    <a:pt x="96761" y="12192"/>
                  </a:lnTo>
                  <a:lnTo>
                    <a:pt x="91427" y="9906"/>
                  </a:lnTo>
                  <a:lnTo>
                    <a:pt x="86855" y="7620"/>
                  </a:lnTo>
                  <a:lnTo>
                    <a:pt x="73901" y="2286"/>
                  </a:lnTo>
                  <a:lnTo>
                    <a:pt x="69329" y="2286"/>
                  </a:lnTo>
                  <a:lnTo>
                    <a:pt x="63995" y="0"/>
                  </a:lnTo>
                  <a:lnTo>
                    <a:pt x="51803" y="0"/>
                  </a:lnTo>
                  <a:lnTo>
                    <a:pt x="47231" y="2286"/>
                  </a:lnTo>
                  <a:lnTo>
                    <a:pt x="39611" y="2286"/>
                  </a:lnTo>
                  <a:lnTo>
                    <a:pt x="35039" y="4572"/>
                  </a:lnTo>
                  <a:lnTo>
                    <a:pt x="29718" y="7620"/>
                  </a:lnTo>
                  <a:lnTo>
                    <a:pt x="25146" y="9906"/>
                  </a:lnTo>
                  <a:lnTo>
                    <a:pt x="19812" y="12192"/>
                  </a:lnTo>
                  <a:lnTo>
                    <a:pt x="15240" y="17513"/>
                  </a:lnTo>
                  <a:lnTo>
                    <a:pt x="12192" y="22085"/>
                  </a:lnTo>
                  <a:lnTo>
                    <a:pt x="7620" y="27419"/>
                  </a:lnTo>
                  <a:lnTo>
                    <a:pt x="5334" y="31991"/>
                  </a:lnTo>
                  <a:lnTo>
                    <a:pt x="2286" y="37325"/>
                  </a:lnTo>
                  <a:lnTo>
                    <a:pt x="2286" y="44183"/>
                  </a:lnTo>
                  <a:lnTo>
                    <a:pt x="0" y="51803"/>
                  </a:lnTo>
                  <a:lnTo>
                    <a:pt x="0" y="59423"/>
                  </a:lnTo>
                  <a:lnTo>
                    <a:pt x="2286" y="67043"/>
                  </a:lnTo>
                  <a:lnTo>
                    <a:pt x="12192" y="63995"/>
                  </a:lnTo>
                  <a:lnTo>
                    <a:pt x="12192" y="47231"/>
                  </a:lnTo>
                  <a:lnTo>
                    <a:pt x="15240" y="41897"/>
                  </a:lnTo>
                  <a:lnTo>
                    <a:pt x="15240" y="37325"/>
                  </a:lnTo>
                  <a:lnTo>
                    <a:pt x="17526" y="31991"/>
                  </a:lnTo>
                  <a:lnTo>
                    <a:pt x="19812" y="27419"/>
                  </a:lnTo>
                  <a:lnTo>
                    <a:pt x="22098" y="24371"/>
                  </a:lnTo>
                  <a:lnTo>
                    <a:pt x="27432" y="22085"/>
                  </a:lnTo>
                  <a:lnTo>
                    <a:pt x="29718" y="19799"/>
                  </a:lnTo>
                  <a:lnTo>
                    <a:pt x="35039" y="17513"/>
                  </a:lnTo>
                  <a:lnTo>
                    <a:pt x="39611" y="14478"/>
                  </a:lnTo>
                  <a:lnTo>
                    <a:pt x="41897" y="14478"/>
                  </a:lnTo>
                  <a:lnTo>
                    <a:pt x="47231" y="12192"/>
                  </a:lnTo>
                  <a:lnTo>
                    <a:pt x="67043" y="12192"/>
                  </a:lnTo>
                  <a:lnTo>
                    <a:pt x="71615" y="14478"/>
                  </a:lnTo>
                  <a:lnTo>
                    <a:pt x="76949" y="14478"/>
                  </a:lnTo>
                  <a:lnTo>
                    <a:pt x="81521" y="17513"/>
                  </a:lnTo>
                  <a:lnTo>
                    <a:pt x="83807" y="19799"/>
                  </a:lnTo>
                  <a:lnTo>
                    <a:pt x="89141" y="22085"/>
                  </a:lnTo>
                  <a:lnTo>
                    <a:pt x="91427" y="24371"/>
                  </a:lnTo>
                  <a:lnTo>
                    <a:pt x="93713" y="27419"/>
                  </a:lnTo>
                  <a:lnTo>
                    <a:pt x="99047" y="31991"/>
                  </a:lnTo>
                  <a:lnTo>
                    <a:pt x="99047" y="37325"/>
                  </a:lnTo>
                  <a:lnTo>
                    <a:pt x="101333" y="39611"/>
                  </a:lnTo>
                  <a:lnTo>
                    <a:pt x="103619" y="44183"/>
                  </a:lnTo>
                  <a:lnTo>
                    <a:pt x="103619" y="271602"/>
                  </a:lnTo>
                  <a:lnTo>
                    <a:pt x="35039" y="271602"/>
                  </a:lnTo>
                  <a:lnTo>
                    <a:pt x="35039" y="271983"/>
                  </a:lnTo>
                  <a:lnTo>
                    <a:pt x="27432" y="271983"/>
                  </a:lnTo>
                  <a:lnTo>
                    <a:pt x="27432" y="276555"/>
                  </a:lnTo>
                  <a:lnTo>
                    <a:pt x="27432" y="432739"/>
                  </a:lnTo>
                  <a:lnTo>
                    <a:pt x="37553" y="432739"/>
                  </a:lnTo>
                  <a:lnTo>
                    <a:pt x="37553" y="432892"/>
                  </a:lnTo>
                  <a:lnTo>
                    <a:pt x="30848" y="432892"/>
                  </a:lnTo>
                  <a:lnTo>
                    <a:pt x="30848" y="434797"/>
                  </a:lnTo>
                  <a:lnTo>
                    <a:pt x="27432" y="432739"/>
                  </a:lnTo>
                  <a:lnTo>
                    <a:pt x="27432" y="437311"/>
                  </a:lnTo>
                  <a:lnTo>
                    <a:pt x="35039" y="437311"/>
                  </a:lnTo>
                  <a:lnTo>
                    <a:pt x="34023" y="436702"/>
                  </a:lnTo>
                  <a:lnTo>
                    <a:pt x="188175" y="436702"/>
                  </a:lnTo>
                  <a:lnTo>
                    <a:pt x="188175" y="437311"/>
                  </a:lnTo>
                  <a:lnTo>
                    <a:pt x="195795" y="437311"/>
                  </a:lnTo>
                  <a:lnTo>
                    <a:pt x="195795" y="432739"/>
                  </a:lnTo>
                  <a:lnTo>
                    <a:pt x="195795" y="427405"/>
                  </a:lnTo>
                  <a:lnTo>
                    <a:pt x="195795" y="276555"/>
                  </a:lnTo>
                  <a:lnTo>
                    <a:pt x="191770" y="276555"/>
                  </a:lnTo>
                  <a:lnTo>
                    <a:pt x="191770" y="274142"/>
                  </a:lnTo>
                  <a:lnTo>
                    <a:pt x="195795" y="276555"/>
                  </a:lnTo>
                  <a:lnTo>
                    <a:pt x="195795" y="271983"/>
                  </a:lnTo>
                  <a:lnTo>
                    <a:pt x="191770" y="271983"/>
                  </a:lnTo>
                  <a:lnTo>
                    <a:pt x="191770" y="271602"/>
                  </a:lnTo>
                  <a:lnTo>
                    <a:pt x="188175" y="271602"/>
                  </a:lnTo>
                  <a:lnTo>
                    <a:pt x="188175" y="427405"/>
                  </a:lnTo>
                  <a:lnTo>
                    <a:pt x="188175" y="427812"/>
                  </a:lnTo>
                  <a:lnTo>
                    <a:pt x="187769" y="427812"/>
                  </a:lnTo>
                  <a:lnTo>
                    <a:pt x="188175" y="427405"/>
                  </a:lnTo>
                  <a:lnTo>
                    <a:pt x="188175" y="271602"/>
                  </a:lnTo>
                  <a:lnTo>
                    <a:pt x="182841" y="271602"/>
                  </a:lnTo>
                  <a:lnTo>
                    <a:pt x="182841" y="284302"/>
                  </a:lnTo>
                  <a:lnTo>
                    <a:pt x="182841" y="427812"/>
                  </a:lnTo>
                  <a:lnTo>
                    <a:pt x="39611" y="427812"/>
                  </a:lnTo>
                  <a:lnTo>
                    <a:pt x="39611" y="284302"/>
                  </a:lnTo>
                  <a:lnTo>
                    <a:pt x="182841" y="284302"/>
                  </a:lnTo>
                  <a:lnTo>
                    <a:pt x="182841" y="271602"/>
                  </a:lnTo>
                  <a:lnTo>
                    <a:pt x="116560" y="271602"/>
                  </a:lnTo>
                  <a:lnTo>
                    <a:pt x="116560" y="91414"/>
                  </a:lnTo>
                  <a:lnTo>
                    <a:pt x="116560" y="86093"/>
                  </a:lnTo>
                  <a:lnTo>
                    <a:pt x="116560" y="63995"/>
                  </a:lnTo>
                  <a:lnTo>
                    <a:pt x="116560" y="41897"/>
                  </a:lnTo>
                  <a:lnTo>
                    <a:pt x="118846" y="37325"/>
                  </a:lnTo>
                  <a:lnTo>
                    <a:pt x="121132" y="31991"/>
                  </a:lnTo>
                  <a:lnTo>
                    <a:pt x="123418" y="29705"/>
                  </a:lnTo>
                  <a:lnTo>
                    <a:pt x="126466" y="24371"/>
                  </a:lnTo>
                  <a:lnTo>
                    <a:pt x="128752" y="22085"/>
                  </a:lnTo>
                  <a:lnTo>
                    <a:pt x="133324" y="19799"/>
                  </a:lnTo>
                  <a:lnTo>
                    <a:pt x="136372" y="17513"/>
                  </a:lnTo>
                  <a:lnTo>
                    <a:pt x="140944" y="14478"/>
                  </a:lnTo>
                  <a:lnTo>
                    <a:pt x="146278" y="14478"/>
                  </a:lnTo>
                  <a:lnTo>
                    <a:pt x="150850" y="12192"/>
                  </a:lnTo>
                  <a:lnTo>
                    <a:pt x="170662" y="12192"/>
                  </a:lnTo>
                  <a:lnTo>
                    <a:pt x="175996" y="14478"/>
                  </a:lnTo>
                  <a:lnTo>
                    <a:pt x="178282" y="14478"/>
                  </a:lnTo>
                  <a:lnTo>
                    <a:pt x="182841" y="17513"/>
                  </a:lnTo>
                  <a:lnTo>
                    <a:pt x="188175" y="19799"/>
                  </a:lnTo>
                  <a:lnTo>
                    <a:pt x="190461" y="22085"/>
                  </a:lnTo>
                  <a:lnTo>
                    <a:pt x="195795" y="24371"/>
                  </a:lnTo>
                  <a:lnTo>
                    <a:pt x="198081" y="29705"/>
                  </a:lnTo>
                  <a:lnTo>
                    <a:pt x="200367" y="31991"/>
                  </a:lnTo>
                  <a:lnTo>
                    <a:pt x="202653" y="37325"/>
                  </a:lnTo>
                  <a:lnTo>
                    <a:pt x="205701" y="41897"/>
                  </a:lnTo>
                  <a:lnTo>
                    <a:pt x="205701" y="47231"/>
                  </a:lnTo>
                  <a:lnTo>
                    <a:pt x="207987" y="51803"/>
                  </a:lnTo>
                  <a:lnTo>
                    <a:pt x="207987" y="57137"/>
                  </a:lnTo>
                  <a:lnTo>
                    <a:pt x="205701" y="63995"/>
                  </a:lnTo>
                  <a:lnTo>
                    <a:pt x="217893" y="63995"/>
                  </a:lnTo>
                  <a:lnTo>
                    <a:pt x="217893" y="44183"/>
                  </a:lnTo>
                  <a:close/>
                </a:path>
              </a:pathLst>
            </a:custGeom>
            <a:solidFill>
              <a:srgbClr val="000000"/>
            </a:solidFill>
          </p:spPr>
          <p:txBody>
            <a:bodyPr wrap="square" lIns="0" tIns="0" rIns="0" bIns="0" rtlCol="0"/>
            <a:lstStyle/>
            <a:p>
              <a:endParaRPr/>
            </a:p>
          </p:txBody>
        </p:sp>
        <p:sp>
          <p:nvSpPr>
            <p:cNvPr id="59" name="object 17">
              <a:extLst>
                <a:ext uri="{FF2B5EF4-FFF2-40B4-BE49-F238E27FC236}">
                  <a16:creationId xmlns:a16="http://schemas.microsoft.com/office/drawing/2014/main" xmlns="" id="{C22EB763-F4A0-4D2D-8D9C-52A7507EDA64}"/>
                </a:ext>
              </a:extLst>
            </p:cNvPr>
            <p:cNvSpPr/>
            <p:nvPr/>
          </p:nvSpPr>
          <p:spPr>
            <a:xfrm>
              <a:off x="7903756" y="2519514"/>
              <a:ext cx="143510" cy="49530"/>
            </a:xfrm>
            <a:custGeom>
              <a:avLst/>
              <a:gdLst/>
              <a:ahLst/>
              <a:cxnLst/>
              <a:rect l="l" t="t" r="r" b="b"/>
              <a:pathLst>
                <a:path w="143510" h="49530">
                  <a:moveTo>
                    <a:pt x="143230" y="17945"/>
                  </a:moveTo>
                  <a:lnTo>
                    <a:pt x="91427" y="17945"/>
                  </a:lnTo>
                  <a:lnTo>
                    <a:pt x="91427" y="15240"/>
                  </a:lnTo>
                  <a:lnTo>
                    <a:pt x="89141" y="15240"/>
                  </a:lnTo>
                  <a:lnTo>
                    <a:pt x="89141" y="9906"/>
                  </a:lnTo>
                  <a:lnTo>
                    <a:pt x="86855" y="9906"/>
                  </a:lnTo>
                  <a:lnTo>
                    <a:pt x="86855" y="7620"/>
                  </a:lnTo>
                  <a:lnTo>
                    <a:pt x="83807" y="7620"/>
                  </a:lnTo>
                  <a:lnTo>
                    <a:pt x="83807" y="5334"/>
                  </a:lnTo>
                  <a:lnTo>
                    <a:pt x="81521" y="5334"/>
                  </a:lnTo>
                  <a:lnTo>
                    <a:pt x="81521" y="2286"/>
                  </a:lnTo>
                  <a:lnTo>
                    <a:pt x="76949" y="2286"/>
                  </a:lnTo>
                  <a:lnTo>
                    <a:pt x="76949" y="0"/>
                  </a:lnTo>
                  <a:lnTo>
                    <a:pt x="67043" y="0"/>
                  </a:lnTo>
                  <a:lnTo>
                    <a:pt x="57150" y="0"/>
                  </a:lnTo>
                  <a:lnTo>
                    <a:pt x="57150" y="2286"/>
                  </a:lnTo>
                  <a:lnTo>
                    <a:pt x="51816" y="2286"/>
                  </a:lnTo>
                  <a:lnTo>
                    <a:pt x="51816" y="5334"/>
                  </a:lnTo>
                  <a:lnTo>
                    <a:pt x="49530" y="5334"/>
                  </a:lnTo>
                  <a:lnTo>
                    <a:pt x="49530" y="7620"/>
                  </a:lnTo>
                  <a:lnTo>
                    <a:pt x="47244" y="7620"/>
                  </a:lnTo>
                  <a:lnTo>
                    <a:pt x="47244" y="9906"/>
                  </a:lnTo>
                  <a:lnTo>
                    <a:pt x="44196" y="9906"/>
                  </a:lnTo>
                  <a:lnTo>
                    <a:pt x="44196" y="15240"/>
                  </a:lnTo>
                  <a:lnTo>
                    <a:pt x="41910" y="17526"/>
                  </a:lnTo>
                  <a:lnTo>
                    <a:pt x="41910" y="17945"/>
                  </a:lnTo>
                  <a:lnTo>
                    <a:pt x="0" y="17945"/>
                  </a:lnTo>
                  <a:lnTo>
                    <a:pt x="0" y="21755"/>
                  </a:lnTo>
                  <a:lnTo>
                    <a:pt x="0" y="29375"/>
                  </a:lnTo>
                  <a:lnTo>
                    <a:pt x="41910" y="29375"/>
                  </a:lnTo>
                  <a:lnTo>
                    <a:pt x="41910" y="31991"/>
                  </a:lnTo>
                  <a:lnTo>
                    <a:pt x="44196" y="31991"/>
                  </a:lnTo>
                  <a:lnTo>
                    <a:pt x="44196" y="37325"/>
                  </a:lnTo>
                  <a:lnTo>
                    <a:pt x="47244" y="37325"/>
                  </a:lnTo>
                  <a:lnTo>
                    <a:pt x="47244" y="39611"/>
                  </a:lnTo>
                  <a:lnTo>
                    <a:pt x="49530" y="39611"/>
                  </a:lnTo>
                  <a:lnTo>
                    <a:pt x="49530" y="41897"/>
                  </a:lnTo>
                  <a:lnTo>
                    <a:pt x="51816" y="41897"/>
                  </a:lnTo>
                  <a:lnTo>
                    <a:pt x="51816" y="44945"/>
                  </a:lnTo>
                  <a:lnTo>
                    <a:pt x="54102" y="44945"/>
                  </a:lnTo>
                  <a:lnTo>
                    <a:pt x="54102" y="47231"/>
                  </a:lnTo>
                  <a:lnTo>
                    <a:pt x="61722" y="47231"/>
                  </a:lnTo>
                  <a:lnTo>
                    <a:pt x="61722" y="49517"/>
                  </a:lnTo>
                  <a:lnTo>
                    <a:pt x="67043" y="49517"/>
                  </a:lnTo>
                  <a:lnTo>
                    <a:pt x="71615" y="49517"/>
                  </a:lnTo>
                  <a:lnTo>
                    <a:pt x="73901" y="47231"/>
                  </a:lnTo>
                  <a:lnTo>
                    <a:pt x="79235" y="47231"/>
                  </a:lnTo>
                  <a:lnTo>
                    <a:pt x="79235" y="44945"/>
                  </a:lnTo>
                  <a:lnTo>
                    <a:pt x="81521" y="44945"/>
                  </a:lnTo>
                  <a:lnTo>
                    <a:pt x="81521" y="41897"/>
                  </a:lnTo>
                  <a:lnTo>
                    <a:pt x="83807" y="41897"/>
                  </a:lnTo>
                  <a:lnTo>
                    <a:pt x="86855" y="39611"/>
                  </a:lnTo>
                  <a:lnTo>
                    <a:pt x="86855" y="37325"/>
                  </a:lnTo>
                  <a:lnTo>
                    <a:pt x="89141" y="37325"/>
                  </a:lnTo>
                  <a:lnTo>
                    <a:pt x="89141" y="35039"/>
                  </a:lnTo>
                  <a:lnTo>
                    <a:pt x="91427" y="31991"/>
                  </a:lnTo>
                  <a:lnTo>
                    <a:pt x="91427" y="29375"/>
                  </a:lnTo>
                  <a:lnTo>
                    <a:pt x="143230" y="29375"/>
                  </a:lnTo>
                  <a:lnTo>
                    <a:pt x="143230" y="21755"/>
                  </a:lnTo>
                  <a:lnTo>
                    <a:pt x="143230" y="17945"/>
                  </a:lnTo>
                  <a:close/>
                </a:path>
              </a:pathLst>
            </a:custGeom>
            <a:solidFill>
              <a:srgbClr val="000000"/>
            </a:solidFill>
          </p:spPr>
          <p:txBody>
            <a:bodyPr wrap="square" lIns="0" tIns="0" rIns="0" bIns="0" rtlCol="0"/>
            <a:lstStyle/>
            <a:p>
              <a:endParaRPr/>
            </a:p>
          </p:txBody>
        </p:sp>
        <p:sp>
          <p:nvSpPr>
            <p:cNvPr id="60" name="object 18">
              <a:extLst>
                <a:ext uri="{FF2B5EF4-FFF2-40B4-BE49-F238E27FC236}">
                  <a16:creationId xmlns:a16="http://schemas.microsoft.com/office/drawing/2014/main" xmlns="" id="{350AAF63-A9D9-4F93-88F5-2C385B217DDD}"/>
                </a:ext>
              </a:extLst>
            </p:cNvPr>
            <p:cNvSpPr/>
            <p:nvPr/>
          </p:nvSpPr>
          <p:spPr>
            <a:xfrm>
              <a:off x="7675957" y="2332089"/>
              <a:ext cx="52069" cy="59055"/>
            </a:xfrm>
            <a:custGeom>
              <a:avLst/>
              <a:gdLst/>
              <a:ahLst/>
              <a:cxnLst/>
              <a:rect l="l" t="t" r="r" b="b"/>
              <a:pathLst>
                <a:path w="52069" h="59055">
                  <a:moveTo>
                    <a:pt x="37337" y="0"/>
                  </a:moveTo>
                  <a:lnTo>
                    <a:pt x="15239" y="0"/>
                  </a:lnTo>
                  <a:lnTo>
                    <a:pt x="15239" y="2285"/>
                  </a:lnTo>
                  <a:lnTo>
                    <a:pt x="9906" y="2285"/>
                  </a:lnTo>
                  <a:lnTo>
                    <a:pt x="9906" y="4572"/>
                  </a:lnTo>
                  <a:lnTo>
                    <a:pt x="7619" y="4572"/>
                  </a:lnTo>
                  <a:lnTo>
                    <a:pt x="7619" y="6857"/>
                  </a:lnTo>
                  <a:lnTo>
                    <a:pt x="5333" y="6857"/>
                  </a:lnTo>
                  <a:lnTo>
                    <a:pt x="5333" y="9144"/>
                  </a:lnTo>
                  <a:lnTo>
                    <a:pt x="3047" y="12192"/>
                  </a:lnTo>
                  <a:lnTo>
                    <a:pt x="3047" y="16763"/>
                  </a:lnTo>
                  <a:lnTo>
                    <a:pt x="0" y="16763"/>
                  </a:lnTo>
                  <a:lnTo>
                    <a:pt x="0" y="41909"/>
                  </a:lnTo>
                  <a:lnTo>
                    <a:pt x="3047" y="41909"/>
                  </a:lnTo>
                  <a:lnTo>
                    <a:pt x="3047" y="46481"/>
                  </a:lnTo>
                  <a:lnTo>
                    <a:pt x="5333" y="46481"/>
                  </a:lnTo>
                  <a:lnTo>
                    <a:pt x="5333" y="51815"/>
                  </a:lnTo>
                  <a:lnTo>
                    <a:pt x="7619" y="51815"/>
                  </a:lnTo>
                  <a:lnTo>
                    <a:pt x="7619" y="54101"/>
                  </a:lnTo>
                  <a:lnTo>
                    <a:pt x="9906" y="54101"/>
                  </a:lnTo>
                  <a:lnTo>
                    <a:pt x="9906" y="56387"/>
                  </a:lnTo>
                  <a:lnTo>
                    <a:pt x="15239" y="56387"/>
                  </a:lnTo>
                  <a:lnTo>
                    <a:pt x="15239" y="58674"/>
                  </a:lnTo>
                  <a:lnTo>
                    <a:pt x="37337" y="58674"/>
                  </a:lnTo>
                  <a:lnTo>
                    <a:pt x="37337" y="56387"/>
                  </a:lnTo>
                  <a:lnTo>
                    <a:pt x="41909" y="56387"/>
                  </a:lnTo>
                  <a:lnTo>
                    <a:pt x="41909" y="54101"/>
                  </a:lnTo>
                  <a:lnTo>
                    <a:pt x="44957" y="54101"/>
                  </a:lnTo>
                  <a:lnTo>
                    <a:pt x="44957" y="51815"/>
                  </a:lnTo>
                  <a:lnTo>
                    <a:pt x="47243" y="51815"/>
                  </a:lnTo>
                  <a:lnTo>
                    <a:pt x="47243" y="48768"/>
                  </a:lnTo>
                  <a:lnTo>
                    <a:pt x="49530" y="46481"/>
                  </a:lnTo>
                  <a:lnTo>
                    <a:pt x="49530" y="41909"/>
                  </a:lnTo>
                  <a:lnTo>
                    <a:pt x="51815" y="41909"/>
                  </a:lnTo>
                  <a:lnTo>
                    <a:pt x="51815" y="38861"/>
                  </a:lnTo>
                  <a:lnTo>
                    <a:pt x="44957" y="38861"/>
                  </a:lnTo>
                  <a:lnTo>
                    <a:pt x="41909" y="38861"/>
                  </a:lnTo>
                  <a:lnTo>
                    <a:pt x="41909" y="44196"/>
                  </a:lnTo>
                  <a:lnTo>
                    <a:pt x="39624" y="44196"/>
                  </a:lnTo>
                  <a:lnTo>
                    <a:pt x="39624" y="48768"/>
                  </a:lnTo>
                  <a:lnTo>
                    <a:pt x="37337" y="48768"/>
                  </a:lnTo>
                  <a:lnTo>
                    <a:pt x="37337" y="51815"/>
                  </a:lnTo>
                  <a:lnTo>
                    <a:pt x="29718" y="51815"/>
                  </a:lnTo>
                  <a:lnTo>
                    <a:pt x="29718" y="54101"/>
                  </a:lnTo>
                  <a:lnTo>
                    <a:pt x="22859" y="54101"/>
                  </a:lnTo>
                  <a:lnTo>
                    <a:pt x="22859" y="51815"/>
                  </a:lnTo>
                  <a:lnTo>
                    <a:pt x="17525" y="51815"/>
                  </a:lnTo>
                  <a:lnTo>
                    <a:pt x="17525" y="48768"/>
                  </a:lnTo>
                  <a:lnTo>
                    <a:pt x="12953" y="48768"/>
                  </a:lnTo>
                  <a:lnTo>
                    <a:pt x="12953" y="46481"/>
                  </a:lnTo>
                  <a:lnTo>
                    <a:pt x="9906" y="44196"/>
                  </a:lnTo>
                  <a:lnTo>
                    <a:pt x="9906" y="38861"/>
                  </a:lnTo>
                  <a:lnTo>
                    <a:pt x="7619" y="38861"/>
                  </a:lnTo>
                  <a:lnTo>
                    <a:pt x="7619" y="19050"/>
                  </a:lnTo>
                  <a:lnTo>
                    <a:pt x="9906" y="19050"/>
                  </a:lnTo>
                  <a:lnTo>
                    <a:pt x="9906" y="14477"/>
                  </a:lnTo>
                  <a:lnTo>
                    <a:pt x="12953" y="12192"/>
                  </a:lnTo>
                  <a:lnTo>
                    <a:pt x="12953" y="9144"/>
                  </a:lnTo>
                  <a:lnTo>
                    <a:pt x="15239" y="9144"/>
                  </a:lnTo>
                  <a:lnTo>
                    <a:pt x="17525" y="6857"/>
                  </a:lnTo>
                  <a:lnTo>
                    <a:pt x="22859" y="6857"/>
                  </a:lnTo>
                  <a:lnTo>
                    <a:pt x="22859" y="4572"/>
                  </a:lnTo>
                  <a:lnTo>
                    <a:pt x="29718" y="4572"/>
                  </a:lnTo>
                  <a:lnTo>
                    <a:pt x="32765" y="6857"/>
                  </a:lnTo>
                  <a:lnTo>
                    <a:pt x="37337" y="6857"/>
                  </a:lnTo>
                  <a:lnTo>
                    <a:pt x="37337" y="9144"/>
                  </a:lnTo>
                  <a:lnTo>
                    <a:pt x="39624" y="9144"/>
                  </a:lnTo>
                  <a:lnTo>
                    <a:pt x="39624" y="12192"/>
                  </a:lnTo>
                  <a:lnTo>
                    <a:pt x="41909" y="14477"/>
                  </a:lnTo>
                  <a:lnTo>
                    <a:pt x="41909" y="16763"/>
                  </a:lnTo>
                  <a:lnTo>
                    <a:pt x="49530" y="16763"/>
                  </a:lnTo>
                  <a:lnTo>
                    <a:pt x="49530" y="9144"/>
                  </a:lnTo>
                  <a:lnTo>
                    <a:pt x="47243" y="9144"/>
                  </a:lnTo>
                  <a:lnTo>
                    <a:pt x="47243" y="6857"/>
                  </a:lnTo>
                  <a:lnTo>
                    <a:pt x="44957" y="6857"/>
                  </a:lnTo>
                  <a:lnTo>
                    <a:pt x="44957" y="4572"/>
                  </a:lnTo>
                  <a:lnTo>
                    <a:pt x="41909" y="4572"/>
                  </a:lnTo>
                  <a:lnTo>
                    <a:pt x="41909" y="2285"/>
                  </a:lnTo>
                  <a:lnTo>
                    <a:pt x="37337" y="2285"/>
                  </a:lnTo>
                  <a:lnTo>
                    <a:pt x="37337" y="0"/>
                  </a:lnTo>
                  <a:close/>
                </a:path>
              </a:pathLst>
            </a:custGeom>
            <a:solidFill>
              <a:srgbClr val="000000"/>
            </a:solidFill>
          </p:spPr>
          <p:txBody>
            <a:bodyPr wrap="square" lIns="0" tIns="0" rIns="0" bIns="0" rtlCol="0"/>
            <a:lstStyle/>
            <a:p>
              <a:endParaRPr/>
            </a:p>
          </p:txBody>
        </p:sp>
        <p:sp>
          <p:nvSpPr>
            <p:cNvPr id="61" name="object 19">
              <a:extLst>
                <a:ext uri="{FF2B5EF4-FFF2-40B4-BE49-F238E27FC236}">
                  <a16:creationId xmlns:a16="http://schemas.microsoft.com/office/drawing/2014/main" xmlns="" id="{C6AB0066-C188-4F35-8033-ECC177C83796}"/>
                </a:ext>
              </a:extLst>
            </p:cNvPr>
            <p:cNvSpPr/>
            <p:nvPr/>
          </p:nvSpPr>
          <p:spPr>
            <a:xfrm>
              <a:off x="7955572" y="2329040"/>
              <a:ext cx="49530" cy="59690"/>
            </a:xfrm>
            <a:custGeom>
              <a:avLst/>
              <a:gdLst/>
              <a:ahLst/>
              <a:cxnLst/>
              <a:rect l="l" t="t" r="r" b="b"/>
              <a:pathLst>
                <a:path w="49530" h="59689">
                  <a:moveTo>
                    <a:pt x="29705" y="0"/>
                  </a:moveTo>
                  <a:lnTo>
                    <a:pt x="0" y="0"/>
                  </a:lnTo>
                  <a:lnTo>
                    <a:pt x="0" y="59435"/>
                  </a:lnTo>
                  <a:lnTo>
                    <a:pt x="31991" y="59435"/>
                  </a:lnTo>
                  <a:lnTo>
                    <a:pt x="31991" y="57150"/>
                  </a:lnTo>
                  <a:lnTo>
                    <a:pt x="37325" y="57150"/>
                  </a:lnTo>
                  <a:lnTo>
                    <a:pt x="37325" y="54863"/>
                  </a:lnTo>
                  <a:lnTo>
                    <a:pt x="39611" y="54863"/>
                  </a:lnTo>
                  <a:lnTo>
                    <a:pt x="39611" y="51816"/>
                  </a:lnTo>
                  <a:lnTo>
                    <a:pt x="7619" y="51816"/>
                  </a:lnTo>
                  <a:lnTo>
                    <a:pt x="7619" y="7620"/>
                  </a:lnTo>
                  <a:lnTo>
                    <a:pt x="39611" y="7620"/>
                  </a:lnTo>
                  <a:lnTo>
                    <a:pt x="39611" y="5333"/>
                  </a:lnTo>
                  <a:lnTo>
                    <a:pt x="37325" y="5333"/>
                  </a:lnTo>
                  <a:lnTo>
                    <a:pt x="37325" y="3048"/>
                  </a:lnTo>
                  <a:lnTo>
                    <a:pt x="29705" y="3048"/>
                  </a:lnTo>
                  <a:lnTo>
                    <a:pt x="29705" y="0"/>
                  </a:lnTo>
                  <a:close/>
                </a:path>
                <a:path w="49530" h="59689">
                  <a:moveTo>
                    <a:pt x="41897" y="49529"/>
                  </a:moveTo>
                  <a:lnTo>
                    <a:pt x="31991" y="49529"/>
                  </a:lnTo>
                  <a:lnTo>
                    <a:pt x="31991" y="51816"/>
                  </a:lnTo>
                  <a:lnTo>
                    <a:pt x="41897" y="51816"/>
                  </a:lnTo>
                  <a:lnTo>
                    <a:pt x="41897" y="49529"/>
                  </a:lnTo>
                  <a:close/>
                </a:path>
                <a:path w="49530" h="59689">
                  <a:moveTo>
                    <a:pt x="44945" y="9905"/>
                  </a:moveTo>
                  <a:lnTo>
                    <a:pt x="35039" y="9905"/>
                  </a:lnTo>
                  <a:lnTo>
                    <a:pt x="35039" y="12192"/>
                  </a:lnTo>
                  <a:lnTo>
                    <a:pt x="37325" y="12192"/>
                  </a:lnTo>
                  <a:lnTo>
                    <a:pt x="37325" y="17525"/>
                  </a:lnTo>
                  <a:lnTo>
                    <a:pt x="39611" y="17525"/>
                  </a:lnTo>
                  <a:lnTo>
                    <a:pt x="39611" y="41909"/>
                  </a:lnTo>
                  <a:lnTo>
                    <a:pt x="37325" y="41909"/>
                  </a:lnTo>
                  <a:lnTo>
                    <a:pt x="37325" y="47244"/>
                  </a:lnTo>
                  <a:lnTo>
                    <a:pt x="35039" y="47244"/>
                  </a:lnTo>
                  <a:lnTo>
                    <a:pt x="35039" y="49529"/>
                  </a:lnTo>
                  <a:lnTo>
                    <a:pt x="44945" y="49529"/>
                  </a:lnTo>
                  <a:lnTo>
                    <a:pt x="44945" y="44957"/>
                  </a:lnTo>
                  <a:lnTo>
                    <a:pt x="47231" y="44957"/>
                  </a:lnTo>
                  <a:lnTo>
                    <a:pt x="47231" y="35051"/>
                  </a:lnTo>
                  <a:lnTo>
                    <a:pt x="49517" y="35051"/>
                  </a:lnTo>
                  <a:lnTo>
                    <a:pt x="49517" y="25146"/>
                  </a:lnTo>
                  <a:lnTo>
                    <a:pt x="47231" y="25146"/>
                  </a:lnTo>
                  <a:lnTo>
                    <a:pt x="47231" y="15240"/>
                  </a:lnTo>
                  <a:lnTo>
                    <a:pt x="44945" y="15240"/>
                  </a:lnTo>
                  <a:lnTo>
                    <a:pt x="44945" y="9905"/>
                  </a:lnTo>
                  <a:close/>
                </a:path>
                <a:path w="49530" h="59689">
                  <a:moveTo>
                    <a:pt x="41897" y="7620"/>
                  </a:moveTo>
                  <a:lnTo>
                    <a:pt x="29705" y="7620"/>
                  </a:lnTo>
                  <a:lnTo>
                    <a:pt x="29705" y="9905"/>
                  </a:lnTo>
                  <a:lnTo>
                    <a:pt x="41897" y="9905"/>
                  </a:lnTo>
                  <a:lnTo>
                    <a:pt x="41897" y="7620"/>
                  </a:lnTo>
                  <a:close/>
                </a:path>
              </a:pathLst>
            </a:custGeom>
            <a:solidFill>
              <a:srgbClr val="000000"/>
            </a:solidFill>
          </p:spPr>
          <p:txBody>
            <a:bodyPr wrap="square" lIns="0" tIns="0" rIns="0" bIns="0" rtlCol="0"/>
            <a:lstStyle/>
            <a:p>
              <a:endParaRPr/>
            </a:p>
          </p:txBody>
        </p:sp>
        <p:sp>
          <p:nvSpPr>
            <p:cNvPr id="62" name="object 20">
              <a:extLst>
                <a:ext uri="{FF2B5EF4-FFF2-40B4-BE49-F238E27FC236}">
                  <a16:creationId xmlns:a16="http://schemas.microsoft.com/office/drawing/2014/main" xmlns="" id="{BAEF670F-0980-4041-85A3-03195AAE3A81}"/>
                </a:ext>
              </a:extLst>
            </p:cNvPr>
            <p:cNvSpPr/>
            <p:nvPr/>
          </p:nvSpPr>
          <p:spPr>
            <a:xfrm>
              <a:off x="6332779" y="1302803"/>
              <a:ext cx="1989455" cy="275590"/>
            </a:xfrm>
            <a:custGeom>
              <a:avLst/>
              <a:gdLst/>
              <a:ahLst/>
              <a:cxnLst/>
              <a:rect l="l" t="t" r="r" b="b"/>
              <a:pathLst>
                <a:path w="1989454" h="275590">
                  <a:moveTo>
                    <a:pt x="1989251" y="54851"/>
                  </a:moveTo>
                  <a:lnTo>
                    <a:pt x="1986203" y="47231"/>
                  </a:lnTo>
                  <a:lnTo>
                    <a:pt x="1983917" y="42659"/>
                  </a:lnTo>
                  <a:lnTo>
                    <a:pt x="1979345" y="27432"/>
                  </a:lnTo>
                  <a:lnTo>
                    <a:pt x="1973999" y="22860"/>
                  </a:lnTo>
                  <a:lnTo>
                    <a:pt x="1969439" y="17526"/>
                  </a:lnTo>
                  <a:lnTo>
                    <a:pt x="1964105" y="12954"/>
                  </a:lnTo>
                  <a:lnTo>
                    <a:pt x="1959533" y="7620"/>
                  </a:lnTo>
                  <a:lnTo>
                    <a:pt x="1944293" y="3048"/>
                  </a:lnTo>
                  <a:lnTo>
                    <a:pt x="1937448" y="0"/>
                  </a:lnTo>
                  <a:lnTo>
                    <a:pt x="1907730" y="0"/>
                  </a:lnTo>
                  <a:lnTo>
                    <a:pt x="1910016" y="12954"/>
                  </a:lnTo>
                  <a:lnTo>
                    <a:pt x="1919922" y="9906"/>
                  </a:lnTo>
                  <a:lnTo>
                    <a:pt x="1934400" y="9906"/>
                  </a:lnTo>
                  <a:lnTo>
                    <a:pt x="1969439" y="35039"/>
                  </a:lnTo>
                  <a:lnTo>
                    <a:pt x="1976285" y="52565"/>
                  </a:lnTo>
                  <a:lnTo>
                    <a:pt x="1976285" y="57137"/>
                  </a:lnTo>
                  <a:lnTo>
                    <a:pt x="1979345" y="64757"/>
                  </a:lnTo>
                  <a:lnTo>
                    <a:pt x="1979345" y="76949"/>
                  </a:lnTo>
                  <a:lnTo>
                    <a:pt x="1976285" y="82283"/>
                  </a:lnTo>
                  <a:lnTo>
                    <a:pt x="1976285" y="89141"/>
                  </a:lnTo>
                  <a:lnTo>
                    <a:pt x="1973999" y="94475"/>
                  </a:lnTo>
                  <a:lnTo>
                    <a:pt x="1971725" y="102095"/>
                  </a:lnTo>
                  <a:lnTo>
                    <a:pt x="1969439" y="106654"/>
                  </a:lnTo>
                  <a:lnTo>
                    <a:pt x="1966391" y="111988"/>
                  </a:lnTo>
                  <a:lnTo>
                    <a:pt x="1961819" y="116560"/>
                  </a:lnTo>
                  <a:lnTo>
                    <a:pt x="1956485" y="118846"/>
                  </a:lnTo>
                  <a:lnTo>
                    <a:pt x="1951913" y="124180"/>
                  </a:lnTo>
                  <a:lnTo>
                    <a:pt x="1947341" y="126466"/>
                  </a:lnTo>
                  <a:lnTo>
                    <a:pt x="1942020" y="128752"/>
                  </a:lnTo>
                  <a:lnTo>
                    <a:pt x="1934400" y="128752"/>
                  </a:lnTo>
                  <a:lnTo>
                    <a:pt x="1927542" y="131038"/>
                  </a:lnTo>
                  <a:lnTo>
                    <a:pt x="1919922" y="131038"/>
                  </a:lnTo>
                  <a:lnTo>
                    <a:pt x="1912302" y="128752"/>
                  </a:lnTo>
                  <a:lnTo>
                    <a:pt x="1911870" y="131038"/>
                  </a:lnTo>
                  <a:lnTo>
                    <a:pt x="1907730" y="131038"/>
                  </a:lnTo>
                  <a:lnTo>
                    <a:pt x="1910016" y="143992"/>
                  </a:lnTo>
                  <a:lnTo>
                    <a:pt x="1919922" y="140944"/>
                  </a:lnTo>
                  <a:lnTo>
                    <a:pt x="1927542" y="140944"/>
                  </a:lnTo>
                  <a:lnTo>
                    <a:pt x="1934400" y="143992"/>
                  </a:lnTo>
                  <a:lnTo>
                    <a:pt x="1939734" y="143992"/>
                  </a:lnTo>
                  <a:lnTo>
                    <a:pt x="1947341" y="146278"/>
                  </a:lnTo>
                  <a:lnTo>
                    <a:pt x="1951913" y="148564"/>
                  </a:lnTo>
                  <a:lnTo>
                    <a:pt x="1956485" y="153898"/>
                  </a:lnTo>
                  <a:lnTo>
                    <a:pt x="1961819" y="156184"/>
                  </a:lnTo>
                  <a:lnTo>
                    <a:pt x="1976285" y="183603"/>
                  </a:lnTo>
                  <a:lnTo>
                    <a:pt x="1976285" y="188175"/>
                  </a:lnTo>
                  <a:lnTo>
                    <a:pt x="1979345" y="195795"/>
                  </a:lnTo>
                  <a:lnTo>
                    <a:pt x="1979345" y="207987"/>
                  </a:lnTo>
                  <a:lnTo>
                    <a:pt x="1976285" y="215607"/>
                  </a:lnTo>
                  <a:lnTo>
                    <a:pt x="1976285" y="220179"/>
                  </a:lnTo>
                  <a:lnTo>
                    <a:pt x="1973999" y="225513"/>
                  </a:lnTo>
                  <a:lnTo>
                    <a:pt x="1971725" y="233133"/>
                  </a:lnTo>
                  <a:lnTo>
                    <a:pt x="1969439" y="237705"/>
                  </a:lnTo>
                  <a:lnTo>
                    <a:pt x="1964105" y="243039"/>
                  </a:lnTo>
                  <a:lnTo>
                    <a:pt x="1961819" y="247611"/>
                  </a:lnTo>
                  <a:lnTo>
                    <a:pt x="1956485" y="249897"/>
                  </a:lnTo>
                  <a:lnTo>
                    <a:pt x="1951913" y="255231"/>
                  </a:lnTo>
                  <a:lnTo>
                    <a:pt x="1947341" y="257505"/>
                  </a:lnTo>
                  <a:lnTo>
                    <a:pt x="1942020" y="259791"/>
                  </a:lnTo>
                  <a:lnTo>
                    <a:pt x="1934400" y="262077"/>
                  </a:lnTo>
                  <a:lnTo>
                    <a:pt x="1912302" y="262077"/>
                  </a:lnTo>
                  <a:lnTo>
                    <a:pt x="1911477" y="265645"/>
                  </a:lnTo>
                  <a:lnTo>
                    <a:pt x="0" y="265645"/>
                  </a:lnTo>
                  <a:lnTo>
                    <a:pt x="0" y="269455"/>
                  </a:lnTo>
                  <a:lnTo>
                    <a:pt x="0" y="274535"/>
                  </a:lnTo>
                  <a:lnTo>
                    <a:pt x="1914588" y="274535"/>
                  </a:lnTo>
                  <a:lnTo>
                    <a:pt x="1914588" y="273392"/>
                  </a:lnTo>
                  <a:lnTo>
                    <a:pt x="1919922" y="275031"/>
                  </a:lnTo>
                  <a:lnTo>
                    <a:pt x="1927542" y="271983"/>
                  </a:lnTo>
                  <a:lnTo>
                    <a:pt x="1937448" y="271983"/>
                  </a:lnTo>
                  <a:lnTo>
                    <a:pt x="1951913" y="267411"/>
                  </a:lnTo>
                  <a:lnTo>
                    <a:pt x="1981631" y="237705"/>
                  </a:lnTo>
                  <a:lnTo>
                    <a:pt x="1986203" y="223227"/>
                  </a:lnTo>
                  <a:lnTo>
                    <a:pt x="1989251" y="215607"/>
                  </a:lnTo>
                  <a:lnTo>
                    <a:pt x="1989251" y="188175"/>
                  </a:lnTo>
                  <a:lnTo>
                    <a:pt x="1986203" y="180568"/>
                  </a:lnTo>
                  <a:lnTo>
                    <a:pt x="1981631" y="166090"/>
                  </a:lnTo>
                  <a:lnTo>
                    <a:pt x="1951913" y="136372"/>
                  </a:lnTo>
                  <a:lnTo>
                    <a:pt x="1959533" y="131038"/>
                  </a:lnTo>
                  <a:lnTo>
                    <a:pt x="1964105" y="128752"/>
                  </a:lnTo>
                  <a:lnTo>
                    <a:pt x="1969439" y="124180"/>
                  </a:lnTo>
                  <a:lnTo>
                    <a:pt x="1973999" y="116560"/>
                  </a:lnTo>
                  <a:lnTo>
                    <a:pt x="1979345" y="111988"/>
                  </a:lnTo>
                  <a:lnTo>
                    <a:pt x="1981631" y="104381"/>
                  </a:lnTo>
                  <a:lnTo>
                    <a:pt x="1983917" y="99047"/>
                  </a:lnTo>
                  <a:lnTo>
                    <a:pt x="1986203" y="92189"/>
                  </a:lnTo>
                  <a:lnTo>
                    <a:pt x="1989251" y="84569"/>
                  </a:lnTo>
                  <a:lnTo>
                    <a:pt x="1989251" y="54851"/>
                  </a:lnTo>
                  <a:close/>
                </a:path>
              </a:pathLst>
            </a:custGeom>
            <a:solidFill>
              <a:srgbClr val="000000"/>
            </a:solidFill>
          </p:spPr>
          <p:txBody>
            <a:bodyPr wrap="square" lIns="0" tIns="0" rIns="0" bIns="0" rtlCol="0"/>
            <a:lstStyle/>
            <a:p>
              <a:endParaRPr/>
            </a:p>
          </p:txBody>
        </p:sp>
        <p:sp>
          <p:nvSpPr>
            <p:cNvPr id="63" name="object 21">
              <a:extLst>
                <a:ext uri="{FF2B5EF4-FFF2-40B4-BE49-F238E27FC236}">
                  <a16:creationId xmlns:a16="http://schemas.microsoft.com/office/drawing/2014/main" xmlns="" id="{E5CCB82B-5761-477A-BD92-6D9C20C05D65}"/>
                </a:ext>
              </a:extLst>
            </p:cNvPr>
            <p:cNvSpPr/>
            <p:nvPr/>
          </p:nvSpPr>
          <p:spPr>
            <a:xfrm>
              <a:off x="8240510" y="1567928"/>
              <a:ext cx="81915" cy="274320"/>
            </a:xfrm>
            <a:custGeom>
              <a:avLst/>
              <a:gdLst/>
              <a:ahLst/>
              <a:cxnLst/>
              <a:rect l="l" t="t" r="r" b="b"/>
              <a:pathLst>
                <a:path w="81914" h="274319">
                  <a:moveTo>
                    <a:pt x="81521" y="61722"/>
                  </a:moveTo>
                  <a:lnTo>
                    <a:pt x="78473" y="54102"/>
                  </a:lnTo>
                  <a:lnTo>
                    <a:pt x="78473" y="49530"/>
                  </a:lnTo>
                  <a:lnTo>
                    <a:pt x="73901" y="34290"/>
                  </a:lnTo>
                  <a:lnTo>
                    <a:pt x="68554" y="29718"/>
                  </a:lnTo>
                  <a:lnTo>
                    <a:pt x="66268" y="22098"/>
                  </a:lnTo>
                  <a:lnTo>
                    <a:pt x="61709" y="16764"/>
                  </a:lnTo>
                  <a:lnTo>
                    <a:pt x="54089" y="12192"/>
                  </a:lnTo>
                  <a:lnTo>
                    <a:pt x="48755" y="6858"/>
                  </a:lnTo>
                  <a:lnTo>
                    <a:pt x="26670" y="0"/>
                  </a:lnTo>
                  <a:lnTo>
                    <a:pt x="0" y="0"/>
                  </a:lnTo>
                  <a:lnTo>
                    <a:pt x="2286" y="12192"/>
                  </a:lnTo>
                  <a:lnTo>
                    <a:pt x="9906" y="9906"/>
                  </a:lnTo>
                  <a:lnTo>
                    <a:pt x="16764" y="9906"/>
                  </a:lnTo>
                  <a:lnTo>
                    <a:pt x="24384" y="12192"/>
                  </a:lnTo>
                  <a:lnTo>
                    <a:pt x="32004" y="12192"/>
                  </a:lnTo>
                  <a:lnTo>
                    <a:pt x="36563" y="14478"/>
                  </a:lnTo>
                  <a:lnTo>
                    <a:pt x="44183" y="16764"/>
                  </a:lnTo>
                  <a:lnTo>
                    <a:pt x="48755" y="22098"/>
                  </a:lnTo>
                  <a:lnTo>
                    <a:pt x="54089" y="24384"/>
                  </a:lnTo>
                  <a:lnTo>
                    <a:pt x="56375" y="29718"/>
                  </a:lnTo>
                  <a:lnTo>
                    <a:pt x="61709" y="34290"/>
                  </a:lnTo>
                  <a:lnTo>
                    <a:pt x="63995" y="39624"/>
                  </a:lnTo>
                  <a:lnTo>
                    <a:pt x="66268" y="44196"/>
                  </a:lnTo>
                  <a:lnTo>
                    <a:pt x="66268" y="51816"/>
                  </a:lnTo>
                  <a:lnTo>
                    <a:pt x="68554" y="56388"/>
                  </a:lnTo>
                  <a:lnTo>
                    <a:pt x="68554" y="81521"/>
                  </a:lnTo>
                  <a:lnTo>
                    <a:pt x="66268" y="89141"/>
                  </a:lnTo>
                  <a:lnTo>
                    <a:pt x="66268" y="93713"/>
                  </a:lnTo>
                  <a:lnTo>
                    <a:pt x="63995" y="101333"/>
                  </a:lnTo>
                  <a:lnTo>
                    <a:pt x="58661" y="105905"/>
                  </a:lnTo>
                  <a:lnTo>
                    <a:pt x="56375" y="111239"/>
                  </a:lnTo>
                  <a:lnTo>
                    <a:pt x="54089" y="115811"/>
                  </a:lnTo>
                  <a:lnTo>
                    <a:pt x="48755" y="118859"/>
                  </a:lnTo>
                  <a:lnTo>
                    <a:pt x="44183" y="123431"/>
                  </a:lnTo>
                  <a:lnTo>
                    <a:pt x="39611" y="125717"/>
                  </a:lnTo>
                  <a:lnTo>
                    <a:pt x="32004" y="128003"/>
                  </a:lnTo>
                  <a:lnTo>
                    <a:pt x="26670" y="131051"/>
                  </a:lnTo>
                  <a:lnTo>
                    <a:pt x="9906" y="131051"/>
                  </a:lnTo>
                  <a:lnTo>
                    <a:pt x="2286" y="131051"/>
                  </a:lnTo>
                  <a:lnTo>
                    <a:pt x="1854" y="132918"/>
                  </a:lnTo>
                  <a:lnTo>
                    <a:pt x="0" y="133337"/>
                  </a:lnTo>
                  <a:lnTo>
                    <a:pt x="876" y="137147"/>
                  </a:lnTo>
                  <a:lnTo>
                    <a:pt x="0" y="140957"/>
                  </a:lnTo>
                  <a:lnTo>
                    <a:pt x="1752" y="140957"/>
                  </a:lnTo>
                  <a:lnTo>
                    <a:pt x="2286" y="143243"/>
                  </a:lnTo>
                  <a:lnTo>
                    <a:pt x="9906" y="143243"/>
                  </a:lnTo>
                  <a:lnTo>
                    <a:pt x="16764" y="140957"/>
                  </a:lnTo>
                  <a:lnTo>
                    <a:pt x="24384" y="143243"/>
                  </a:lnTo>
                  <a:lnTo>
                    <a:pt x="32004" y="143243"/>
                  </a:lnTo>
                  <a:lnTo>
                    <a:pt x="36563" y="145516"/>
                  </a:lnTo>
                  <a:lnTo>
                    <a:pt x="44183" y="147802"/>
                  </a:lnTo>
                  <a:lnTo>
                    <a:pt x="48755" y="153136"/>
                  </a:lnTo>
                  <a:lnTo>
                    <a:pt x="51803" y="155422"/>
                  </a:lnTo>
                  <a:lnTo>
                    <a:pt x="56375" y="160756"/>
                  </a:lnTo>
                  <a:lnTo>
                    <a:pt x="58661" y="165328"/>
                  </a:lnTo>
                  <a:lnTo>
                    <a:pt x="63995" y="170662"/>
                  </a:lnTo>
                  <a:lnTo>
                    <a:pt x="66268" y="177520"/>
                  </a:lnTo>
                  <a:lnTo>
                    <a:pt x="66268" y="182854"/>
                  </a:lnTo>
                  <a:lnTo>
                    <a:pt x="68554" y="187426"/>
                  </a:lnTo>
                  <a:lnTo>
                    <a:pt x="68554" y="214858"/>
                  </a:lnTo>
                  <a:lnTo>
                    <a:pt x="66268" y="220192"/>
                  </a:lnTo>
                  <a:lnTo>
                    <a:pt x="63995" y="224751"/>
                  </a:lnTo>
                  <a:lnTo>
                    <a:pt x="63995" y="232371"/>
                  </a:lnTo>
                  <a:lnTo>
                    <a:pt x="58661" y="236943"/>
                  </a:lnTo>
                  <a:lnTo>
                    <a:pt x="56375" y="242277"/>
                  </a:lnTo>
                  <a:lnTo>
                    <a:pt x="44183" y="254469"/>
                  </a:lnTo>
                  <a:lnTo>
                    <a:pt x="36563" y="256755"/>
                  </a:lnTo>
                  <a:lnTo>
                    <a:pt x="32004" y="259041"/>
                  </a:lnTo>
                  <a:lnTo>
                    <a:pt x="24384" y="262089"/>
                  </a:lnTo>
                  <a:lnTo>
                    <a:pt x="2286" y="262089"/>
                  </a:lnTo>
                  <a:lnTo>
                    <a:pt x="0" y="271995"/>
                  </a:lnTo>
                  <a:lnTo>
                    <a:pt x="9906" y="274281"/>
                  </a:lnTo>
                  <a:lnTo>
                    <a:pt x="19812" y="274281"/>
                  </a:lnTo>
                  <a:lnTo>
                    <a:pt x="26670" y="271995"/>
                  </a:lnTo>
                  <a:lnTo>
                    <a:pt x="34290" y="268947"/>
                  </a:lnTo>
                  <a:lnTo>
                    <a:pt x="48755" y="264375"/>
                  </a:lnTo>
                  <a:lnTo>
                    <a:pt x="54089" y="259041"/>
                  </a:lnTo>
                  <a:lnTo>
                    <a:pt x="61709" y="254469"/>
                  </a:lnTo>
                  <a:lnTo>
                    <a:pt x="66268" y="249897"/>
                  </a:lnTo>
                  <a:lnTo>
                    <a:pt x="68554" y="242277"/>
                  </a:lnTo>
                  <a:lnTo>
                    <a:pt x="73901" y="236943"/>
                  </a:lnTo>
                  <a:lnTo>
                    <a:pt x="78473" y="222465"/>
                  </a:lnTo>
                  <a:lnTo>
                    <a:pt x="78473" y="214858"/>
                  </a:lnTo>
                  <a:lnTo>
                    <a:pt x="81521" y="207238"/>
                  </a:lnTo>
                  <a:lnTo>
                    <a:pt x="81521" y="195046"/>
                  </a:lnTo>
                  <a:lnTo>
                    <a:pt x="78473" y="187426"/>
                  </a:lnTo>
                  <a:lnTo>
                    <a:pt x="78473" y="180568"/>
                  </a:lnTo>
                  <a:lnTo>
                    <a:pt x="73901" y="165328"/>
                  </a:lnTo>
                  <a:lnTo>
                    <a:pt x="68554" y="160756"/>
                  </a:lnTo>
                  <a:lnTo>
                    <a:pt x="63995" y="153136"/>
                  </a:lnTo>
                  <a:lnTo>
                    <a:pt x="61709" y="147802"/>
                  </a:lnTo>
                  <a:lnTo>
                    <a:pt x="54089" y="143243"/>
                  </a:lnTo>
                  <a:lnTo>
                    <a:pt x="48755" y="140957"/>
                  </a:lnTo>
                  <a:lnTo>
                    <a:pt x="41897" y="135623"/>
                  </a:lnTo>
                  <a:lnTo>
                    <a:pt x="41694" y="135572"/>
                  </a:lnTo>
                  <a:lnTo>
                    <a:pt x="68554" y="111239"/>
                  </a:lnTo>
                  <a:lnTo>
                    <a:pt x="73901" y="105905"/>
                  </a:lnTo>
                  <a:lnTo>
                    <a:pt x="78473" y="91427"/>
                  </a:lnTo>
                  <a:lnTo>
                    <a:pt x="78473" y="83807"/>
                  </a:lnTo>
                  <a:lnTo>
                    <a:pt x="81521" y="76187"/>
                  </a:lnTo>
                  <a:lnTo>
                    <a:pt x="81521" y="61722"/>
                  </a:lnTo>
                  <a:close/>
                </a:path>
              </a:pathLst>
            </a:custGeom>
            <a:solidFill>
              <a:srgbClr val="000000"/>
            </a:solidFill>
          </p:spPr>
          <p:txBody>
            <a:bodyPr wrap="square" lIns="0" tIns="0" rIns="0" bIns="0" rtlCol="0"/>
            <a:lstStyle/>
            <a:p>
              <a:endParaRPr/>
            </a:p>
          </p:txBody>
        </p:sp>
        <p:sp>
          <p:nvSpPr>
            <p:cNvPr id="64" name="object 22">
              <a:extLst>
                <a:ext uri="{FF2B5EF4-FFF2-40B4-BE49-F238E27FC236}">
                  <a16:creationId xmlns:a16="http://schemas.microsoft.com/office/drawing/2014/main" xmlns="" id="{03CDBA02-1236-4131-9F2D-698270EA5551}"/>
                </a:ext>
              </a:extLst>
            </p:cNvPr>
            <p:cNvSpPr/>
            <p:nvPr/>
          </p:nvSpPr>
          <p:spPr>
            <a:xfrm>
              <a:off x="8405839" y="1564881"/>
              <a:ext cx="81915" cy="272415"/>
            </a:xfrm>
            <a:custGeom>
              <a:avLst/>
              <a:gdLst/>
              <a:ahLst/>
              <a:cxnLst/>
              <a:rect l="l" t="t" r="r" b="b"/>
              <a:pathLst>
                <a:path w="81914" h="272414">
                  <a:moveTo>
                    <a:pt x="81521" y="140957"/>
                  </a:moveTo>
                  <a:lnTo>
                    <a:pt x="79235" y="128765"/>
                  </a:lnTo>
                  <a:lnTo>
                    <a:pt x="69329" y="131051"/>
                  </a:lnTo>
                  <a:lnTo>
                    <a:pt x="61709" y="131051"/>
                  </a:lnTo>
                  <a:lnTo>
                    <a:pt x="54851" y="128765"/>
                  </a:lnTo>
                  <a:lnTo>
                    <a:pt x="49517" y="128765"/>
                  </a:lnTo>
                  <a:lnTo>
                    <a:pt x="41897" y="126479"/>
                  </a:lnTo>
                  <a:lnTo>
                    <a:pt x="37325" y="124193"/>
                  </a:lnTo>
                  <a:lnTo>
                    <a:pt x="31991" y="118859"/>
                  </a:lnTo>
                  <a:lnTo>
                    <a:pt x="27419" y="116573"/>
                  </a:lnTo>
                  <a:lnTo>
                    <a:pt x="22085" y="112001"/>
                  </a:lnTo>
                  <a:lnTo>
                    <a:pt x="19812" y="106667"/>
                  </a:lnTo>
                  <a:lnTo>
                    <a:pt x="17526" y="102095"/>
                  </a:lnTo>
                  <a:lnTo>
                    <a:pt x="12192" y="89141"/>
                  </a:lnTo>
                  <a:lnTo>
                    <a:pt x="12192" y="84569"/>
                  </a:lnTo>
                  <a:lnTo>
                    <a:pt x="9906" y="76949"/>
                  </a:lnTo>
                  <a:lnTo>
                    <a:pt x="9906" y="64770"/>
                  </a:lnTo>
                  <a:lnTo>
                    <a:pt x="12192" y="57150"/>
                  </a:lnTo>
                  <a:lnTo>
                    <a:pt x="12192" y="52578"/>
                  </a:lnTo>
                  <a:lnTo>
                    <a:pt x="15240" y="47244"/>
                  </a:lnTo>
                  <a:lnTo>
                    <a:pt x="17526" y="39624"/>
                  </a:lnTo>
                  <a:lnTo>
                    <a:pt x="19812" y="35052"/>
                  </a:lnTo>
                  <a:lnTo>
                    <a:pt x="22085" y="29718"/>
                  </a:lnTo>
                  <a:lnTo>
                    <a:pt x="27419" y="25146"/>
                  </a:lnTo>
                  <a:lnTo>
                    <a:pt x="31991" y="22860"/>
                  </a:lnTo>
                  <a:lnTo>
                    <a:pt x="37325" y="17526"/>
                  </a:lnTo>
                  <a:lnTo>
                    <a:pt x="41897" y="15240"/>
                  </a:lnTo>
                  <a:lnTo>
                    <a:pt x="54851" y="9906"/>
                  </a:lnTo>
                  <a:lnTo>
                    <a:pt x="76949" y="9906"/>
                  </a:lnTo>
                  <a:lnTo>
                    <a:pt x="79235" y="0"/>
                  </a:lnTo>
                  <a:lnTo>
                    <a:pt x="51803" y="0"/>
                  </a:lnTo>
                  <a:lnTo>
                    <a:pt x="44945" y="3048"/>
                  </a:lnTo>
                  <a:lnTo>
                    <a:pt x="29705" y="7620"/>
                  </a:lnTo>
                  <a:lnTo>
                    <a:pt x="25133" y="12954"/>
                  </a:lnTo>
                  <a:lnTo>
                    <a:pt x="19812" y="17526"/>
                  </a:lnTo>
                  <a:lnTo>
                    <a:pt x="15240" y="22860"/>
                  </a:lnTo>
                  <a:lnTo>
                    <a:pt x="9906" y="29718"/>
                  </a:lnTo>
                  <a:lnTo>
                    <a:pt x="7620" y="35052"/>
                  </a:lnTo>
                  <a:lnTo>
                    <a:pt x="5334" y="42672"/>
                  </a:lnTo>
                  <a:lnTo>
                    <a:pt x="2286" y="49530"/>
                  </a:lnTo>
                  <a:lnTo>
                    <a:pt x="0" y="57150"/>
                  </a:lnTo>
                  <a:lnTo>
                    <a:pt x="0" y="84569"/>
                  </a:lnTo>
                  <a:lnTo>
                    <a:pt x="2286" y="92189"/>
                  </a:lnTo>
                  <a:lnTo>
                    <a:pt x="5334" y="99047"/>
                  </a:lnTo>
                  <a:lnTo>
                    <a:pt x="7620" y="106667"/>
                  </a:lnTo>
                  <a:lnTo>
                    <a:pt x="37325" y="136385"/>
                  </a:lnTo>
                  <a:lnTo>
                    <a:pt x="29705" y="140957"/>
                  </a:lnTo>
                  <a:lnTo>
                    <a:pt x="25133" y="144005"/>
                  </a:lnTo>
                  <a:lnTo>
                    <a:pt x="19812" y="148564"/>
                  </a:lnTo>
                  <a:lnTo>
                    <a:pt x="15240" y="156184"/>
                  </a:lnTo>
                  <a:lnTo>
                    <a:pt x="9906" y="160756"/>
                  </a:lnTo>
                  <a:lnTo>
                    <a:pt x="7620" y="168376"/>
                  </a:lnTo>
                  <a:lnTo>
                    <a:pt x="2286" y="180568"/>
                  </a:lnTo>
                  <a:lnTo>
                    <a:pt x="0" y="188188"/>
                  </a:lnTo>
                  <a:lnTo>
                    <a:pt x="0" y="217906"/>
                  </a:lnTo>
                  <a:lnTo>
                    <a:pt x="2286" y="225513"/>
                  </a:lnTo>
                  <a:lnTo>
                    <a:pt x="5334" y="230085"/>
                  </a:lnTo>
                  <a:lnTo>
                    <a:pt x="9906" y="245325"/>
                  </a:lnTo>
                  <a:lnTo>
                    <a:pt x="15240" y="249897"/>
                  </a:lnTo>
                  <a:lnTo>
                    <a:pt x="19812" y="255231"/>
                  </a:lnTo>
                  <a:lnTo>
                    <a:pt x="25133" y="259803"/>
                  </a:lnTo>
                  <a:lnTo>
                    <a:pt x="29705" y="265137"/>
                  </a:lnTo>
                  <a:lnTo>
                    <a:pt x="44945" y="269709"/>
                  </a:lnTo>
                  <a:lnTo>
                    <a:pt x="51803" y="271995"/>
                  </a:lnTo>
                  <a:lnTo>
                    <a:pt x="81521" y="271995"/>
                  </a:lnTo>
                  <a:lnTo>
                    <a:pt x="79235" y="259803"/>
                  </a:lnTo>
                  <a:lnTo>
                    <a:pt x="69329" y="262089"/>
                  </a:lnTo>
                  <a:lnTo>
                    <a:pt x="54851" y="262089"/>
                  </a:lnTo>
                  <a:lnTo>
                    <a:pt x="47231" y="259803"/>
                  </a:lnTo>
                  <a:lnTo>
                    <a:pt x="41897" y="257517"/>
                  </a:lnTo>
                  <a:lnTo>
                    <a:pt x="37325" y="255231"/>
                  </a:lnTo>
                  <a:lnTo>
                    <a:pt x="31991" y="252945"/>
                  </a:lnTo>
                  <a:lnTo>
                    <a:pt x="27419" y="247611"/>
                  </a:lnTo>
                  <a:lnTo>
                    <a:pt x="22085" y="243039"/>
                  </a:lnTo>
                  <a:lnTo>
                    <a:pt x="19812" y="237705"/>
                  </a:lnTo>
                  <a:lnTo>
                    <a:pt x="17526" y="233133"/>
                  </a:lnTo>
                  <a:lnTo>
                    <a:pt x="12192" y="220192"/>
                  </a:lnTo>
                  <a:lnTo>
                    <a:pt x="9906" y="215620"/>
                  </a:lnTo>
                  <a:lnTo>
                    <a:pt x="9906" y="190474"/>
                  </a:lnTo>
                  <a:lnTo>
                    <a:pt x="12192" y="183616"/>
                  </a:lnTo>
                  <a:lnTo>
                    <a:pt x="15240" y="178282"/>
                  </a:lnTo>
                  <a:lnTo>
                    <a:pt x="17526" y="170662"/>
                  </a:lnTo>
                  <a:lnTo>
                    <a:pt x="19812" y="166090"/>
                  </a:lnTo>
                  <a:lnTo>
                    <a:pt x="22085" y="160756"/>
                  </a:lnTo>
                  <a:lnTo>
                    <a:pt x="27419" y="156184"/>
                  </a:lnTo>
                  <a:lnTo>
                    <a:pt x="31991" y="153898"/>
                  </a:lnTo>
                  <a:lnTo>
                    <a:pt x="37325" y="148564"/>
                  </a:lnTo>
                  <a:lnTo>
                    <a:pt x="41897" y="146291"/>
                  </a:lnTo>
                  <a:lnTo>
                    <a:pt x="47231" y="144005"/>
                  </a:lnTo>
                  <a:lnTo>
                    <a:pt x="54851" y="144005"/>
                  </a:lnTo>
                  <a:lnTo>
                    <a:pt x="61709" y="140957"/>
                  </a:lnTo>
                  <a:lnTo>
                    <a:pt x="69329" y="140957"/>
                  </a:lnTo>
                  <a:lnTo>
                    <a:pt x="76949" y="144005"/>
                  </a:lnTo>
                  <a:lnTo>
                    <a:pt x="77482" y="140957"/>
                  </a:lnTo>
                  <a:lnTo>
                    <a:pt x="81521" y="140957"/>
                  </a:lnTo>
                  <a:close/>
                </a:path>
              </a:pathLst>
            </a:custGeom>
            <a:solidFill>
              <a:srgbClr val="000000"/>
            </a:solidFill>
          </p:spPr>
          <p:txBody>
            <a:bodyPr wrap="square" lIns="0" tIns="0" rIns="0" bIns="0" rtlCol="0"/>
            <a:lstStyle/>
            <a:p>
              <a:endParaRPr/>
            </a:p>
          </p:txBody>
        </p:sp>
        <p:sp>
          <p:nvSpPr>
            <p:cNvPr id="65" name="object 23">
              <a:extLst>
                <a:ext uri="{FF2B5EF4-FFF2-40B4-BE49-F238E27FC236}">
                  <a16:creationId xmlns:a16="http://schemas.microsoft.com/office/drawing/2014/main" xmlns="" id="{7CCDC1F7-4ED4-40A8-A335-36066FF24A58}"/>
                </a:ext>
              </a:extLst>
            </p:cNvPr>
            <p:cNvSpPr/>
            <p:nvPr/>
          </p:nvSpPr>
          <p:spPr>
            <a:xfrm>
              <a:off x="8405839" y="1298231"/>
              <a:ext cx="81915" cy="274320"/>
            </a:xfrm>
            <a:custGeom>
              <a:avLst/>
              <a:gdLst/>
              <a:ahLst/>
              <a:cxnLst/>
              <a:rect l="l" t="t" r="r" b="b"/>
              <a:pathLst>
                <a:path w="81914" h="274319">
                  <a:moveTo>
                    <a:pt x="81521" y="2286"/>
                  </a:moveTo>
                  <a:lnTo>
                    <a:pt x="71615" y="0"/>
                  </a:lnTo>
                  <a:lnTo>
                    <a:pt x="61709" y="0"/>
                  </a:lnTo>
                  <a:lnTo>
                    <a:pt x="47231" y="4572"/>
                  </a:lnTo>
                  <a:lnTo>
                    <a:pt x="39611" y="7620"/>
                  </a:lnTo>
                  <a:lnTo>
                    <a:pt x="31991" y="9906"/>
                  </a:lnTo>
                  <a:lnTo>
                    <a:pt x="27419" y="14478"/>
                  </a:lnTo>
                  <a:lnTo>
                    <a:pt x="19812" y="19812"/>
                  </a:lnTo>
                  <a:lnTo>
                    <a:pt x="15240" y="24384"/>
                  </a:lnTo>
                  <a:lnTo>
                    <a:pt x="12192" y="32004"/>
                  </a:lnTo>
                  <a:lnTo>
                    <a:pt x="7620" y="37325"/>
                  </a:lnTo>
                  <a:lnTo>
                    <a:pt x="5334" y="44183"/>
                  </a:lnTo>
                  <a:lnTo>
                    <a:pt x="2286" y="51803"/>
                  </a:lnTo>
                  <a:lnTo>
                    <a:pt x="2286" y="59423"/>
                  </a:lnTo>
                  <a:lnTo>
                    <a:pt x="0" y="67043"/>
                  </a:lnTo>
                  <a:lnTo>
                    <a:pt x="0" y="79235"/>
                  </a:lnTo>
                  <a:lnTo>
                    <a:pt x="2286" y="86855"/>
                  </a:lnTo>
                  <a:lnTo>
                    <a:pt x="2286" y="93713"/>
                  </a:lnTo>
                  <a:lnTo>
                    <a:pt x="5334" y="101333"/>
                  </a:lnTo>
                  <a:lnTo>
                    <a:pt x="7620" y="108953"/>
                  </a:lnTo>
                  <a:lnTo>
                    <a:pt x="12192" y="113512"/>
                  </a:lnTo>
                  <a:lnTo>
                    <a:pt x="15240" y="121132"/>
                  </a:lnTo>
                  <a:lnTo>
                    <a:pt x="19812" y="126466"/>
                  </a:lnTo>
                  <a:lnTo>
                    <a:pt x="27419" y="131038"/>
                  </a:lnTo>
                  <a:lnTo>
                    <a:pt x="31991" y="135610"/>
                  </a:lnTo>
                  <a:lnTo>
                    <a:pt x="39611" y="138658"/>
                  </a:lnTo>
                  <a:lnTo>
                    <a:pt x="31991" y="143230"/>
                  </a:lnTo>
                  <a:lnTo>
                    <a:pt x="25133" y="145516"/>
                  </a:lnTo>
                  <a:lnTo>
                    <a:pt x="15240" y="155422"/>
                  </a:lnTo>
                  <a:lnTo>
                    <a:pt x="12192" y="163042"/>
                  </a:lnTo>
                  <a:lnTo>
                    <a:pt x="7620" y="168376"/>
                  </a:lnTo>
                  <a:lnTo>
                    <a:pt x="5334" y="175234"/>
                  </a:lnTo>
                  <a:lnTo>
                    <a:pt x="2286" y="182854"/>
                  </a:lnTo>
                  <a:lnTo>
                    <a:pt x="2286" y="190461"/>
                  </a:lnTo>
                  <a:lnTo>
                    <a:pt x="0" y="198081"/>
                  </a:lnTo>
                  <a:lnTo>
                    <a:pt x="0" y="212559"/>
                  </a:lnTo>
                  <a:lnTo>
                    <a:pt x="2286" y="220179"/>
                  </a:lnTo>
                  <a:lnTo>
                    <a:pt x="2286" y="224751"/>
                  </a:lnTo>
                  <a:lnTo>
                    <a:pt x="5334" y="232371"/>
                  </a:lnTo>
                  <a:lnTo>
                    <a:pt x="7620" y="239991"/>
                  </a:lnTo>
                  <a:lnTo>
                    <a:pt x="12192" y="244563"/>
                  </a:lnTo>
                  <a:lnTo>
                    <a:pt x="54851" y="274269"/>
                  </a:lnTo>
                  <a:lnTo>
                    <a:pt x="81521" y="274269"/>
                  </a:lnTo>
                  <a:lnTo>
                    <a:pt x="79235" y="262077"/>
                  </a:lnTo>
                  <a:lnTo>
                    <a:pt x="71615" y="264363"/>
                  </a:lnTo>
                  <a:lnTo>
                    <a:pt x="64757" y="264363"/>
                  </a:lnTo>
                  <a:lnTo>
                    <a:pt x="57137" y="262077"/>
                  </a:lnTo>
                  <a:lnTo>
                    <a:pt x="49517" y="262077"/>
                  </a:lnTo>
                  <a:lnTo>
                    <a:pt x="41897" y="259803"/>
                  </a:lnTo>
                  <a:lnTo>
                    <a:pt x="37325" y="257517"/>
                  </a:lnTo>
                  <a:lnTo>
                    <a:pt x="31991" y="252183"/>
                  </a:lnTo>
                  <a:lnTo>
                    <a:pt x="27419" y="249897"/>
                  </a:lnTo>
                  <a:lnTo>
                    <a:pt x="25133" y="244563"/>
                  </a:lnTo>
                  <a:lnTo>
                    <a:pt x="19812" y="239991"/>
                  </a:lnTo>
                  <a:lnTo>
                    <a:pt x="17526" y="234657"/>
                  </a:lnTo>
                  <a:lnTo>
                    <a:pt x="15240" y="230085"/>
                  </a:lnTo>
                  <a:lnTo>
                    <a:pt x="15240" y="222465"/>
                  </a:lnTo>
                  <a:lnTo>
                    <a:pt x="12192" y="217893"/>
                  </a:lnTo>
                  <a:lnTo>
                    <a:pt x="12192" y="192747"/>
                  </a:lnTo>
                  <a:lnTo>
                    <a:pt x="15240" y="185140"/>
                  </a:lnTo>
                  <a:lnTo>
                    <a:pt x="15240" y="180568"/>
                  </a:lnTo>
                  <a:lnTo>
                    <a:pt x="17526" y="172948"/>
                  </a:lnTo>
                  <a:lnTo>
                    <a:pt x="19812" y="168376"/>
                  </a:lnTo>
                  <a:lnTo>
                    <a:pt x="25133" y="163042"/>
                  </a:lnTo>
                  <a:lnTo>
                    <a:pt x="27419" y="158470"/>
                  </a:lnTo>
                  <a:lnTo>
                    <a:pt x="31991" y="155422"/>
                  </a:lnTo>
                  <a:lnTo>
                    <a:pt x="37325" y="150850"/>
                  </a:lnTo>
                  <a:lnTo>
                    <a:pt x="41897" y="148564"/>
                  </a:lnTo>
                  <a:lnTo>
                    <a:pt x="49517" y="145516"/>
                  </a:lnTo>
                  <a:lnTo>
                    <a:pt x="54851" y="145516"/>
                  </a:lnTo>
                  <a:lnTo>
                    <a:pt x="61709" y="143230"/>
                  </a:lnTo>
                  <a:lnTo>
                    <a:pt x="71615" y="143230"/>
                  </a:lnTo>
                  <a:lnTo>
                    <a:pt x="79235" y="143230"/>
                  </a:lnTo>
                  <a:lnTo>
                    <a:pt x="79235" y="141478"/>
                  </a:lnTo>
                  <a:lnTo>
                    <a:pt x="81521" y="140944"/>
                  </a:lnTo>
                  <a:lnTo>
                    <a:pt x="79235" y="131038"/>
                  </a:lnTo>
                  <a:lnTo>
                    <a:pt x="71615" y="131038"/>
                  </a:lnTo>
                  <a:lnTo>
                    <a:pt x="64757" y="133324"/>
                  </a:lnTo>
                  <a:lnTo>
                    <a:pt x="57137" y="131038"/>
                  </a:lnTo>
                  <a:lnTo>
                    <a:pt x="49517" y="131038"/>
                  </a:lnTo>
                  <a:lnTo>
                    <a:pt x="44945" y="128752"/>
                  </a:lnTo>
                  <a:lnTo>
                    <a:pt x="37325" y="126466"/>
                  </a:lnTo>
                  <a:lnTo>
                    <a:pt x="29705" y="118846"/>
                  </a:lnTo>
                  <a:lnTo>
                    <a:pt x="25133" y="113512"/>
                  </a:lnTo>
                  <a:lnTo>
                    <a:pt x="22085" y="108953"/>
                  </a:lnTo>
                  <a:lnTo>
                    <a:pt x="17526" y="103619"/>
                  </a:lnTo>
                  <a:lnTo>
                    <a:pt x="15240" y="96761"/>
                  </a:lnTo>
                  <a:lnTo>
                    <a:pt x="15240" y="91427"/>
                  </a:lnTo>
                  <a:lnTo>
                    <a:pt x="12192" y="86855"/>
                  </a:lnTo>
                  <a:lnTo>
                    <a:pt x="12192" y="59423"/>
                  </a:lnTo>
                  <a:lnTo>
                    <a:pt x="15240" y="54089"/>
                  </a:lnTo>
                  <a:lnTo>
                    <a:pt x="15240" y="49517"/>
                  </a:lnTo>
                  <a:lnTo>
                    <a:pt x="17526" y="41897"/>
                  </a:lnTo>
                  <a:lnTo>
                    <a:pt x="22085" y="37325"/>
                  </a:lnTo>
                  <a:lnTo>
                    <a:pt x="25133" y="32004"/>
                  </a:lnTo>
                  <a:lnTo>
                    <a:pt x="29705" y="27432"/>
                  </a:lnTo>
                  <a:lnTo>
                    <a:pt x="31991" y="24384"/>
                  </a:lnTo>
                  <a:lnTo>
                    <a:pt x="37325" y="19812"/>
                  </a:lnTo>
                  <a:lnTo>
                    <a:pt x="44945" y="17526"/>
                  </a:lnTo>
                  <a:lnTo>
                    <a:pt x="49517" y="14478"/>
                  </a:lnTo>
                  <a:lnTo>
                    <a:pt x="57137" y="12192"/>
                  </a:lnTo>
                  <a:lnTo>
                    <a:pt x="79235" y="12192"/>
                  </a:lnTo>
                  <a:lnTo>
                    <a:pt x="81521" y="2286"/>
                  </a:lnTo>
                  <a:close/>
                </a:path>
              </a:pathLst>
            </a:custGeom>
            <a:solidFill>
              <a:srgbClr val="000000"/>
            </a:solidFill>
          </p:spPr>
          <p:txBody>
            <a:bodyPr wrap="square" lIns="0" tIns="0" rIns="0" bIns="0" rtlCol="0"/>
            <a:lstStyle/>
            <a:p>
              <a:endParaRPr/>
            </a:p>
          </p:txBody>
        </p:sp>
        <p:sp>
          <p:nvSpPr>
            <p:cNvPr id="66" name="object 24">
              <a:extLst>
                <a:ext uri="{FF2B5EF4-FFF2-40B4-BE49-F238E27FC236}">
                  <a16:creationId xmlns:a16="http://schemas.microsoft.com/office/drawing/2014/main" xmlns="" id="{03203951-5553-4312-8751-CA38D0DDA332}"/>
                </a:ext>
              </a:extLst>
            </p:cNvPr>
            <p:cNvSpPr/>
            <p:nvPr/>
          </p:nvSpPr>
          <p:spPr>
            <a:xfrm>
              <a:off x="8482788" y="1826971"/>
              <a:ext cx="29845" cy="10160"/>
            </a:xfrm>
            <a:custGeom>
              <a:avLst/>
              <a:gdLst/>
              <a:ahLst/>
              <a:cxnLst/>
              <a:rect l="l" t="t" r="r" b="b"/>
              <a:pathLst>
                <a:path w="29845" h="10160">
                  <a:moveTo>
                    <a:pt x="29705" y="0"/>
                  </a:moveTo>
                  <a:lnTo>
                    <a:pt x="0" y="0"/>
                  </a:lnTo>
                  <a:lnTo>
                    <a:pt x="0" y="9905"/>
                  </a:lnTo>
                  <a:lnTo>
                    <a:pt x="29705" y="9905"/>
                  </a:lnTo>
                  <a:lnTo>
                    <a:pt x="29705" y="5333"/>
                  </a:lnTo>
                  <a:lnTo>
                    <a:pt x="29705" y="0"/>
                  </a:lnTo>
                  <a:close/>
                </a:path>
              </a:pathLst>
            </a:custGeom>
            <a:solidFill>
              <a:srgbClr val="000000"/>
            </a:solidFill>
          </p:spPr>
          <p:txBody>
            <a:bodyPr wrap="square" lIns="0" tIns="0" rIns="0" bIns="0" rtlCol="0"/>
            <a:lstStyle/>
            <a:p>
              <a:endParaRPr/>
            </a:p>
          </p:txBody>
        </p:sp>
        <p:sp>
          <p:nvSpPr>
            <p:cNvPr id="67" name="object 25">
              <a:extLst>
                <a:ext uri="{FF2B5EF4-FFF2-40B4-BE49-F238E27FC236}">
                  <a16:creationId xmlns:a16="http://schemas.microsoft.com/office/drawing/2014/main" xmlns="" id="{F29EC969-1F54-46BD-ABA5-6826E0B8FFE2}"/>
                </a:ext>
              </a:extLst>
            </p:cNvPr>
            <p:cNvSpPr/>
            <p:nvPr/>
          </p:nvSpPr>
          <p:spPr>
            <a:xfrm>
              <a:off x="7819948" y="1567929"/>
              <a:ext cx="12700" cy="318770"/>
            </a:xfrm>
            <a:custGeom>
              <a:avLst/>
              <a:gdLst/>
              <a:ahLst/>
              <a:cxnLst/>
              <a:rect l="l" t="t" r="r" b="b"/>
              <a:pathLst>
                <a:path w="12700" h="318769">
                  <a:moveTo>
                    <a:pt x="12192" y="0"/>
                  </a:moveTo>
                  <a:lnTo>
                    <a:pt x="4572" y="0"/>
                  </a:lnTo>
                  <a:lnTo>
                    <a:pt x="0" y="0"/>
                  </a:lnTo>
                  <a:lnTo>
                    <a:pt x="0" y="318465"/>
                  </a:lnTo>
                  <a:lnTo>
                    <a:pt x="12192" y="318465"/>
                  </a:lnTo>
                  <a:lnTo>
                    <a:pt x="12192" y="0"/>
                  </a:lnTo>
                  <a:close/>
                </a:path>
              </a:pathLst>
            </a:custGeom>
            <a:solidFill>
              <a:srgbClr val="000000"/>
            </a:solidFill>
          </p:spPr>
          <p:txBody>
            <a:bodyPr wrap="square" lIns="0" tIns="0" rIns="0" bIns="0" rtlCol="0"/>
            <a:lstStyle/>
            <a:p>
              <a:endParaRPr/>
            </a:p>
          </p:txBody>
        </p:sp>
        <p:sp>
          <p:nvSpPr>
            <p:cNvPr id="68" name="object 26">
              <a:extLst>
                <a:ext uri="{FF2B5EF4-FFF2-40B4-BE49-F238E27FC236}">
                  <a16:creationId xmlns:a16="http://schemas.microsoft.com/office/drawing/2014/main" xmlns="" id="{1186F2D6-658D-47F2-8155-5CEF6AC2F3D3}"/>
                </a:ext>
              </a:extLst>
            </p:cNvPr>
            <p:cNvSpPr/>
            <p:nvPr/>
          </p:nvSpPr>
          <p:spPr>
            <a:xfrm>
              <a:off x="9088476" y="1538223"/>
              <a:ext cx="47625" cy="44450"/>
            </a:xfrm>
            <a:custGeom>
              <a:avLst/>
              <a:gdLst/>
              <a:ahLst/>
              <a:cxnLst/>
              <a:rect l="l" t="t" r="r" b="b"/>
              <a:pathLst>
                <a:path w="47625" h="44450">
                  <a:moveTo>
                    <a:pt x="47231" y="17526"/>
                  </a:moveTo>
                  <a:lnTo>
                    <a:pt x="44945" y="14478"/>
                  </a:lnTo>
                  <a:lnTo>
                    <a:pt x="44945" y="12192"/>
                  </a:lnTo>
                  <a:lnTo>
                    <a:pt x="41897" y="9906"/>
                  </a:lnTo>
                  <a:lnTo>
                    <a:pt x="41897" y="7620"/>
                  </a:lnTo>
                  <a:lnTo>
                    <a:pt x="39611" y="7620"/>
                  </a:lnTo>
                  <a:lnTo>
                    <a:pt x="39611" y="4572"/>
                  </a:lnTo>
                  <a:lnTo>
                    <a:pt x="37325" y="4572"/>
                  </a:lnTo>
                  <a:lnTo>
                    <a:pt x="35039" y="2286"/>
                  </a:lnTo>
                  <a:lnTo>
                    <a:pt x="31991" y="2286"/>
                  </a:lnTo>
                  <a:lnTo>
                    <a:pt x="29705" y="0"/>
                  </a:lnTo>
                  <a:lnTo>
                    <a:pt x="25133" y="0"/>
                  </a:lnTo>
                  <a:lnTo>
                    <a:pt x="17526" y="0"/>
                  </a:lnTo>
                  <a:lnTo>
                    <a:pt x="15240" y="2286"/>
                  </a:lnTo>
                  <a:lnTo>
                    <a:pt x="12192" y="2286"/>
                  </a:lnTo>
                  <a:lnTo>
                    <a:pt x="9906" y="4572"/>
                  </a:lnTo>
                  <a:lnTo>
                    <a:pt x="7620" y="4572"/>
                  </a:lnTo>
                  <a:lnTo>
                    <a:pt x="7620" y="7620"/>
                  </a:lnTo>
                  <a:lnTo>
                    <a:pt x="5334" y="9906"/>
                  </a:lnTo>
                  <a:lnTo>
                    <a:pt x="5334" y="12192"/>
                  </a:lnTo>
                  <a:lnTo>
                    <a:pt x="2286" y="12192"/>
                  </a:lnTo>
                  <a:lnTo>
                    <a:pt x="2286" y="19812"/>
                  </a:lnTo>
                  <a:lnTo>
                    <a:pt x="0" y="19812"/>
                  </a:lnTo>
                  <a:lnTo>
                    <a:pt x="0" y="22085"/>
                  </a:lnTo>
                  <a:lnTo>
                    <a:pt x="0" y="24371"/>
                  </a:lnTo>
                  <a:lnTo>
                    <a:pt x="2286" y="26657"/>
                  </a:lnTo>
                  <a:lnTo>
                    <a:pt x="2286" y="31991"/>
                  </a:lnTo>
                  <a:lnTo>
                    <a:pt x="5334" y="34277"/>
                  </a:lnTo>
                  <a:lnTo>
                    <a:pt x="5334" y="36563"/>
                  </a:lnTo>
                  <a:lnTo>
                    <a:pt x="7620" y="36563"/>
                  </a:lnTo>
                  <a:lnTo>
                    <a:pt x="7620" y="39611"/>
                  </a:lnTo>
                  <a:lnTo>
                    <a:pt x="9906" y="39611"/>
                  </a:lnTo>
                  <a:lnTo>
                    <a:pt x="9906" y="41897"/>
                  </a:lnTo>
                  <a:lnTo>
                    <a:pt x="15240" y="41897"/>
                  </a:lnTo>
                  <a:lnTo>
                    <a:pt x="15240" y="44183"/>
                  </a:lnTo>
                  <a:lnTo>
                    <a:pt x="25133" y="44183"/>
                  </a:lnTo>
                  <a:lnTo>
                    <a:pt x="31991" y="44183"/>
                  </a:lnTo>
                  <a:lnTo>
                    <a:pt x="35039" y="41897"/>
                  </a:lnTo>
                  <a:lnTo>
                    <a:pt x="37325" y="41897"/>
                  </a:lnTo>
                  <a:lnTo>
                    <a:pt x="37325" y="39611"/>
                  </a:lnTo>
                  <a:lnTo>
                    <a:pt x="39611" y="39611"/>
                  </a:lnTo>
                  <a:lnTo>
                    <a:pt x="39611" y="36563"/>
                  </a:lnTo>
                  <a:lnTo>
                    <a:pt x="41897" y="36563"/>
                  </a:lnTo>
                  <a:lnTo>
                    <a:pt x="41897" y="34277"/>
                  </a:lnTo>
                  <a:lnTo>
                    <a:pt x="44945" y="34277"/>
                  </a:lnTo>
                  <a:lnTo>
                    <a:pt x="44945" y="29705"/>
                  </a:lnTo>
                  <a:lnTo>
                    <a:pt x="47231" y="26657"/>
                  </a:lnTo>
                  <a:lnTo>
                    <a:pt x="47231" y="22085"/>
                  </a:lnTo>
                  <a:lnTo>
                    <a:pt x="47231" y="17526"/>
                  </a:lnTo>
                  <a:close/>
                </a:path>
              </a:pathLst>
            </a:custGeom>
            <a:solidFill>
              <a:srgbClr val="000000"/>
            </a:solidFill>
          </p:spPr>
          <p:txBody>
            <a:bodyPr wrap="square" lIns="0" tIns="0" rIns="0" bIns="0" rtlCol="0"/>
            <a:lstStyle/>
            <a:p>
              <a:endParaRPr/>
            </a:p>
          </p:txBody>
        </p:sp>
        <p:pic>
          <p:nvPicPr>
            <p:cNvPr id="69" name="object 27">
              <a:extLst>
                <a:ext uri="{FF2B5EF4-FFF2-40B4-BE49-F238E27FC236}">
                  <a16:creationId xmlns:a16="http://schemas.microsoft.com/office/drawing/2014/main" xmlns="" id="{2D5C8B5C-B949-4788-9ACA-FFDE15F6AEAE}"/>
                </a:ext>
              </a:extLst>
            </p:cNvPr>
            <p:cNvPicPr/>
            <p:nvPr/>
          </p:nvPicPr>
          <p:blipFill>
            <a:blip r:embed="rId7" cstate="print"/>
            <a:stretch>
              <a:fillRect/>
            </a:stretch>
          </p:blipFill>
          <p:spPr>
            <a:xfrm>
              <a:off x="7589862" y="2002967"/>
              <a:ext cx="217144" cy="91414"/>
            </a:xfrm>
            <a:prstGeom prst="rect">
              <a:avLst/>
            </a:prstGeom>
          </p:spPr>
        </p:pic>
        <p:sp>
          <p:nvSpPr>
            <p:cNvPr id="70" name="object 28">
              <a:extLst>
                <a:ext uri="{FF2B5EF4-FFF2-40B4-BE49-F238E27FC236}">
                  <a16:creationId xmlns:a16="http://schemas.microsoft.com/office/drawing/2014/main" xmlns="" id="{EBC570D5-B9B0-4E0E-953F-F1BE071C1753}"/>
                </a:ext>
              </a:extLst>
            </p:cNvPr>
            <p:cNvSpPr/>
            <p:nvPr/>
          </p:nvSpPr>
          <p:spPr>
            <a:xfrm>
              <a:off x="7797102" y="1548129"/>
              <a:ext cx="52705" cy="49530"/>
            </a:xfrm>
            <a:custGeom>
              <a:avLst/>
              <a:gdLst/>
              <a:ahLst/>
              <a:cxnLst/>
              <a:rect l="l" t="t" r="r" b="b"/>
              <a:pathLst>
                <a:path w="52705" h="49530">
                  <a:moveTo>
                    <a:pt x="52565" y="22085"/>
                  </a:moveTo>
                  <a:lnTo>
                    <a:pt x="49517" y="22085"/>
                  </a:lnTo>
                  <a:lnTo>
                    <a:pt x="49517" y="12179"/>
                  </a:lnTo>
                  <a:lnTo>
                    <a:pt x="47231" y="12179"/>
                  </a:lnTo>
                  <a:lnTo>
                    <a:pt x="47231" y="9906"/>
                  </a:lnTo>
                  <a:lnTo>
                    <a:pt x="44945" y="7620"/>
                  </a:lnTo>
                  <a:lnTo>
                    <a:pt x="44945" y="4572"/>
                  </a:lnTo>
                  <a:lnTo>
                    <a:pt x="39611" y="4572"/>
                  </a:lnTo>
                  <a:lnTo>
                    <a:pt x="39611" y="2286"/>
                  </a:lnTo>
                  <a:lnTo>
                    <a:pt x="37325" y="2286"/>
                  </a:lnTo>
                  <a:lnTo>
                    <a:pt x="35039" y="0"/>
                  </a:lnTo>
                  <a:lnTo>
                    <a:pt x="25133" y="0"/>
                  </a:lnTo>
                  <a:lnTo>
                    <a:pt x="17526" y="0"/>
                  </a:lnTo>
                  <a:lnTo>
                    <a:pt x="15240" y="2286"/>
                  </a:lnTo>
                  <a:lnTo>
                    <a:pt x="12954" y="2286"/>
                  </a:lnTo>
                  <a:lnTo>
                    <a:pt x="9906" y="4572"/>
                  </a:lnTo>
                  <a:lnTo>
                    <a:pt x="7620" y="4572"/>
                  </a:lnTo>
                  <a:lnTo>
                    <a:pt x="7620" y="7620"/>
                  </a:lnTo>
                  <a:lnTo>
                    <a:pt x="5334" y="9906"/>
                  </a:lnTo>
                  <a:lnTo>
                    <a:pt x="5334" y="12179"/>
                  </a:lnTo>
                  <a:lnTo>
                    <a:pt x="3048" y="12179"/>
                  </a:lnTo>
                  <a:lnTo>
                    <a:pt x="3048" y="19799"/>
                  </a:lnTo>
                  <a:lnTo>
                    <a:pt x="0" y="19799"/>
                  </a:lnTo>
                  <a:lnTo>
                    <a:pt x="0" y="24371"/>
                  </a:lnTo>
                  <a:lnTo>
                    <a:pt x="0" y="26657"/>
                  </a:lnTo>
                  <a:lnTo>
                    <a:pt x="3048" y="29705"/>
                  </a:lnTo>
                  <a:lnTo>
                    <a:pt x="3048" y="34277"/>
                  </a:lnTo>
                  <a:lnTo>
                    <a:pt x="5334" y="34277"/>
                  </a:lnTo>
                  <a:lnTo>
                    <a:pt x="5334" y="39611"/>
                  </a:lnTo>
                  <a:lnTo>
                    <a:pt x="7620" y="39611"/>
                  </a:lnTo>
                  <a:lnTo>
                    <a:pt x="7620" y="41897"/>
                  </a:lnTo>
                  <a:lnTo>
                    <a:pt x="9906" y="41897"/>
                  </a:lnTo>
                  <a:lnTo>
                    <a:pt x="9906" y="44183"/>
                  </a:lnTo>
                  <a:lnTo>
                    <a:pt x="15240" y="44183"/>
                  </a:lnTo>
                  <a:lnTo>
                    <a:pt x="15240" y="46469"/>
                  </a:lnTo>
                  <a:lnTo>
                    <a:pt x="19812" y="46469"/>
                  </a:lnTo>
                  <a:lnTo>
                    <a:pt x="22847" y="49517"/>
                  </a:lnTo>
                  <a:lnTo>
                    <a:pt x="25133" y="49517"/>
                  </a:lnTo>
                  <a:lnTo>
                    <a:pt x="29705" y="49517"/>
                  </a:lnTo>
                  <a:lnTo>
                    <a:pt x="29705" y="46469"/>
                  </a:lnTo>
                  <a:lnTo>
                    <a:pt x="37325" y="46469"/>
                  </a:lnTo>
                  <a:lnTo>
                    <a:pt x="37325" y="44183"/>
                  </a:lnTo>
                  <a:lnTo>
                    <a:pt x="39611" y="44183"/>
                  </a:lnTo>
                  <a:lnTo>
                    <a:pt x="42659" y="41897"/>
                  </a:lnTo>
                  <a:lnTo>
                    <a:pt x="44945" y="41897"/>
                  </a:lnTo>
                  <a:lnTo>
                    <a:pt x="44945" y="39611"/>
                  </a:lnTo>
                  <a:lnTo>
                    <a:pt x="47231" y="39611"/>
                  </a:lnTo>
                  <a:lnTo>
                    <a:pt x="47231" y="34277"/>
                  </a:lnTo>
                  <a:lnTo>
                    <a:pt x="49517" y="34277"/>
                  </a:lnTo>
                  <a:lnTo>
                    <a:pt x="49517" y="26657"/>
                  </a:lnTo>
                  <a:lnTo>
                    <a:pt x="52565" y="24371"/>
                  </a:lnTo>
                  <a:lnTo>
                    <a:pt x="52565" y="22085"/>
                  </a:lnTo>
                  <a:close/>
                </a:path>
              </a:pathLst>
            </a:custGeom>
            <a:solidFill>
              <a:srgbClr val="000000"/>
            </a:solidFill>
          </p:spPr>
          <p:txBody>
            <a:bodyPr wrap="square" lIns="0" tIns="0" rIns="0" bIns="0" rtlCol="0"/>
            <a:lstStyle/>
            <a:p>
              <a:endParaRPr/>
            </a:p>
          </p:txBody>
        </p:sp>
        <p:pic>
          <p:nvPicPr>
            <p:cNvPr id="71" name="object 29">
              <a:extLst>
                <a:ext uri="{FF2B5EF4-FFF2-40B4-BE49-F238E27FC236}">
                  <a16:creationId xmlns:a16="http://schemas.microsoft.com/office/drawing/2014/main" xmlns="" id="{40A7D40A-2062-44BC-893E-43D986105B64}"/>
                </a:ext>
              </a:extLst>
            </p:cNvPr>
            <p:cNvPicPr/>
            <p:nvPr/>
          </p:nvPicPr>
          <p:blipFill>
            <a:blip r:embed="rId8" cstate="print"/>
            <a:stretch>
              <a:fillRect/>
            </a:stretch>
          </p:blipFill>
          <p:spPr>
            <a:xfrm>
              <a:off x="5959462" y="1453654"/>
              <a:ext cx="1521460" cy="1023950"/>
            </a:xfrm>
            <a:prstGeom prst="rect">
              <a:avLst/>
            </a:prstGeom>
          </p:spPr>
        </p:pic>
        <p:sp>
          <p:nvSpPr>
            <p:cNvPr id="72" name="object 30">
              <a:extLst>
                <a:ext uri="{FF2B5EF4-FFF2-40B4-BE49-F238E27FC236}">
                  <a16:creationId xmlns:a16="http://schemas.microsoft.com/office/drawing/2014/main" xmlns="" id="{6671238E-B876-4A14-BC43-97C712AFA237}"/>
                </a:ext>
              </a:extLst>
            </p:cNvPr>
            <p:cNvSpPr/>
            <p:nvPr/>
          </p:nvSpPr>
          <p:spPr>
            <a:xfrm>
              <a:off x="8784489" y="1327949"/>
              <a:ext cx="81915" cy="59690"/>
            </a:xfrm>
            <a:custGeom>
              <a:avLst/>
              <a:gdLst/>
              <a:ahLst/>
              <a:cxnLst/>
              <a:rect l="l" t="t" r="r" b="b"/>
              <a:pathLst>
                <a:path w="81914" h="59690">
                  <a:moveTo>
                    <a:pt x="47231" y="39611"/>
                  </a:moveTo>
                  <a:lnTo>
                    <a:pt x="44183" y="39611"/>
                  </a:lnTo>
                  <a:lnTo>
                    <a:pt x="44183" y="34277"/>
                  </a:lnTo>
                  <a:lnTo>
                    <a:pt x="41897" y="34277"/>
                  </a:lnTo>
                  <a:lnTo>
                    <a:pt x="41897" y="31991"/>
                  </a:lnTo>
                  <a:lnTo>
                    <a:pt x="39611" y="31991"/>
                  </a:lnTo>
                  <a:lnTo>
                    <a:pt x="39611" y="29705"/>
                  </a:lnTo>
                  <a:lnTo>
                    <a:pt x="37325" y="29705"/>
                  </a:lnTo>
                  <a:lnTo>
                    <a:pt x="37325" y="27419"/>
                  </a:lnTo>
                  <a:lnTo>
                    <a:pt x="29705" y="27419"/>
                  </a:lnTo>
                  <a:lnTo>
                    <a:pt x="29705" y="24371"/>
                  </a:lnTo>
                  <a:lnTo>
                    <a:pt x="19812" y="24371"/>
                  </a:lnTo>
                  <a:lnTo>
                    <a:pt x="19812" y="22085"/>
                  </a:lnTo>
                  <a:lnTo>
                    <a:pt x="12192" y="22085"/>
                  </a:lnTo>
                  <a:lnTo>
                    <a:pt x="12192" y="19799"/>
                  </a:lnTo>
                  <a:lnTo>
                    <a:pt x="9906" y="19799"/>
                  </a:lnTo>
                  <a:lnTo>
                    <a:pt x="9906" y="9893"/>
                  </a:lnTo>
                  <a:lnTo>
                    <a:pt x="12192" y="9893"/>
                  </a:lnTo>
                  <a:lnTo>
                    <a:pt x="12192" y="7607"/>
                  </a:lnTo>
                  <a:lnTo>
                    <a:pt x="19812" y="7607"/>
                  </a:lnTo>
                  <a:lnTo>
                    <a:pt x="22098" y="4559"/>
                  </a:lnTo>
                  <a:lnTo>
                    <a:pt x="24371" y="4559"/>
                  </a:lnTo>
                  <a:lnTo>
                    <a:pt x="24371" y="7607"/>
                  </a:lnTo>
                  <a:lnTo>
                    <a:pt x="31991" y="7607"/>
                  </a:lnTo>
                  <a:lnTo>
                    <a:pt x="31991" y="9893"/>
                  </a:lnTo>
                  <a:lnTo>
                    <a:pt x="34277" y="9893"/>
                  </a:lnTo>
                  <a:lnTo>
                    <a:pt x="34277" y="14465"/>
                  </a:lnTo>
                  <a:lnTo>
                    <a:pt x="37325" y="14465"/>
                  </a:lnTo>
                  <a:lnTo>
                    <a:pt x="37325" y="17513"/>
                  </a:lnTo>
                  <a:lnTo>
                    <a:pt x="44183" y="17513"/>
                  </a:lnTo>
                  <a:lnTo>
                    <a:pt x="44183" y="12179"/>
                  </a:lnTo>
                  <a:lnTo>
                    <a:pt x="41897" y="12179"/>
                  </a:lnTo>
                  <a:lnTo>
                    <a:pt x="41897" y="7607"/>
                  </a:lnTo>
                  <a:lnTo>
                    <a:pt x="39611" y="7607"/>
                  </a:lnTo>
                  <a:lnTo>
                    <a:pt x="39611" y="4559"/>
                  </a:lnTo>
                  <a:lnTo>
                    <a:pt x="37325" y="4559"/>
                  </a:lnTo>
                  <a:lnTo>
                    <a:pt x="37325" y="2286"/>
                  </a:lnTo>
                  <a:lnTo>
                    <a:pt x="31991" y="2286"/>
                  </a:lnTo>
                  <a:lnTo>
                    <a:pt x="31991" y="0"/>
                  </a:lnTo>
                  <a:lnTo>
                    <a:pt x="12192" y="0"/>
                  </a:lnTo>
                  <a:lnTo>
                    <a:pt x="12192" y="2286"/>
                  </a:lnTo>
                  <a:lnTo>
                    <a:pt x="7620" y="2286"/>
                  </a:lnTo>
                  <a:lnTo>
                    <a:pt x="7620" y="4559"/>
                  </a:lnTo>
                  <a:lnTo>
                    <a:pt x="4572" y="4559"/>
                  </a:lnTo>
                  <a:lnTo>
                    <a:pt x="4572" y="7607"/>
                  </a:lnTo>
                  <a:lnTo>
                    <a:pt x="2286" y="7607"/>
                  </a:lnTo>
                  <a:lnTo>
                    <a:pt x="2286" y="22085"/>
                  </a:lnTo>
                  <a:lnTo>
                    <a:pt x="4572" y="22085"/>
                  </a:lnTo>
                  <a:lnTo>
                    <a:pt x="4572" y="27419"/>
                  </a:lnTo>
                  <a:lnTo>
                    <a:pt x="9906" y="27419"/>
                  </a:lnTo>
                  <a:lnTo>
                    <a:pt x="9906" y="29705"/>
                  </a:lnTo>
                  <a:lnTo>
                    <a:pt x="17526" y="29705"/>
                  </a:lnTo>
                  <a:lnTo>
                    <a:pt x="17526" y="31991"/>
                  </a:lnTo>
                  <a:lnTo>
                    <a:pt x="27419" y="31991"/>
                  </a:lnTo>
                  <a:lnTo>
                    <a:pt x="27419" y="34277"/>
                  </a:lnTo>
                  <a:lnTo>
                    <a:pt x="34277" y="34277"/>
                  </a:lnTo>
                  <a:lnTo>
                    <a:pt x="34277" y="37325"/>
                  </a:lnTo>
                  <a:lnTo>
                    <a:pt x="37325" y="37325"/>
                  </a:lnTo>
                  <a:lnTo>
                    <a:pt x="37325" y="41897"/>
                  </a:lnTo>
                  <a:lnTo>
                    <a:pt x="39611" y="41897"/>
                  </a:lnTo>
                  <a:lnTo>
                    <a:pt x="39611" y="44183"/>
                  </a:lnTo>
                  <a:lnTo>
                    <a:pt x="37325" y="44183"/>
                  </a:lnTo>
                  <a:lnTo>
                    <a:pt x="37325" y="49517"/>
                  </a:lnTo>
                  <a:lnTo>
                    <a:pt x="34277" y="49517"/>
                  </a:lnTo>
                  <a:lnTo>
                    <a:pt x="34277" y="51803"/>
                  </a:lnTo>
                  <a:lnTo>
                    <a:pt x="27419" y="51803"/>
                  </a:lnTo>
                  <a:lnTo>
                    <a:pt x="24371" y="54089"/>
                  </a:lnTo>
                  <a:lnTo>
                    <a:pt x="22098" y="54089"/>
                  </a:lnTo>
                  <a:lnTo>
                    <a:pt x="22098" y="51803"/>
                  </a:lnTo>
                  <a:lnTo>
                    <a:pt x="12192" y="51803"/>
                  </a:lnTo>
                  <a:lnTo>
                    <a:pt x="12192" y="49517"/>
                  </a:lnTo>
                  <a:lnTo>
                    <a:pt x="9906" y="49517"/>
                  </a:lnTo>
                  <a:lnTo>
                    <a:pt x="9906" y="47231"/>
                  </a:lnTo>
                  <a:lnTo>
                    <a:pt x="7620" y="47231"/>
                  </a:lnTo>
                  <a:lnTo>
                    <a:pt x="7620" y="39611"/>
                  </a:lnTo>
                  <a:lnTo>
                    <a:pt x="0" y="39611"/>
                  </a:lnTo>
                  <a:lnTo>
                    <a:pt x="0" y="49517"/>
                  </a:lnTo>
                  <a:lnTo>
                    <a:pt x="2286" y="49517"/>
                  </a:lnTo>
                  <a:lnTo>
                    <a:pt x="2286" y="51803"/>
                  </a:lnTo>
                  <a:lnTo>
                    <a:pt x="4572" y="51803"/>
                  </a:lnTo>
                  <a:lnTo>
                    <a:pt x="4572" y="54089"/>
                  </a:lnTo>
                  <a:lnTo>
                    <a:pt x="7620" y="54089"/>
                  </a:lnTo>
                  <a:lnTo>
                    <a:pt x="7620" y="57137"/>
                  </a:lnTo>
                  <a:lnTo>
                    <a:pt x="9906" y="57137"/>
                  </a:lnTo>
                  <a:lnTo>
                    <a:pt x="12192" y="59423"/>
                  </a:lnTo>
                  <a:lnTo>
                    <a:pt x="34277" y="59423"/>
                  </a:lnTo>
                  <a:lnTo>
                    <a:pt x="34277" y="57137"/>
                  </a:lnTo>
                  <a:lnTo>
                    <a:pt x="39611" y="57137"/>
                  </a:lnTo>
                  <a:lnTo>
                    <a:pt x="39611" y="54089"/>
                  </a:lnTo>
                  <a:lnTo>
                    <a:pt x="41897" y="54089"/>
                  </a:lnTo>
                  <a:lnTo>
                    <a:pt x="41897" y="51803"/>
                  </a:lnTo>
                  <a:lnTo>
                    <a:pt x="44183" y="51803"/>
                  </a:lnTo>
                  <a:lnTo>
                    <a:pt x="44183" y="44183"/>
                  </a:lnTo>
                  <a:lnTo>
                    <a:pt x="47231" y="44183"/>
                  </a:lnTo>
                  <a:lnTo>
                    <a:pt x="47231" y="39611"/>
                  </a:lnTo>
                  <a:close/>
                </a:path>
                <a:path w="81914" h="59690">
                  <a:moveTo>
                    <a:pt x="81521" y="0"/>
                  </a:moveTo>
                  <a:lnTo>
                    <a:pt x="76949" y="0"/>
                  </a:lnTo>
                  <a:lnTo>
                    <a:pt x="76949" y="2286"/>
                  </a:lnTo>
                  <a:lnTo>
                    <a:pt x="73901" y="2286"/>
                  </a:lnTo>
                  <a:lnTo>
                    <a:pt x="73901" y="4559"/>
                  </a:lnTo>
                  <a:lnTo>
                    <a:pt x="71615" y="4559"/>
                  </a:lnTo>
                  <a:lnTo>
                    <a:pt x="71615" y="7607"/>
                  </a:lnTo>
                  <a:lnTo>
                    <a:pt x="69329" y="7607"/>
                  </a:lnTo>
                  <a:lnTo>
                    <a:pt x="69329" y="9893"/>
                  </a:lnTo>
                  <a:lnTo>
                    <a:pt x="67043" y="9893"/>
                  </a:lnTo>
                  <a:lnTo>
                    <a:pt x="67043" y="12179"/>
                  </a:lnTo>
                  <a:lnTo>
                    <a:pt x="61709" y="12179"/>
                  </a:lnTo>
                  <a:lnTo>
                    <a:pt x="61709" y="14465"/>
                  </a:lnTo>
                  <a:lnTo>
                    <a:pt x="59423" y="14465"/>
                  </a:lnTo>
                  <a:lnTo>
                    <a:pt x="59423" y="22085"/>
                  </a:lnTo>
                  <a:lnTo>
                    <a:pt x="61709" y="22085"/>
                  </a:lnTo>
                  <a:lnTo>
                    <a:pt x="61709" y="19799"/>
                  </a:lnTo>
                  <a:lnTo>
                    <a:pt x="67043" y="19799"/>
                  </a:lnTo>
                  <a:lnTo>
                    <a:pt x="67043" y="17513"/>
                  </a:lnTo>
                  <a:lnTo>
                    <a:pt x="69329" y="17513"/>
                  </a:lnTo>
                  <a:lnTo>
                    <a:pt x="69329" y="14465"/>
                  </a:lnTo>
                  <a:lnTo>
                    <a:pt x="73901" y="14465"/>
                  </a:lnTo>
                  <a:lnTo>
                    <a:pt x="73901" y="59423"/>
                  </a:lnTo>
                  <a:lnTo>
                    <a:pt x="81521" y="59423"/>
                  </a:lnTo>
                  <a:lnTo>
                    <a:pt x="81521" y="0"/>
                  </a:lnTo>
                  <a:close/>
                </a:path>
              </a:pathLst>
            </a:custGeom>
            <a:solidFill>
              <a:srgbClr val="000000"/>
            </a:solidFill>
          </p:spPr>
          <p:txBody>
            <a:bodyPr wrap="square" lIns="0" tIns="0" rIns="0" bIns="0" rtlCol="0"/>
            <a:lstStyle/>
            <a:p>
              <a:endParaRPr/>
            </a:p>
          </p:txBody>
        </p:sp>
        <p:pic>
          <p:nvPicPr>
            <p:cNvPr id="73" name="object 31">
              <a:extLst>
                <a:ext uri="{FF2B5EF4-FFF2-40B4-BE49-F238E27FC236}">
                  <a16:creationId xmlns:a16="http://schemas.microsoft.com/office/drawing/2014/main" xmlns="" id="{2C262A15-803D-405C-9B77-0E6E358634EC}"/>
                </a:ext>
              </a:extLst>
            </p:cNvPr>
            <p:cNvPicPr/>
            <p:nvPr/>
          </p:nvPicPr>
          <p:blipFill>
            <a:blip r:embed="rId9" cstate="print"/>
            <a:stretch>
              <a:fillRect/>
            </a:stretch>
          </p:blipFill>
          <p:spPr>
            <a:xfrm>
              <a:off x="6327445" y="3184627"/>
              <a:ext cx="2286381" cy="1761451"/>
            </a:xfrm>
            <a:prstGeom prst="rect">
              <a:avLst/>
            </a:prstGeom>
          </p:spPr>
        </p:pic>
        <p:pic>
          <p:nvPicPr>
            <p:cNvPr id="74" name="object 32">
              <a:extLst>
                <a:ext uri="{FF2B5EF4-FFF2-40B4-BE49-F238E27FC236}">
                  <a16:creationId xmlns:a16="http://schemas.microsoft.com/office/drawing/2014/main" xmlns="" id="{AF0C2674-82AB-4FA8-AE7D-276BB857A1A1}"/>
                </a:ext>
              </a:extLst>
            </p:cNvPr>
            <p:cNvPicPr/>
            <p:nvPr/>
          </p:nvPicPr>
          <p:blipFill>
            <a:blip r:embed="rId10" cstate="print"/>
            <a:stretch>
              <a:fillRect/>
            </a:stretch>
          </p:blipFill>
          <p:spPr>
            <a:xfrm>
              <a:off x="7047420" y="3049017"/>
              <a:ext cx="316166" cy="70853"/>
            </a:xfrm>
            <a:prstGeom prst="rect">
              <a:avLst/>
            </a:prstGeom>
          </p:spPr>
        </p:pic>
      </p:grpSp>
      <p:sp>
        <p:nvSpPr>
          <p:cNvPr id="80" name="object 33">
            <a:extLst>
              <a:ext uri="{FF2B5EF4-FFF2-40B4-BE49-F238E27FC236}">
                <a16:creationId xmlns:a16="http://schemas.microsoft.com/office/drawing/2014/main" xmlns="" id="{E1DAAD22-B30E-42BD-BF32-E35E4C4D12C4}"/>
              </a:ext>
            </a:extLst>
          </p:cNvPr>
          <p:cNvSpPr txBox="1"/>
          <p:nvPr/>
        </p:nvSpPr>
        <p:spPr>
          <a:xfrm>
            <a:off x="11332893" y="8982532"/>
            <a:ext cx="5561948" cy="627736"/>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6.</a:t>
            </a:r>
            <a:r>
              <a:rPr sz="2000" b="1" spc="245" dirty="0">
                <a:latin typeface="Comic Sans MS"/>
                <a:cs typeface="Comic Sans MS"/>
              </a:rPr>
              <a:t> </a:t>
            </a:r>
            <a:r>
              <a:rPr sz="2000" b="1" spc="-5" dirty="0">
                <a:latin typeface="Comic Sans MS"/>
                <a:cs typeface="Comic Sans MS"/>
              </a:rPr>
              <a:t>Lógica</a:t>
            </a:r>
            <a:r>
              <a:rPr sz="2000" b="1" spc="5"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sobrecorriente</a:t>
            </a:r>
            <a:r>
              <a:rPr sz="2000" b="1" spc="5" dirty="0">
                <a:latin typeface="Comic Sans MS"/>
                <a:cs typeface="Comic Sans MS"/>
              </a:rPr>
              <a:t> </a:t>
            </a:r>
            <a:r>
              <a:rPr sz="2000" b="1" spc="-5" dirty="0">
                <a:latin typeface="Comic Sans MS"/>
                <a:cs typeface="Comic Sans MS"/>
              </a:rPr>
              <a:t>direccional</a:t>
            </a:r>
            <a:endParaRPr sz="2000" b="1" dirty="0">
              <a:latin typeface="Comic Sans MS"/>
              <a:cs typeface="Comic Sans MS"/>
            </a:endParaRP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object 37"/>
          <p:cNvSpPr txBox="1"/>
          <p:nvPr/>
        </p:nvSpPr>
        <p:spPr>
          <a:xfrm>
            <a:off x="330200" y="381000"/>
            <a:ext cx="10058400" cy="7055778"/>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RELÉS</a:t>
            </a:r>
            <a:r>
              <a:rPr sz="2400" b="1" spc="-20" dirty="0">
                <a:latin typeface="Comic Sans MS"/>
                <a:cs typeface="Comic Sans MS"/>
              </a:rPr>
              <a:t> </a:t>
            </a:r>
            <a:r>
              <a:rPr sz="2400" b="1" spc="-5" dirty="0">
                <a:latin typeface="Comic Sans MS"/>
                <a:cs typeface="Comic Sans MS"/>
              </a:rPr>
              <a:t>DE</a:t>
            </a:r>
            <a:r>
              <a:rPr sz="2400" b="1" spc="-15" dirty="0">
                <a:latin typeface="Comic Sans MS"/>
                <a:cs typeface="Comic Sans MS"/>
              </a:rPr>
              <a:t> </a:t>
            </a:r>
            <a:r>
              <a:rPr sz="2400" b="1" spc="-5" dirty="0">
                <a:latin typeface="Comic Sans MS"/>
                <a:cs typeface="Comic Sans MS"/>
              </a:rPr>
              <a:t>IMPEDANCIA</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Este es un esquema desarrollado el cual usa relés de impedancia localizados en el tablero de alta tensión los cuales</a:t>
            </a:r>
            <a:r>
              <a:rPr lang="es-MX" sz="2400" spc="114" dirty="0">
                <a:latin typeface="Comic Sans MS"/>
                <a:cs typeface="Comic Sans MS"/>
              </a:rPr>
              <a:t> </a:t>
            </a:r>
            <a:r>
              <a:rPr lang="es-MX" sz="2400" spc="-5" dirty="0">
                <a:latin typeface="Comic Sans MS"/>
                <a:cs typeface="Comic Sans MS"/>
              </a:rPr>
              <a:t>son</a:t>
            </a:r>
            <a:r>
              <a:rPr lang="es-MX" sz="2400" spc="114" dirty="0">
                <a:latin typeface="Comic Sans MS"/>
                <a:cs typeface="Comic Sans MS"/>
              </a:rPr>
              <a:t> </a:t>
            </a:r>
            <a:r>
              <a:rPr lang="es-MX" sz="2400" spc="-5" dirty="0">
                <a:latin typeface="Comic Sans MS"/>
                <a:cs typeface="Comic Sans MS"/>
              </a:rPr>
              <a:t>polarizados</a:t>
            </a:r>
            <a:r>
              <a:rPr lang="es-MX" sz="2400" spc="114" dirty="0">
                <a:latin typeface="Comic Sans MS"/>
                <a:cs typeface="Comic Sans MS"/>
              </a:rPr>
              <a:t> </a:t>
            </a:r>
            <a:r>
              <a:rPr lang="es-MX" sz="2400" spc="-5" dirty="0">
                <a:latin typeface="Comic Sans MS"/>
                <a:cs typeface="Comic Sans MS"/>
              </a:rPr>
              <a:t>para</a:t>
            </a:r>
            <a:r>
              <a:rPr lang="es-MX" sz="2400" spc="114" dirty="0">
                <a:latin typeface="Comic Sans MS"/>
                <a:cs typeface="Comic Sans MS"/>
              </a:rPr>
              <a:t> </a:t>
            </a:r>
            <a:r>
              <a:rPr lang="es-MX" sz="2400" spc="-5" dirty="0">
                <a:latin typeface="Comic Sans MS"/>
                <a:cs typeface="Comic Sans MS"/>
              </a:rPr>
              <a:t>“ver</a:t>
            </a:r>
            <a:r>
              <a:rPr lang="es-MX" sz="2400" spc="114" dirty="0">
                <a:latin typeface="Comic Sans MS"/>
                <a:cs typeface="Comic Sans MS"/>
              </a:rPr>
              <a:t> </a:t>
            </a:r>
            <a:r>
              <a:rPr lang="es-MX" sz="2400" spc="-5" dirty="0">
                <a:latin typeface="Comic Sans MS"/>
                <a:cs typeface="Comic Sans MS"/>
              </a:rPr>
              <a:t>hacia”</a:t>
            </a:r>
            <a:r>
              <a:rPr lang="es-MX" sz="2400" spc="114" dirty="0">
                <a:latin typeface="Comic Sans MS"/>
                <a:cs typeface="Comic Sans MS"/>
              </a:rPr>
              <a:t> </a:t>
            </a:r>
            <a:r>
              <a:rPr lang="es-MX" sz="2400" spc="-5" dirty="0">
                <a:latin typeface="Comic Sans MS"/>
                <a:cs typeface="Comic Sans MS"/>
              </a:rPr>
              <a:t>la</a:t>
            </a:r>
            <a:r>
              <a:rPr lang="es-MX" sz="2400" spc="110" dirty="0">
                <a:latin typeface="Comic Sans MS"/>
                <a:cs typeface="Comic Sans MS"/>
              </a:rPr>
              <a:t> </a:t>
            </a:r>
            <a:r>
              <a:rPr lang="es-MX" sz="2400" spc="-5" dirty="0">
                <a:latin typeface="Comic Sans MS"/>
                <a:cs typeface="Comic Sans MS"/>
              </a:rPr>
              <a:t>máquina</a:t>
            </a:r>
            <a:r>
              <a:rPr lang="es-MX" sz="2400" spc="114" dirty="0">
                <a:latin typeface="Comic Sans MS"/>
                <a:cs typeface="Comic Sans MS"/>
              </a:rPr>
              <a:t> </a:t>
            </a:r>
            <a:r>
              <a:rPr lang="es-MX" sz="2400" spc="-5" dirty="0">
                <a:latin typeface="Comic Sans MS"/>
                <a:cs typeface="Comic Sans MS"/>
              </a:rPr>
              <a:t>como se muestra en la </a:t>
            </a:r>
            <a:r>
              <a:rPr lang="es-MX" sz="2400" b="1" spc="-5" dirty="0" smtClean="0">
                <a:latin typeface="Comic Sans MS"/>
                <a:cs typeface="Comic Sans MS"/>
              </a:rPr>
              <a:t>Fig. 7</a:t>
            </a:r>
            <a:r>
              <a:rPr lang="es-MX" sz="2400" spc="-5" dirty="0">
                <a:latin typeface="Comic Sans MS"/>
                <a:cs typeface="Comic Sans MS"/>
              </a:rPr>
              <a:t>.</a:t>
            </a:r>
            <a:r>
              <a:rPr lang="es-MX" sz="2400" spc="520" dirty="0">
                <a:latin typeface="Comic Sans MS"/>
                <a:cs typeface="Comic Sans MS"/>
              </a:rPr>
              <a:t> </a:t>
            </a:r>
            <a:r>
              <a:rPr lang="es-MX" sz="2400" spc="-5" dirty="0">
                <a:latin typeface="Comic Sans MS"/>
                <a:cs typeface="Comic Sans MS"/>
              </a:rPr>
              <a:t>El relé de impedancia se ajusta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suma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del transformador</a:t>
            </a:r>
            <a:r>
              <a:rPr lang="es-MX" sz="2400" dirty="0">
                <a:latin typeface="Comic Sans MS"/>
                <a:cs typeface="Comic Sans MS"/>
              </a:rPr>
              <a:t> </a:t>
            </a:r>
            <a:r>
              <a:rPr lang="es-MX" sz="2400" spc="-5" dirty="0">
                <a:latin typeface="Comic Sans MS"/>
                <a:cs typeface="Comic Sans MS"/>
              </a:rPr>
              <a:t>elevador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 negativa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(X</a:t>
            </a:r>
            <a:r>
              <a:rPr lang="es-MX" sz="2400" baseline="-13888" dirty="0">
                <a:latin typeface="Comic Sans MS"/>
                <a:cs typeface="Comic Sans MS"/>
              </a:rPr>
              <a:t>1T</a:t>
            </a:r>
            <a:r>
              <a:rPr lang="es-MX" sz="2400" spc="7" baseline="-13888" dirty="0">
                <a:latin typeface="Comic Sans MS"/>
                <a:cs typeface="Comic Sans MS"/>
              </a:rPr>
              <a:t> </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X</a:t>
            </a:r>
            <a:r>
              <a:rPr lang="es-MX" sz="2400" spc="-7" baseline="-13888" dirty="0">
                <a:latin typeface="Comic Sans MS"/>
                <a:cs typeface="Comic Sans MS"/>
              </a:rPr>
              <a:t>2g</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margen apropiado.</a:t>
            </a:r>
            <a:r>
              <a:rPr lang="es-MX" sz="2400" dirty="0">
                <a:latin typeface="Comic Sans MS"/>
                <a:cs typeface="Comic Sans MS"/>
              </a:rPr>
              <a:t> </a:t>
            </a:r>
            <a:r>
              <a:rPr lang="es-MX" sz="2400" spc="-5" dirty="0">
                <a:latin typeface="Comic Sans MS"/>
                <a:cs typeface="Comic Sans MS"/>
              </a:rPr>
              <a:t>En algunos casos, el relé de impedancia es supervisado por un relé de </a:t>
            </a:r>
            <a:r>
              <a:rPr lang="es-MX" sz="2400" spc="-5" dirty="0" err="1">
                <a:latin typeface="Comic Sans MS"/>
                <a:cs typeface="Comic Sans MS"/>
              </a:rPr>
              <a:t>sobrecorriente</a:t>
            </a:r>
            <a:r>
              <a:rPr lang="es-MX" sz="2400" spc="-5" dirty="0">
                <a:latin typeface="Comic Sans MS"/>
                <a:cs typeface="Comic Sans MS"/>
              </a:rPr>
              <a:t> instantáneo para</a:t>
            </a:r>
            <a:r>
              <a:rPr lang="es-MX" sz="2400" dirty="0">
                <a:latin typeface="Comic Sans MS"/>
                <a:cs typeface="Comic Sans MS"/>
              </a:rPr>
              <a:t> </a:t>
            </a:r>
            <a:r>
              <a:rPr lang="es-MX" sz="2400" spc="-5" dirty="0">
                <a:latin typeface="Comic Sans MS"/>
                <a:cs typeface="Comic Sans MS"/>
              </a:rPr>
              <a:t>prevenir</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falso</a:t>
            </a:r>
            <a:r>
              <a:rPr lang="es-MX" sz="2400" dirty="0">
                <a:latin typeface="Comic Sans MS"/>
                <a:cs typeface="Comic Sans MS"/>
              </a:rPr>
              <a:t> </a:t>
            </a:r>
            <a:r>
              <a:rPr lang="es-MX" sz="2400" spc="-5" dirty="0">
                <a:latin typeface="Comic Sans MS"/>
                <a:cs typeface="Comic Sans MS"/>
              </a:rPr>
              <a:t>por</a:t>
            </a:r>
            <a:r>
              <a:rPr lang="es-MX" sz="2400" spc="260" dirty="0">
                <a:latin typeface="Comic Sans MS"/>
                <a:cs typeface="Comic Sans MS"/>
              </a:rPr>
              <a:t> </a:t>
            </a:r>
            <a:r>
              <a:rPr lang="es-MX" sz="2400" spc="-5" dirty="0">
                <a:latin typeface="Comic Sans MS"/>
                <a:cs typeface="Comic Sans MS"/>
              </a:rPr>
              <a:t>pérdida</a:t>
            </a:r>
            <a:r>
              <a:rPr lang="es-MX" sz="2400" spc="260" dirty="0">
                <a:latin typeface="Comic Sans MS"/>
                <a:cs typeface="Comic Sans MS"/>
              </a:rPr>
              <a:t> </a:t>
            </a:r>
            <a:r>
              <a:rPr lang="es-MX" sz="2400" spc="-5" dirty="0">
                <a:latin typeface="Comic Sans MS"/>
                <a:cs typeface="Comic Sans MS"/>
              </a:rPr>
              <a:t>de potencial.</a:t>
            </a:r>
            <a:r>
              <a:rPr lang="es-MX" sz="2400" dirty="0">
                <a:latin typeface="Comic Sans MS"/>
                <a:cs typeface="Comic Sans MS"/>
              </a:rPr>
              <a:t> </a:t>
            </a:r>
            <a:r>
              <a:rPr lang="es-MX" sz="2400" spc="-5" dirty="0">
                <a:latin typeface="Comic Sans MS"/>
                <a:cs typeface="Comic Sans MS"/>
              </a:rPr>
              <a:t>Algunas</a:t>
            </a:r>
            <a:r>
              <a:rPr lang="es-MX" sz="2400" dirty="0">
                <a:latin typeface="Comic Sans MS"/>
                <a:cs typeface="Comic Sans MS"/>
              </a:rPr>
              <a:t> </a:t>
            </a:r>
            <a:r>
              <a:rPr lang="es-MX" sz="2400" spc="-5" dirty="0">
                <a:latin typeface="Comic Sans MS"/>
                <a:cs typeface="Comic Sans MS"/>
              </a:rPr>
              <a:t>empresas</a:t>
            </a:r>
            <a:r>
              <a:rPr lang="es-MX" sz="2400" dirty="0">
                <a:latin typeface="Comic Sans MS"/>
                <a:cs typeface="Comic Sans MS"/>
              </a:rPr>
              <a:t> </a:t>
            </a:r>
            <a:r>
              <a:rPr lang="es-MX" sz="2400" spc="-5" dirty="0">
                <a:latin typeface="Comic Sans MS"/>
                <a:cs typeface="Comic Sans MS"/>
              </a:rPr>
              <a:t>conectan</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 impedancia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disparar</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interruptores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 tensión del generador e iniciar el paro de la unidad sin pensar en que la unidad esté dentro o fuera de línea.</a:t>
            </a:r>
            <a:r>
              <a:rPr lang="es-MX" sz="2400" dirty="0">
                <a:latin typeface="Comic Sans MS"/>
                <a:cs typeface="Comic Sans MS"/>
              </a:rPr>
              <a:t> </a:t>
            </a:r>
            <a:r>
              <a:rPr lang="es-MX" sz="2400" spc="-5" dirty="0">
                <a:latin typeface="Comic Sans MS"/>
                <a:cs typeface="Comic Sans MS"/>
              </a:rPr>
              <a:t>El relé de impedancia generalmente opera para oscilaciones 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inestable</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un</a:t>
            </a:r>
            <a:r>
              <a:rPr lang="es-MX" sz="2400" spc="260" dirty="0">
                <a:latin typeface="Comic Sans MS"/>
                <a:cs typeface="Comic Sans MS"/>
              </a:rPr>
              <a:t> </a:t>
            </a:r>
            <a:r>
              <a:rPr lang="es-MX" sz="2400" spc="-5" dirty="0">
                <a:latin typeface="Comic Sans MS"/>
                <a:cs typeface="Comic Sans MS"/>
              </a:rPr>
              <a:t>análisis</a:t>
            </a:r>
            <a:r>
              <a:rPr lang="es-MX" sz="2400" spc="260" dirty="0">
                <a:latin typeface="Comic Sans MS"/>
                <a:cs typeface="Comic Sans MS"/>
              </a:rPr>
              <a:t> </a:t>
            </a:r>
            <a:r>
              <a:rPr lang="es-MX" sz="2400" spc="-5" dirty="0">
                <a:latin typeface="Comic Sans MS"/>
                <a:cs typeface="Comic Sans MS"/>
              </a:rPr>
              <a:t>de estabilidad</a:t>
            </a:r>
            <a:r>
              <a:rPr lang="es-MX" sz="2400" dirty="0">
                <a:latin typeface="Comic Sans MS"/>
                <a:cs typeface="Comic Sans MS"/>
              </a:rPr>
              <a:t> </a:t>
            </a:r>
            <a:r>
              <a:rPr lang="es-MX" sz="2400" spc="-5" dirty="0">
                <a:latin typeface="Comic Sans MS"/>
                <a:cs typeface="Comic Sans MS"/>
              </a:rPr>
              <a:t>muy</a:t>
            </a:r>
            <a:r>
              <a:rPr lang="es-MX" sz="2400" dirty="0">
                <a:latin typeface="Comic Sans MS"/>
                <a:cs typeface="Comic Sans MS"/>
              </a:rPr>
              <a:t> </a:t>
            </a:r>
            <a:r>
              <a:rPr lang="es-MX" sz="2400" spc="-5" dirty="0">
                <a:latin typeface="Comic Sans MS"/>
                <a:cs typeface="Comic Sans MS"/>
              </a:rPr>
              <a:t>completo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asegurarse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 esquema no disparará con oscilaciones estables.</a:t>
            </a:r>
            <a:r>
              <a:rPr lang="es-MX" sz="2400" dirty="0">
                <a:latin typeface="Comic Sans MS"/>
                <a:cs typeface="Comic Sans MS"/>
              </a:rPr>
              <a:t> </a:t>
            </a:r>
            <a:r>
              <a:rPr lang="es-MX" sz="2400" spc="-5" dirty="0">
                <a:latin typeface="Comic Sans MS"/>
                <a:cs typeface="Comic Sans MS"/>
              </a:rPr>
              <a:t>Otras empresas eligen la habilidad del esquema para disparar con alta rapidez únicamente cuando la unidad está fuera de línea y agregan un retardo de tiempo por seguridad 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endParaRPr sz="900" dirty="0">
              <a:latin typeface="Comic Sans MS"/>
              <a:cs typeface="Comic Sans MS"/>
            </a:endParaRPr>
          </a:p>
        </p:txBody>
      </p:sp>
      <p:grpSp>
        <p:nvGrpSpPr>
          <p:cNvPr id="48" name="Grupo 47">
            <a:extLst>
              <a:ext uri="{FF2B5EF4-FFF2-40B4-BE49-F238E27FC236}">
                <a16:creationId xmlns:a16="http://schemas.microsoft.com/office/drawing/2014/main" xmlns="" id="{D1280D0E-D2CE-4757-A42C-951269B86370}"/>
              </a:ext>
            </a:extLst>
          </p:cNvPr>
          <p:cNvGrpSpPr/>
          <p:nvPr/>
        </p:nvGrpSpPr>
        <p:grpSpPr>
          <a:xfrm>
            <a:off x="10845800" y="152400"/>
            <a:ext cx="6705600" cy="9601200"/>
            <a:chOff x="12369800" y="609600"/>
            <a:chExt cx="3649213" cy="6372225"/>
          </a:xfrm>
        </p:grpSpPr>
        <p:pic>
          <p:nvPicPr>
            <p:cNvPr id="45" name="Imagen 44">
              <a:extLst>
                <a:ext uri="{FF2B5EF4-FFF2-40B4-BE49-F238E27FC236}">
                  <a16:creationId xmlns:a16="http://schemas.microsoft.com/office/drawing/2014/main" xmlns="" id="{69A90242-4D23-4F20-89AE-29ABE2E816D7}"/>
                </a:ext>
              </a:extLst>
            </p:cNvPr>
            <p:cNvPicPr>
              <a:picLocks noChangeAspect="1"/>
            </p:cNvPicPr>
            <p:nvPr/>
          </p:nvPicPr>
          <p:blipFill>
            <a:blip r:embed="rId2"/>
            <a:stretch>
              <a:fillRect/>
            </a:stretch>
          </p:blipFill>
          <p:spPr>
            <a:xfrm>
              <a:off x="12369800" y="609600"/>
              <a:ext cx="3419475" cy="1733550"/>
            </a:xfrm>
            <a:prstGeom prst="rect">
              <a:avLst/>
            </a:prstGeom>
          </p:spPr>
        </p:pic>
        <p:pic>
          <p:nvPicPr>
            <p:cNvPr id="47" name="Imagen 46">
              <a:extLst>
                <a:ext uri="{FF2B5EF4-FFF2-40B4-BE49-F238E27FC236}">
                  <a16:creationId xmlns:a16="http://schemas.microsoft.com/office/drawing/2014/main" xmlns="" id="{DF39F38D-0C3F-4F0A-AA76-C82078807250}"/>
                </a:ext>
              </a:extLst>
            </p:cNvPr>
            <p:cNvPicPr>
              <a:picLocks noChangeAspect="1"/>
            </p:cNvPicPr>
            <p:nvPr/>
          </p:nvPicPr>
          <p:blipFill>
            <a:blip r:embed="rId3"/>
            <a:stretch>
              <a:fillRect/>
            </a:stretch>
          </p:blipFill>
          <p:spPr>
            <a:xfrm>
              <a:off x="12399513" y="2590800"/>
              <a:ext cx="3619500" cy="4391025"/>
            </a:xfrm>
            <a:prstGeom prst="rect">
              <a:avLst/>
            </a:prstGeom>
          </p:spPr>
        </p:pic>
      </p:grpSp>
      <p:sp>
        <p:nvSpPr>
          <p:cNvPr id="50" name="CuadroTexto 49">
            <a:extLst>
              <a:ext uri="{FF2B5EF4-FFF2-40B4-BE49-F238E27FC236}">
                <a16:creationId xmlns:a16="http://schemas.microsoft.com/office/drawing/2014/main" xmlns="" id="{081C3C2F-AA0C-432E-BCA4-DD2EAC44A54A}"/>
              </a:ext>
            </a:extLst>
          </p:cNvPr>
          <p:cNvSpPr txBox="1"/>
          <p:nvPr/>
        </p:nvSpPr>
        <p:spPr>
          <a:xfrm>
            <a:off x="2427091" y="8305800"/>
            <a:ext cx="8936966" cy="400110"/>
          </a:xfrm>
          <a:prstGeom prst="rect">
            <a:avLst/>
          </a:prstGeom>
          <a:noFill/>
        </p:spPr>
        <p:txBody>
          <a:bodyPr wrap="square">
            <a:spAutoFit/>
          </a:bodyPr>
          <a:lstStyle/>
          <a:p>
            <a:pPr marL="564515" algn="ctr">
              <a:spcBef>
                <a:spcPts val="95"/>
              </a:spcBef>
            </a:pPr>
            <a:r>
              <a:rPr lang="es-MX" sz="2000" b="1" spc="-5" dirty="0">
                <a:latin typeface="Comic Sans MS"/>
                <a:cs typeface="Comic Sans MS"/>
              </a:rPr>
              <a:t>Figura</a:t>
            </a:r>
            <a:r>
              <a:rPr lang="es-MX" sz="2000" b="1" dirty="0">
                <a:latin typeface="Comic Sans MS"/>
                <a:cs typeface="Comic Sans MS"/>
              </a:rPr>
              <a:t> </a:t>
            </a:r>
            <a:r>
              <a:rPr lang="es-MX" sz="2000" b="1" spc="-5" dirty="0">
                <a:latin typeface="Comic Sans MS"/>
                <a:cs typeface="Comic Sans MS"/>
              </a:rPr>
              <a:t>7.</a:t>
            </a:r>
            <a:r>
              <a:rPr lang="es-MX" sz="2000" b="1" spc="240" dirty="0">
                <a:latin typeface="Comic Sans MS"/>
                <a:cs typeface="Comic Sans MS"/>
              </a:rPr>
              <a:t> </a:t>
            </a:r>
            <a:r>
              <a:rPr lang="es-MX" sz="2000" b="1" spc="-5" dirty="0">
                <a:latin typeface="Comic Sans MS"/>
                <a:cs typeface="Comic Sans MS"/>
              </a:rPr>
              <a:t>Lógica</a:t>
            </a:r>
            <a:r>
              <a:rPr lang="es-MX" sz="2000" b="1" dirty="0">
                <a:latin typeface="Comic Sans MS"/>
                <a:cs typeface="Comic Sans MS"/>
              </a:rPr>
              <a:t> </a:t>
            </a:r>
            <a:r>
              <a:rPr lang="es-MX" sz="2000" b="1" spc="-10" dirty="0">
                <a:latin typeface="Comic Sans MS"/>
                <a:cs typeface="Comic Sans MS"/>
              </a:rPr>
              <a:t>del</a:t>
            </a:r>
            <a:r>
              <a:rPr lang="es-MX" sz="2000" b="1" dirty="0">
                <a:latin typeface="Comic Sans MS"/>
                <a:cs typeface="Comic Sans MS"/>
              </a:rPr>
              <a:t> </a:t>
            </a:r>
            <a:r>
              <a:rPr lang="es-MX" sz="2000" b="1" spc="-10" dirty="0">
                <a:latin typeface="Comic Sans MS"/>
                <a:cs typeface="Comic Sans MS"/>
              </a:rPr>
              <a:t>relé</a:t>
            </a:r>
            <a:r>
              <a:rPr lang="es-MX" sz="2000" b="1" dirty="0">
                <a:latin typeface="Comic Sans MS"/>
                <a:cs typeface="Comic Sans MS"/>
              </a:rPr>
              <a:t> </a:t>
            </a:r>
            <a:r>
              <a:rPr lang="es-MX" sz="2000" b="1" spc="-5" dirty="0">
                <a:latin typeface="Comic Sans MS"/>
                <a:cs typeface="Comic Sans MS"/>
              </a:rPr>
              <a:t>de</a:t>
            </a:r>
            <a:r>
              <a:rPr lang="es-MX" sz="2000" b="1" dirty="0">
                <a:latin typeface="Comic Sans MS"/>
                <a:cs typeface="Comic Sans MS"/>
              </a:rPr>
              <a:t> </a:t>
            </a:r>
            <a:r>
              <a:rPr lang="es-MX" sz="2000" b="1" spc="-10" dirty="0">
                <a:latin typeface="Comic Sans MS"/>
                <a:cs typeface="Comic Sans MS"/>
              </a:rPr>
              <a:t>impedancia</a:t>
            </a:r>
            <a:endParaRPr lang="es-MX" sz="2000" b="1" dirty="0">
              <a:latin typeface="Comic Sans MS"/>
              <a:cs typeface="Comic Sans MS"/>
            </a:endParaRP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object 37"/>
          <p:cNvSpPr txBox="1"/>
          <p:nvPr/>
        </p:nvSpPr>
        <p:spPr>
          <a:xfrm>
            <a:off x="330200" y="381000"/>
            <a:ext cx="9677400" cy="3336811"/>
          </a:xfrm>
          <a:prstGeom prst="rect">
            <a:avLst/>
          </a:prstGeom>
        </p:spPr>
        <p:txBody>
          <a:bodyPr vert="horz" wrap="square" lIns="0" tIns="12700" rIns="0" bIns="0" rtlCol="0">
            <a:spAutoFit/>
          </a:bodyPr>
          <a:lstStyle/>
          <a:p>
            <a:pPr marL="12700" algn="just">
              <a:spcBef>
                <a:spcPts val="100"/>
              </a:spcBef>
            </a:pPr>
            <a:r>
              <a:rPr lang="es-MX" sz="2400" spc="-5" dirty="0">
                <a:latin typeface="Comic Sans MS"/>
                <a:cs typeface="Comic Sans MS"/>
              </a:rPr>
              <a:t>La</a:t>
            </a:r>
            <a:r>
              <a:rPr lang="es-MX" sz="2400" dirty="0">
                <a:latin typeface="Comic Sans MS"/>
                <a:cs typeface="Comic Sans MS"/>
              </a:rPr>
              <a:t> </a:t>
            </a:r>
            <a:r>
              <a:rPr lang="es-MX" sz="2400" b="1" spc="-5" dirty="0" smtClean="0">
                <a:latin typeface="Comic Sans MS"/>
                <a:cs typeface="Comic Sans MS"/>
              </a:rPr>
              <a:t>Fig. 7</a:t>
            </a:r>
            <a:r>
              <a:rPr lang="es-MX" sz="2400" dirty="0" smtClean="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una ilustración de tal esquema.</a:t>
            </a:r>
            <a:r>
              <a:rPr lang="es-MX" sz="2400" dirty="0">
                <a:latin typeface="Comic Sans MS"/>
                <a:cs typeface="Comic Sans MS"/>
              </a:rPr>
              <a:t> </a:t>
            </a:r>
            <a:r>
              <a:rPr lang="es-MX" sz="2400" spc="-5" dirty="0">
                <a:latin typeface="Comic Sans MS"/>
                <a:cs typeface="Comic Sans MS"/>
              </a:rPr>
              <a:t>Este proporciona una medida 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aún</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contactos</a:t>
            </a:r>
            <a:r>
              <a:rPr lang="es-MX" sz="2400" dirty="0">
                <a:latin typeface="Comic Sans MS"/>
                <a:cs typeface="Comic Sans MS"/>
              </a:rPr>
              <a:t> </a:t>
            </a:r>
            <a:r>
              <a:rPr lang="es-MX" sz="2400" spc="-5" dirty="0">
                <a:latin typeface="Comic Sans MS"/>
                <a:cs typeface="Comic Sans MS"/>
              </a:rPr>
              <a:t>auxiliares</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la cuchilla del generador fallan para habilitar el disparo de alta</a:t>
            </a:r>
            <a:r>
              <a:rPr lang="es-MX" sz="2400" dirty="0">
                <a:latin typeface="Comic Sans MS"/>
                <a:cs typeface="Comic Sans MS"/>
              </a:rPr>
              <a:t> </a:t>
            </a:r>
            <a:r>
              <a:rPr lang="es-MX" sz="2400" spc="-5" dirty="0">
                <a:latin typeface="Comic Sans MS"/>
                <a:cs typeface="Comic Sans MS"/>
              </a:rPr>
              <a:t>rapidez.</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disparará</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unidad</a:t>
            </a:r>
            <a:r>
              <a:rPr lang="es-MX" sz="2400" spc="260" dirty="0">
                <a:latin typeface="Comic Sans MS"/>
                <a:cs typeface="Comic Sans MS"/>
              </a:rPr>
              <a:t> </a:t>
            </a:r>
            <a:r>
              <a:rPr lang="es-MX" sz="2400" spc="-5" dirty="0">
                <a:latin typeface="Comic Sans MS"/>
                <a:cs typeface="Comic Sans MS"/>
              </a:rPr>
              <a:t>si</a:t>
            </a:r>
            <a:r>
              <a:rPr lang="es-MX" sz="2400" spc="260" dirty="0">
                <a:latin typeface="Comic Sans MS"/>
                <a:cs typeface="Comic Sans MS"/>
              </a:rPr>
              <a:t> </a:t>
            </a:r>
            <a:r>
              <a:rPr lang="es-MX" sz="2400" spc="-5" dirty="0">
                <a:latin typeface="Comic Sans MS"/>
                <a:cs typeface="Comic Sans MS"/>
              </a:rPr>
              <a:t>el campo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aplicado</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ocurre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energización accidental previendo que la unidad está sustancialmente 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fase</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momento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energización.</a:t>
            </a:r>
            <a:r>
              <a:rPr lang="es-MX" sz="2400" dirty="0">
                <a:latin typeface="Comic Sans MS"/>
                <a:cs typeface="Comic Sans MS"/>
              </a:rPr>
              <a:t> </a:t>
            </a:r>
            <a:r>
              <a:rPr lang="es-MX" sz="2400" spc="-5" dirty="0">
                <a:latin typeface="Comic Sans MS"/>
                <a:cs typeface="Comic Sans MS"/>
              </a:rPr>
              <a:t>Se requiere</a:t>
            </a:r>
            <a:r>
              <a:rPr lang="es-MX" sz="2400" dirty="0">
                <a:latin typeface="Comic Sans MS"/>
                <a:cs typeface="Comic Sans MS"/>
              </a:rPr>
              <a:t> </a:t>
            </a:r>
            <a:r>
              <a:rPr lang="es-MX" sz="2400" spc="-5" dirty="0">
                <a:latin typeface="Comic Sans MS"/>
                <a:cs typeface="Comic Sans MS"/>
              </a:rPr>
              <a:t>protección adicional para la energización</a:t>
            </a:r>
            <a:r>
              <a:rPr lang="es-MX" sz="2400" dirty="0">
                <a:latin typeface="Comic Sans MS"/>
                <a:cs typeface="Comic Sans MS"/>
              </a:rPr>
              <a:t> </a:t>
            </a:r>
            <a:r>
              <a:rPr lang="es-MX" sz="2400" spc="-5" dirty="0">
                <a:latin typeface="Comic Sans MS"/>
                <a:cs typeface="Comic Sans MS"/>
              </a:rPr>
              <a:t>monofásica,</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 impedancia tiene capacidad limitada para detectar esta condición.</a:t>
            </a:r>
            <a:endParaRPr sz="900" dirty="0">
              <a:latin typeface="Comic Sans MS"/>
              <a:cs typeface="Comic Sans MS"/>
            </a:endParaRPr>
          </a:p>
        </p:txBody>
      </p:sp>
      <p:grpSp>
        <p:nvGrpSpPr>
          <p:cNvPr id="7" name="Grupo 6">
            <a:extLst>
              <a:ext uri="{FF2B5EF4-FFF2-40B4-BE49-F238E27FC236}">
                <a16:creationId xmlns:a16="http://schemas.microsoft.com/office/drawing/2014/main" xmlns="" id="{E29B0E1F-4F3A-46E9-B737-DED644058379}"/>
              </a:ext>
            </a:extLst>
          </p:cNvPr>
          <p:cNvGrpSpPr/>
          <p:nvPr/>
        </p:nvGrpSpPr>
        <p:grpSpPr>
          <a:xfrm>
            <a:off x="10845800" y="152400"/>
            <a:ext cx="6705600" cy="9601200"/>
            <a:chOff x="12369800" y="609600"/>
            <a:chExt cx="3649213" cy="6372225"/>
          </a:xfrm>
        </p:grpSpPr>
        <p:pic>
          <p:nvPicPr>
            <p:cNvPr id="8" name="Imagen 7">
              <a:extLst>
                <a:ext uri="{FF2B5EF4-FFF2-40B4-BE49-F238E27FC236}">
                  <a16:creationId xmlns:a16="http://schemas.microsoft.com/office/drawing/2014/main" xmlns="" id="{C9ADD951-9BC3-48C6-88B0-DE00AE1CA451}"/>
                </a:ext>
              </a:extLst>
            </p:cNvPr>
            <p:cNvPicPr>
              <a:picLocks noChangeAspect="1"/>
            </p:cNvPicPr>
            <p:nvPr/>
          </p:nvPicPr>
          <p:blipFill>
            <a:blip r:embed="rId2"/>
            <a:stretch>
              <a:fillRect/>
            </a:stretch>
          </p:blipFill>
          <p:spPr>
            <a:xfrm>
              <a:off x="12369800" y="609600"/>
              <a:ext cx="3419475" cy="1733550"/>
            </a:xfrm>
            <a:prstGeom prst="rect">
              <a:avLst/>
            </a:prstGeom>
          </p:spPr>
        </p:pic>
        <p:pic>
          <p:nvPicPr>
            <p:cNvPr id="9" name="Imagen 8">
              <a:extLst>
                <a:ext uri="{FF2B5EF4-FFF2-40B4-BE49-F238E27FC236}">
                  <a16:creationId xmlns:a16="http://schemas.microsoft.com/office/drawing/2014/main" xmlns="" id="{D9D41D03-B7E2-4149-97F8-09D70C875012}"/>
                </a:ext>
              </a:extLst>
            </p:cNvPr>
            <p:cNvPicPr>
              <a:picLocks noChangeAspect="1"/>
            </p:cNvPicPr>
            <p:nvPr/>
          </p:nvPicPr>
          <p:blipFill>
            <a:blip r:embed="rId3"/>
            <a:stretch>
              <a:fillRect/>
            </a:stretch>
          </p:blipFill>
          <p:spPr>
            <a:xfrm>
              <a:off x="12399513" y="2590800"/>
              <a:ext cx="3619500" cy="4391025"/>
            </a:xfrm>
            <a:prstGeom prst="rect">
              <a:avLst/>
            </a:prstGeom>
          </p:spPr>
        </p:pic>
      </p:grpSp>
      <p:sp>
        <p:nvSpPr>
          <p:cNvPr id="10" name="CuadroTexto 9">
            <a:extLst>
              <a:ext uri="{FF2B5EF4-FFF2-40B4-BE49-F238E27FC236}">
                <a16:creationId xmlns:a16="http://schemas.microsoft.com/office/drawing/2014/main" xmlns="" id="{52A9BE3D-B0B4-437F-80F7-1A6D41FC8D06}"/>
              </a:ext>
            </a:extLst>
          </p:cNvPr>
          <p:cNvSpPr txBox="1"/>
          <p:nvPr/>
        </p:nvSpPr>
        <p:spPr>
          <a:xfrm>
            <a:off x="2427091" y="8305800"/>
            <a:ext cx="8936966" cy="400110"/>
          </a:xfrm>
          <a:prstGeom prst="rect">
            <a:avLst/>
          </a:prstGeom>
          <a:noFill/>
        </p:spPr>
        <p:txBody>
          <a:bodyPr wrap="square">
            <a:spAutoFit/>
          </a:bodyPr>
          <a:lstStyle/>
          <a:p>
            <a:pPr marL="564515" algn="ctr">
              <a:spcBef>
                <a:spcPts val="95"/>
              </a:spcBef>
            </a:pPr>
            <a:r>
              <a:rPr lang="es-MX" sz="2000" b="1" spc="-5" dirty="0">
                <a:latin typeface="Comic Sans MS"/>
                <a:cs typeface="Comic Sans MS"/>
              </a:rPr>
              <a:t>Figura</a:t>
            </a:r>
            <a:r>
              <a:rPr lang="es-MX" sz="2000" b="1" dirty="0">
                <a:latin typeface="Comic Sans MS"/>
                <a:cs typeface="Comic Sans MS"/>
              </a:rPr>
              <a:t> </a:t>
            </a:r>
            <a:r>
              <a:rPr lang="es-MX" sz="2000" b="1" spc="-5" dirty="0">
                <a:latin typeface="Comic Sans MS"/>
                <a:cs typeface="Comic Sans MS"/>
              </a:rPr>
              <a:t>7.</a:t>
            </a:r>
            <a:r>
              <a:rPr lang="es-MX" sz="2000" b="1" spc="240" dirty="0">
                <a:latin typeface="Comic Sans MS"/>
                <a:cs typeface="Comic Sans MS"/>
              </a:rPr>
              <a:t> </a:t>
            </a:r>
            <a:r>
              <a:rPr lang="es-MX" sz="2000" b="1" spc="-5" dirty="0">
                <a:latin typeface="Comic Sans MS"/>
                <a:cs typeface="Comic Sans MS"/>
              </a:rPr>
              <a:t>Lógica</a:t>
            </a:r>
            <a:r>
              <a:rPr lang="es-MX" sz="2000" b="1" dirty="0">
                <a:latin typeface="Comic Sans MS"/>
                <a:cs typeface="Comic Sans MS"/>
              </a:rPr>
              <a:t> </a:t>
            </a:r>
            <a:r>
              <a:rPr lang="es-MX" sz="2000" b="1" spc="-10" dirty="0">
                <a:latin typeface="Comic Sans MS"/>
                <a:cs typeface="Comic Sans MS"/>
              </a:rPr>
              <a:t>del</a:t>
            </a:r>
            <a:r>
              <a:rPr lang="es-MX" sz="2000" b="1" dirty="0">
                <a:latin typeface="Comic Sans MS"/>
                <a:cs typeface="Comic Sans MS"/>
              </a:rPr>
              <a:t> </a:t>
            </a:r>
            <a:r>
              <a:rPr lang="es-MX" sz="2000" b="1" spc="-10" dirty="0">
                <a:latin typeface="Comic Sans MS"/>
                <a:cs typeface="Comic Sans MS"/>
              </a:rPr>
              <a:t>relé</a:t>
            </a:r>
            <a:r>
              <a:rPr lang="es-MX" sz="2000" b="1" dirty="0">
                <a:latin typeface="Comic Sans MS"/>
                <a:cs typeface="Comic Sans MS"/>
              </a:rPr>
              <a:t> </a:t>
            </a:r>
            <a:r>
              <a:rPr lang="es-MX" sz="2000" b="1" spc="-5" dirty="0">
                <a:latin typeface="Comic Sans MS"/>
                <a:cs typeface="Comic Sans MS"/>
              </a:rPr>
              <a:t>de</a:t>
            </a:r>
            <a:r>
              <a:rPr lang="es-MX" sz="2000" b="1" dirty="0">
                <a:latin typeface="Comic Sans MS"/>
                <a:cs typeface="Comic Sans MS"/>
              </a:rPr>
              <a:t> </a:t>
            </a:r>
            <a:r>
              <a:rPr lang="es-MX" sz="2000" b="1" spc="-10" dirty="0">
                <a:latin typeface="Comic Sans MS"/>
                <a:cs typeface="Comic Sans MS"/>
              </a:rPr>
              <a:t>impedancia</a:t>
            </a:r>
            <a:endParaRPr lang="es-MX" sz="2000" b="1" dirty="0">
              <a:latin typeface="Comic Sans MS"/>
              <a:cs typeface="Comic Sans MS"/>
            </a:endParaRPr>
          </a:p>
        </p:txBody>
      </p:sp>
    </p:spTree>
    <p:extLst>
      <p:ext uri="{BB962C8B-B14F-4D97-AF65-F5344CB8AC3E}">
        <p14:creationId xmlns:p14="http://schemas.microsoft.com/office/powerpoint/2010/main" xmlns="" val="2497091754"/>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object 29"/>
          <p:cNvSpPr txBox="1"/>
          <p:nvPr/>
        </p:nvSpPr>
        <p:spPr>
          <a:xfrm>
            <a:off x="330200" y="304800"/>
            <a:ext cx="10744200" cy="7029488"/>
          </a:xfrm>
          <a:prstGeom prst="rect">
            <a:avLst/>
          </a:prstGeom>
        </p:spPr>
        <p:txBody>
          <a:bodyPr vert="horz" wrap="square" lIns="0" tIns="12065" rIns="0" bIns="0" rtlCol="0">
            <a:spAutoFit/>
          </a:bodyPr>
          <a:lstStyle/>
          <a:p>
            <a:pPr marL="12700" marR="5080" algn="just"/>
            <a:r>
              <a:rPr sz="2400" b="1" spc="-5" dirty="0">
                <a:latin typeface="Comic Sans MS"/>
                <a:cs typeface="Comic Sans MS"/>
              </a:rPr>
              <a:t>RELÉS</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SOBRECORRIENTE</a:t>
            </a:r>
            <a:r>
              <a:rPr sz="2400" b="1" spc="5" dirty="0">
                <a:latin typeface="Comic Sans MS"/>
                <a:cs typeface="Comic Sans MS"/>
              </a:rPr>
              <a:t> </a:t>
            </a:r>
            <a:r>
              <a:rPr sz="2400" b="1" spc="-5" dirty="0">
                <a:latin typeface="Comic Sans MS"/>
                <a:cs typeface="Comic Sans MS"/>
              </a:rPr>
              <a:t>HABILITADOS</a:t>
            </a:r>
            <a:r>
              <a:rPr sz="2400" b="1" spc="10" dirty="0">
                <a:latin typeface="Comic Sans MS"/>
                <a:cs typeface="Comic Sans MS"/>
              </a:rPr>
              <a:t> </a:t>
            </a:r>
            <a:r>
              <a:rPr sz="2400" b="1" spc="-5" dirty="0">
                <a:latin typeface="Comic Sans MS"/>
                <a:cs typeface="Comic Sans MS"/>
              </a:rPr>
              <a:t>CON</a:t>
            </a:r>
            <a:r>
              <a:rPr lang="es-AR" sz="2400" b="1" spc="-5" dirty="0">
                <a:latin typeface="Comic Sans MS"/>
                <a:cs typeface="Comic Sans MS"/>
              </a:rPr>
              <a:t> </a:t>
            </a:r>
            <a:r>
              <a:rPr sz="2400" b="1" spc="-5" dirty="0">
                <a:latin typeface="Comic Sans MS"/>
                <a:cs typeface="Comic Sans MS"/>
              </a:rPr>
              <a:t>CONTACTO AUXILIAR</a:t>
            </a:r>
            <a:endParaRPr lang="en-US" sz="2400" b="1" spc="-5" dirty="0">
              <a:latin typeface="Comic Sans MS"/>
              <a:cs typeface="Comic Sans MS"/>
            </a:endParaRPr>
          </a:p>
          <a:p>
            <a:pPr marL="12700" marR="5080" algn="just"/>
            <a:endParaRPr lang="es-AR" sz="2400" b="1" spc="-5" dirty="0">
              <a:latin typeface="Comic Sans MS"/>
              <a:cs typeface="Comic Sans MS"/>
            </a:endParaRPr>
          </a:p>
          <a:p>
            <a:pPr marL="12700" marR="5080" algn="just"/>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mostrado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smtClean="0">
                <a:latin typeface="Comic Sans MS"/>
                <a:cs typeface="Comic Sans MS"/>
              </a:rPr>
              <a:t>Fig. 8</a:t>
            </a:r>
            <a:r>
              <a:rPr lang="es-MX" sz="2400" dirty="0" smtClean="0">
                <a:latin typeface="Comic Sans MS"/>
                <a:cs typeface="Comic Sans MS"/>
              </a:rPr>
              <a:t> </a:t>
            </a:r>
            <a:r>
              <a:rPr lang="es-MX" sz="2400" spc="-5" dirty="0">
                <a:latin typeface="Comic Sans MS"/>
                <a:cs typeface="Comic Sans MS"/>
              </a:rPr>
              <a:t>usa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contacto auxiliar</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para habilitar y deshabilitar un relé de </a:t>
            </a:r>
            <a:r>
              <a:rPr lang="es-MX" sz="2400" spc="-5" dirty="0" err="1">
                <a:latin typeface="Comic Sans MS"/>
                <a:cs typeface="Comic Sans MS"/>
              </a:rPr>
              <a:t>sobrecorriente</a:t>
            </a:r>
            <a:r>
              <a:rPr lang="es-MX" sz="2400" spc="-5" dirty="0">
                <a:latin typeface="Comic Sans MS"/>
                <a:cs typeface="Comic Sans MS"/>
              </a:rPr>
              <a:t> para detectar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energización</a:t>
            </a:r>
            <a:r>
              <a:rPr lang="es-MX" sz="2400" dirty="0">
                <a:latin typeface="Comic Sans MS"/>
                <a:cs typeface="Comic Sans MS"/>
              </a:rPr>
              <a:t> </a:t>
            </a:r>
            <a:r>
              <a:rPr lang="es-MX" sz="2400" spc="-5" dirty="0">
                <a:latin typeface="Comic Sans MS"/>
                <a:cs typeface="Comic Sans MS"/>
              </a:rPr>
              <a:t>inadvertida</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unidad está</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consiste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tres detectores</a:t>
            </a:r>
            <a:r>
              <a:rPr lang="es-MX" sz="2400" spc="254" dirty="0">
                <a:latin typeface="Comic Sans MS"/>
                <a:cs typeface="Comic Sans MS"/>
              </a:rPr>
              <a:t> </a:t>
            </a:r>
            <a:r>
              <a:rPr lang="es-MX" sz="2400" spc="-5" dirty="0">
                <a:latin typeface="Comic Sans MS"/>
                <a:cs typeface="Comic Sans MS"/>
              </a:rPr>
              <a:t>de</a:t>
            </a:r>
            <a:r>
              <a:rPr lang="es-MX" sz="2400" spc="250" dirty="0">
                <a:latin typeface="Comic Sans MS"/>
                <a:cs typeface="Comic Sans MS"/>
              </a:rPr>
              <a:t> </a:t>
            </a:r>
            <a:r>
              <a:rPr lang="es-MX" sz="2400" spc="-5" dirty="0">
                <a:latin typeface="Comic Sans MS"/>
                <a:cs typeface="Comic Sans MS"/>
              </a:rPr>
              <a:t>corriente</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falla,</a:t>
            </a:r>
            <a:r>
              <a:rPr lang="es-MX" sz="2400" spc="245" dirty="0">
                <a:latin typeface="Comic Sans MS"/>
                <a:cs typeface="Comic Sans MS"/>
              </a:rPr>
              <a:t> </a:t>
            </a:r>
            <a:r>
              <a:rPr lang="es-MX" sz="2400" spc="-5" dirty="0">
                <a:latin typeface="Comic Sans MS"/>
                <a:cs typeface="Comic Sans MS"/>
              </a:rPr>
              <a:t>instantáneos,</a:t>
            </a:r>
            <a:r>
              <a:rPr lang="es-MX" sz="2400" spc="245" dirty="0">
                <a:latin typeface="Comic Sans MS"/>
                <a:cs typeface="Comic Sans MS"/>
              </a:rPr>
              <a:t> </a:t>
            </a:r>
            <a:r>
              <a:rPr lang="es-MX" sz="2400" spc="-5" dirty="0">
                <a:latin typeface="Comic Sans MS"/>
                <a:cs typeface="Comic Sans MS"/>
              </a:rPr>
              <a:t>no direccionales los cuales son armados para disparar si el interruptor de campo está abierto o fuera de su rack. Cualquiera de estas condiciones energizará un </a:t>
            </a:r>
            <a:r>
              <a:rPr lang="es-MX" sz="2400" spc="-5" dirty="0" err="1">
                <a:latin typeface="Comic Sans MS"/>
                <a:cs typeface="Comic Sans MS"/>
              </a:rPr>
              <a:t>timer</a:t>
            </a:r>
            <a:r>
              <a:rPr lang="es-MX" sz="2400" spc="-5" dirty="0">
                <a:latin typeface="Comic Sans MS"/>
                <a:cs typeface="Comic Sans MS"/>
              </a:rPr>
              <a:t> (62) con</a:t>
            </a:r>
            <a:r>
              <a:rPr lang="es-MX" sz="2400" dirty="0">
                <a:latin typeface="Comic Sans MS"/>
                <a:cs typeface="Comic Sans MS"/>
              </a:rPr>
              <a:t> </a:t>
            </a:r>
            <a:r>
              <a:rPr lang="es-MX" sz="2400" spc="-5" dirty="0">
                <a:latin typeface="Comic Sans MS"/>
                <a:cs typeface="Comic Sans MS"/>
              </a:rPr>
              <a:t>retardo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pickup</a:t>
            </a:r>
            <a:r>
              <a:rPr lang="es-MX" sz="2400" dirty="0">
                <a:latin typeface="Comic Sans MS"/>
                <a:cs typeface="Comic Sans MS"/>
              </a:rPr>
              <a:t> </a:t>
            </a:r>
            <a:r>
              <a:rPr lang="es-MX" sz="2400" spc="-5" dirty="0">
                <a:latin typeface="Comic Sans MS"/>
                <a:cs typeface="Comic Sans MS"/>
              </a:rPr>
              <a:t>y</a:t>
            </a:r>
            <a:r>
              <a:rPr lang="es-MX" sz="2400" spc="254" dirty="0">
                <a:latin typeface="Comic Sans MS"/>
                <a:cs typeface="Comic Sans MS"/>
              </a:rPr>
              <a:t> </a:t>
            </a:r>
            <a:r>
              <a:rPr lang="es-MX" sz="2400" spc="-5" dirty="0" err="1">
                <a:latin typeface="Comic Sans MS"/>
                <a:cs typeface="Comic Sans MS"/>
              </a:rPr>
              <a:t>dropout</a:t>
            </a:r>
            <a:r>
              <a:rPr lang="es-MX" sz="2400" spc="260" dirty="0">
                <a:latin typeface="Comic Sans MS"/>
                <a:cs typeface="Comic Sans MS"/>
              </a:rPr>
              <a:t> </a:t>
            </a:r>
            <a:r>
              <a:rPr lang="es-MX" sz="2400" spc="-5" dirty="0">
                <a:latin typeface="Comic Sans MS"/>
                <a:cs typeface="Comic Sans MS"/>
              </a:rPr>
              <a:t>que habilita el esquema.</a:t>
            </a:r>
            <a:r>
              <a:rPr lang="es-MX" sz="2400" dirty="0">
                <a:latin typeface="Comic Sans MS"/>
                <a:cs typeface="Comic Sans MS"/>
              </a:rPr>
              <a:t> </a:t>
            </a:r>
            <a:r>
              <a:rPr lang="es-MX" sz="2400" spc="-5" dirty="0">
                <a:latin typeface="Comic Sans MS"/>
                <a:cs typeface="Comic Sans MS"/>
              </a:rPr>
              <a:t>Los relés de </a:t>
            </a:r>
            <a:r>
              <a:rPr lang="es-MX" sz="2400" spc="-5" dirty="0" err="1">
                <a:latin typeface="Comic Sans MS"/>
                <a:cs typeface="Comic Sans MS"/>
              </a:rPr>
              <a:t>sobrecorriente</a:t>
            </a:r>
            <a:r>
              <a:rPr lang="es-MX" sz="2400" spc="-5" dirty="0">
                <a:latin typeface="Comic Sans MS"/>
                <a:cs typeface="Comic Sans MS"/>
              </a:rPr>
              <a:t> son ajustados en 50% </a:t>
            </a:r>
            <a:r>
              <a:rPr lang="es-MX" sz="2400" spc="-5" dirty="0" err="1">
                <a:latin typeface="Comic Sans MS"/>
                <a:cs typeface="Comic Sans MS"/>
              </a:rPr>
              <a:t>ó</a:t>
            </a:r>
            <a:r>
              <a:rPr lang="es-MX" sz="2400" spc="-5" dirty="0">
                <a:latin typeface="Comic Sans MS"/>
                <a:cs typeface="Comic Sans MS"/>
              </a:rPr>
              <a:t> menos de la corriente mínima vista durante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err="1">
                <a:latin typeface="Comic Sans MS"/>
                <a:cs typeface="Comic Sans MS"/>
              </a:rPr>
              <a:t>energizacion</a:t>
            </a:r>
            <a:r>
              <a:rPr lang="es-MX" sz="2400" dirty="0">
                <a:latin typeface="Comic Sans MS"/>
                <a:cs typeface="Comic Sans MS"/>
              </a:rPr>
              <a:t> </a:t>
            </a:r>
            <a:r>
              <a:rPr lang="es-MX" sz="2400" spc="-5" dirty="0">
                <a:latin typeface="Comic Sans MS"/>
                <a:cs typeface="Comic Sans MS"/>
              </a:rPr>
              <a:t>accidental.</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evitar</a:t>
            </a:r>
            <a:r>
              <a:rPr lang="es-MX" sz="2400" dirty="0">
                <a:latin typeface="Comic Sans MS"/>
                <a:cs typeface="Comic Sans MS"/>
              </a:rPr>
              <a:t> </a:t>
            </a:r>
            <a:r>
              <a:rPr lang="es-MX" sz="2400" spc="-5" dirty="0">
                <a:latin typeface="Comic Sans MS"/>
                <a:cs typeface="Comic Sans MS"/>
              </a:rPr>
              <a:t>su operación en falso cuando la unidad está en servicio, el esquema está diseñado de tal forma que no es armado a menos que los relés de </a:t>
            </a:r>
            <a:r>
              <a:rPr lang="es-MX" sz="2400" spc="-5" dirty="0" err="1">
                <a:latin typeface="Comic Sans MS"/>
                <a:cs typeface="Comic Sans MS"/>
              </a:rPr>
              <a:t>sobrecorriente</a:t>
            </a:r>
            <a:r>
              <a:rPr lang="es-MX" sz="2400" spc="-5" dirty="0">
                <a:latin typeface="Comic Sans MS"/>
                <a:cs typeface="Comic Sans MS"/>
              </a:rPr>
              <a:t> sean reseteados primero.</a:t>
            </a:r>
            <a:endParaRPr lang="es-MX" sz="2400" dirty="0">
              <a:latin typeface="Comic Sans MS"/>
              <a:cs typeface="Comic Sans MS"/>
            </a:endParaRPr>
          </a:p>
          <a:p>
            <a:pPr marL="12700" marR="5080" algn="just"/>
            <a:r>
              <a:rPr lang="es-MX" sz="2400" spc="-5" dirty="0">
                <a:latin typeface="Comic Sans MS"/>
                <a:cs typeface="Comic Sans MS"/>
              </a:rPr>
              <a:t>Si la unidad está en línea, y los relés de </a:t>
            </a:r>
            <a:r>
              <a:rPr lang="es-MX" sz="2400" spc="-5" dirty="0" err="1">
                <a:latin typeface="Comic Sans MS"/>
                <a:cs typeface="Comic Sans MS"/>
              </a:rPr>
              <a:t>sobrecorriente</a:t>
            </a:r>
            <a:r>
              <a:rPr lang="es-MX" sz="2400" spc="-5" dirty="0">
                <a:latin typeface="Comic Sans MS"/>
                <a:cs typeface="Comic Sans MS"/>
              </a:rPr>
              <a:t> operan debido a la carga, la bobina del relé 62 es </a:t>
            </a:r>
            <a:r>
              <a:rPr lang="es-MX" sz="2400" spc="-5" dirty="0" err="1">
                <a:latin typeface="Comic Sans MS"/>
                <a:cs typeface="Comic Sans MS"/>
              </a:rPr>
              <a:t>by</a:t>
            </a:r>
            <a:r>
              <a:rPr lang="es-MX" sz="2400" spc="-5" dirty="0">
                <a:latin typeface="Comic Sans MS"/>
                <a:cs typeface="Comic Sans MS"/>
              </a:rPr>
              <a:t>- paseada para prevenir su operación.</a:t>
            </a:r>
            <a:r>
              <a:rPr lang="es-MX" sz="2400" dirty="0">
                <a:latin typeface="Comic Sans MS"/>
                <a:cs typeface="Comic Sans MS"/>
              </a:rPr>
              <a:t> </a:t>
            </a:r>
            <a:r>
              <a:rPr lang="es-MX" sz="2400" spc="-5" dirty="0">
                <a:latin typeface="Comic Sans MS"/>
                <a:cs typeface="Comic Sans MS"/>
              </a:rPr>
              <a:t>Este esquema está diseñado</a:t>
            </a:r>
            <a:r>
              <a:rPr lang="es-MX" sz="2400" spc="60" dirty="0">
                <a:latin typeface="Comic Sans MS"/>
                <a:cs typeface="Comic Sans MS"/>
              </a:rPr>
              <a:t> </a:t>
            </a:r>
            <a:r>
              <a:rPr lang="es-MX" sz="2400" spc="-5" dirty="0">
                <a:latin typeface="Comic Sans MS"/>
                <a:cs typeface="Comic Sans MS"/>
              </a:rPr>
              <a:t>de</a:t>
            </a:r>
            <a:r>
              <a:rPr lang="es-MX" sz="2400" spc="60" dirty="0">
                <a:latin typeface="Comic Sans MS"/>
                <a:cs typeface="Comic Sans MS"/>
              </a:rPr>
              <a:t> </a:t>
            </a:r>
            <a:r>
              <a:rPr lang="es-MX" sz="2400" spc="-5" dirty="0">
                <a:latin typeface="Comic Sans MS"/>
                <a:cs typeface="Comic Sans MS"/>
              </a:rPr>
              <a:t>tal</a:t>
            </a:r>
            <a:r>
              <a:rPr lang="es-MX" sz="2400" spc="60" dirty="0">
                <a:latin typeface="Comic Sans MS"/>
                <a:cs typeface="Comic Sans MS"/>
              </a:rPr>
              <a:t> </a:t>
            </a:r>
            <a:r>
              <a:rPr lang="es-MX" sz="2400" spc="-5" dirty="0">
                <a:latin typeface="Comic Sans MS"/>
                <a:cs typeface="Comic Sans MS"/>
              </a:rPr>
              <a:t>forma</a:t>
            </a:r>
            <a:r>
              <a:rPr lang="es-MX" sz="2400" spc="60" dirty="0">
                <a:latin typeface="Comic Sans MS"/>
                <a:cs typeface="Comic Sans MS"/>
              </a:rPr>
              <a:t> </a:t>
            </a:r>
            <a:r>
              <a:rPr lang="es-MX" sz="2400" spc="-5" dirty="0">
                <a:latin typeface="Comic Sans MS"/>
                <a:cs typeface="Comic Sans MS"/>
              </a:rPr>
              <a:t>que</a:t>
            </a:r>
            <a:r>
              <a:rPr lang="es-MX" sz="2400" spc="45" dirty="0">
                <a:latin typeface="Comic Sans MS"/>
                <a:cs typeface="Comic Sans MS"/>
              </a:rPr>
              <a:t> </a:t>
            </a:r>
            <a:r>
              <a:rPr lang="es-MX" sz="2400" spc="-5" dirty="0">
                <a:latin typeface="Comic Sans MS"/>
                <a:cs typeface="Comic Sans MS"/>
              </a:rPr>
              <a:t>ninguna</a:t>
            </a:r>
            <a:r>
              <a:rPr lang="es-MX" sz="2400" spc="50" dirty="0">
                <a:latin typeface="Comic Sans MS"/>
                <a:cs typeface="Comic Sans MS"/>
              </a:rPr>
              <a:t> </a:t>
            </a:r>
            <a:r>
              <a:rPr lang="es-MX" sz="2400" spc="-5" dirty="0">
                <a:latin typeface="Comic Sans MS"/>
                <a:cs typeface="Comic Sans MS"/>
              </a:rPr>
              <a:t>función</a:t>
            </a:r>
            <a:r>
              <a:rPr lang="es-MX" sz="2400" spc="50" dirty="0">
                <a:latin typeface="Comic Sans MS"/>
                <a:cs typeface="Comic Sans MS"/>
              </a:rPr>
              <a:t> </a:t>
            </a:r>
            <a:r>
              <a:rPr lang="es-MX" sz="2400" spc="-5" dirty="0">
                <a:latin typeface="Comic Sans MS"/>
                <a:cs typeface="Comic Sans MS"/>
              </a:rPr>
              <a:t>de</a:t>
            </a:r>
            <a:r>
              <a:rPr lang="es-MX" sz="2400" spc="50" dirty="0">
                <a:latin typeface="Comic Sans MS"/>
                <a:cs typeface="Comic Sans MS"/>
              </a:rPr>
              <a:t> </a:t>
            </a:r>
            <a:r>
              <a:rPr lang="es-MX" sz="2400" spc="-5" dirty="0">
                <a:latin typeface="Comic Sans MS"/>
                <a:cs typeface="Comic Sans MS"/>
              </a:rPr>
              <a:t>disparo</a:t>
            </a:r>
            <a:r>
              <a:rPr lang="es-MX" sz="2400" spc="45" dirty="0">
                <a:latin typeface="Comic Sans MS"/>
                <a:cs typeface="Comic Sans MS"/>
              </a:rPr>
              <a:t> </a:t>
            </a:r>
            <a:r>
              <a:rPr lang="es-MX" sz="2400" spc="-5" dirty="0">
                <a:latin typeface="Comic Sans MS"/>
                <a:cs typeface="Comic Sans MS"/>
              </a:rPr>
              <a:t>de la unidad asociada con una falla o disparo mecánico lo activará.</a:t>
            </a:r>
            <a:endParaRPr lang="es-MX" sz="2400" dirty="0">
              <a:latin typeface="Comic Sans MS"/>
              <a:cs typeface="Comic Sans MS"/>
            </a:endParaRPr>
          </a:p>
        </p:txBody>
      </p:sp>
      <p:sp>
        <p:nvSpPr>
          <p:cNvPr id="59" name="object 59"/>
          <p:cNvSpPr txBox="1"/>
          <p:nvPr/>
        </p:nvSpPr>
        <p:spPr>
          <a:xfrm>
            <a:off x="6350000" y="8153400"/>
            <a:ext cx="4564380" cy="936154"/>
          </a:xfrm>
          <a:prstGeom prst="rect">
            <a:avLst/>
          </a:prstGeom>
        </p:spPr>
        <p:txBody>
          <a:bodyPr vert="horz" wrap="square" lIns="0" tIns="12700" rIns="0" bIns="0" rtlCol="0">
            <a:spAutoFit/>
          </a:bodyPr>
          <a:lstStyle/>
          <a:p>
            <a:pPr marL="462915" marR="5080" indent="-450850" algn="ctr">
              <a:spcBef>
                <a:spcPts val="100"/>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8.</a:t>
            </a:r>
            <a:r>
              <a:rPr sz="2000" b="1" spc="20" dirty="0">
                <a:latin typeface="Comic Sans MS"/>
                <a:cs typeface="Comic Sans MS"/>
              </a:rPr>
              <a:t> </a:t>
            </a:r>
            <a:r>
              <a:rPr sz="2000" b="1" spc="-5" dirty="0">
                <a:latin typeface="Comic Sans MS"/>
                <a:cs typeface="Comic Sans MS"/>
              </a:rPr>
              <a:t>Lógica</a:t>
            </a:r>
            <a:r>
              <a:rPr sz="2000" b="1" spc="10" dirty="0">
                <a:latin typeface="Comic Sans MS"/>
                <a:cs typeface="Comic Sans MS"/>
              </a:rPr>
              <a:t> </a:t>
            </a:r>
            <a:r>
              <a:rPr sz="2000" b="1" spc="-5" dirty="0">
                <a:latin typeface="Comic Sans MS"/>
                <a:cs typeface="Comic Sans MS"/>
              </a:rPr>
              <a:t>del</a:t>
            </a:r>
            <a:r>
              <a:rPr sz="2000" b="1" spc="5" dirty="0">
                <a:latin typeface="Comic Sans MS"/>
                <a:cs typeface="Comic Sans MS"/>
              </a:rPr>
              <a:t> </a:t>
            </a:r>
            <a:r>
              <a:rPr sz="2000" b="1" spc="-10" dirty="0">
                <a:latin typeface="Comic Sans MS"/>
                <a:cs typeface="Comic Sans MS"/>
              </a:rPr>
              <a:t>relé</a:t>
            </a:r>
            <a:r>
              <a:rPr sz="2000" b="1" spc="10"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sobrecorriente</a:t>
            </a:r>
            <a:r>
              <a:rPr sz="2000" b="1" spc="5" dirty="0">
                <a:latin typeface="Comic Sans MS"/>
                <a:cs typeface="Comic Sans MS"/>
              </a:rPr>
              <a:t> </a:t>
            </a:r>
            <a:r>
              <a:rPr sz="2000" b="1" spc="-5" dirty="0" err="1">
                <a:latin typeface="Comic Sans MS"/>
                <a:cs typeface="Comic Sans MS"/>
              </a:rPr>
              <a:t>habilitado</a:t>
            </a:r>
            <a:r>
              <a:rPr sz="2000" b="1" spc="10" dirty="0">
                <a:latin typeface="Comic Sans MS"/>
                <a:cs typeface="Comic Sans MS"/>
              </a:rPr>
              <a:t> </a:t>
            </a:r>
            <a:r>
              <a:rPr sz="2000" b="1" spc="-5" dirty="0">
                <a:latin typeface="Comic Sans MS"/>
                <a:cs typeface="Comic Sans MS"/>
              </a:rPr>
              <a:t>por</a:t>
            </a:r>
            <a:r>
              <a:rPr lang="es-AR" sz="2000" b="1" spc="-5" dirty="0">
                <a:latin typeface="Comic Sans MS"/>
                <a:cs typeface="Comic Sans MS"/>
              </a:rPr>
              <a:t> </a:t>
            </a:r>
            <a:r>
              <a:rPr sz="2000" b="1" spc="-5" dirty="0" err="1">
                <a:latin typeface="Comic Sans MS"/>
                <a:cs typeface="Comic Sans MS"/>
              </a:rPr>
              <a:t>contacto</a:t>
            </a:r>
            <a:r>
              <a:rPr sz="2000" b="1" spc="-5" dirty="0">
                <a:latin typeface="Comic Sans MS"/>
                <a:cs typeface="Comic Sans MS"/>
              </a:rPr>
              <a:t> auxiliar</a:t>
            </a:r>
            <a:endParaRPr sz="2000" b="1" dirty="0">
              <a:latin typeface="Comic Sans MS"/>
              <a:cs typeface="Comic Sans MS"/>
            </a:endParaRPr>
          </a:p>
        </p:txBody>
      </p:sp>
      <p:pic>
        <p:nvPicPr>
          <p:cNvPr id="66" name="Imagen 65">
            <a:extLst>
              <a:ext uri="{FF2B5EF4-FFF2-40B4-BE49-F238E27FC236}">
                <a16:creationId xmlns:a16="http://schemas.microsoft.com/office/drawing/2014/main" xmlns="" id="{F4069775-84B4-43B9-AD1A-663CFE011E07}"/>
              </a:ext>
            </a:extLst>
          </p:cNvPr>
          <p:cNvPicPr>
            <a:picLocks noChangeAspect="1"/>
          </p:cNvPicPr>
          <p:nvPr/>
        </p:nvPicPr>
        <p:blipFill>
          <a:blip r:embed="rId2"/>
          <a:stretch>
            <a:fillRect/>
          </a:stretch>
        </p:blipFill>
        <p:spPr>
          <a:xfrm>
            <a:off x="11303000" y="359602"/>
            <a:ext cx="6248400" cy="9393998"/>
          </a:xfrm>
          <a:prstGeom prst="rect">
            <a:avLst/>
          </a:prstGeom>
        </p:spPr>
      </p:pic>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object 29"/>
          <p:cNvSpPr txBox="1"/>
          <p:nvPr/>
        </p:nvSpPr>
        <p:spPr>
          <a:xfrm>
            <a:off x="330200" y="304800"/>
            <a:ext cx="10363200" cy="4444165"/>
          </a:xfrm>
          <a:prstGeom prst="rect">
            <a:avLst/>
          </a:prstGeom>
        </p:spPr>
        <p:txBody>
          <a:bodyPr vert="horz" wrap="square" lIns="0" tIns="12065" rIns="0" bIns="0" rtlCol="0">
            <a:spAutoFit/>
          </a:bodyPr>
          <a:lstStyle/>
          <a:p>
            <a:pPr marL="12700" marR="5080" algn="just"/>
            <a:r>
              <a:rPr lang="es-MX" sz="2400" spc="-5" dirty="0">
                <a:latin typeface="Comic Sans MS"/>
                <a:cs typeface="Comic Sans MS"/>
              </a:rPr>
              <a:t>Como con algunos otros esquemas descritos, el esquema mostrado</a:t>
            </a:r>
            <a:r>
              <a:rPr lang="es-MX" sz="2400" spc="170" dirty="0">
                <a:latin typeface="Comic Sans MS"/>
                <a:cs typeface="Comic Sans MS"/>
              </a:rPr>
              <a:t> </a:t>
            </a:r>
            <a:r>
              <a:rPr lang="es-MX" sz="2400" spc="-5" dirty="0">
                <a:latin typeface="Comic Sans MS"/>
                <a:cs typeface="Comic Sans MS"/>
              </a:rPr>
              <a:t>en</a:t>
            </a:r>
            <a:r>
              <a:rPr lang="es-MX" sz="2400" spc="170" dirty="0">
                <a:latin typeface="Comic Sans MS"/>
                <a:cs typeface="Comic Sans MS"/>
              </a:rPr>
              <a:t> </a:t>
            </a:r>
            <a:r>
              <a:rPr lang="es-MX" sz="2400" spc="-5" dirty="0">
                <a:latin typeface="Comic Sans MS"/>
                <a:cs typeface="Comic Sans MS"/>
              </a:rPr>
              <a:t>la</a:t>
            </a:r>
            <a:r>
              <a:rPr lang="es-MX" sz="2400" spc="170" dirty="0">
                <a:latin typeface="Comic Sans MS"/>
                <a:cs typeface="Comic Sans MS"/>
              </a:rPr>
              <a:t> </a:t>
            </a:r>
            <a:r>
              <a:rPr lang="es-MX" sz="2400" spc="-5" dirty="0" smtClean="0">
                <a:latin typeface="Comic Sans MS"/>
                <a:cs typeface="Comic Sans MS"/>
              </a:rPr>
              <a:t>Fig. 8</a:t>
            </a:r>
            <a:r>
              <a:rPr lang="es-MX" sz="2400" spc="170" dirty="0" smtClean="0">
                <a:latin typeface="Comic Sans MS"/>
                <a:cs typeface="Comic Sans MS"/>
              </a:rPr>
              <a:t> </a:t>
            </a:r>
            <a:r>
              <a:rPr lang="es-MX" sz="2400" spc="-5" dirty="0">
                <a:latin typeface="Comic Sans MS"/>
                <a:cs typeface="Comic Sans MS"/>
              </a:rPr>
              <a:t>se</a:t>
            </a:r>
            <a:r>
              <a:rPr lang="es-MX" sz="2400" spc="170" dirty="0">
                <a:latin typeface="Comic Sans MS"/>
                <a:cs typeface="Comic Sans MS"/>
              </a:rPr>
              <a:t> </a:t>
            </a:r>
            <a:r>
              <a:rPr lang="es-MX" sz="2400" spc="-5" dirty="0">
                <a:latin typeface="Comic Sans MS"/>
                <a:cs typeface="Comic Sans MS"/>
              </a:rPr>
              <a:t>reseteará</a:t>
            </a:r>
            <a:r>
              <a:rPr lang="es-MX" sz="2400" spc="170" dirty="0">
                <a:latin typeface="Comic Sans MS"/>
                <a:cs typeface="Comic Sans MS"/>
              </a:rPr>
              <a:t> </a:t>
            </a:r>
            <a:r>
              <a:rPr lang="es-MX" sz="2400" spc="-5" dirty="0">
                <a:latin typeface="Comic Sans MS"/>
                <a:cs typeface="Comic Sans MS"/>
              </a:rPr>
              <a:t>cuando</a:t>
            </a:r>
            <a:r>
              <a:rPr lang="es-MX" sz="2400" spc="170" dirty="0">
                <a:latin typeface="Comic Sans MS"/>
                <a:cs typeface="Comic Sans MS"/>
              </a:rPr>
              <a:t> </a:t>
            </a:r>
            <a:r>
              <a:rPr lang="es-MX" sz="2400" spc="-5" dirty="0">
                <a:latin typeface="Comic Sans MS"/>
                <a:cs typeface="Comic Sans MS"/>
              </a:rPr>
              <a:t>el</a:t>
            </a:r>
            <a:r>
              <a:rPr lang="es-MX" sz="2400" spc="165" dirty="0">
                <a:latin typeface="Comic Sans MS"/>
                <a:cs typeface="Comic Sans MS"/>
              </a:rPr>
              <a:t> </a:t>
            </a:r>
            <a:r>
              <a:rPr lang="es-MX" sz="2400" spc="-5" dirty="0">
                <a:latin typeface="Comic Sans MS"/>
                <a:cs typeface="Comic Sans MS"/>
              </a:rPr>
              <a:t>campo sea aplicado a la unidad antes de la sincronización.</a:t>
            </a:r>
            <a:r>
              <a:rPr lang="es-MX" sz="2400" dirty="0">
                <a:latin typeface="Comic Sans MS"/>
                <a:cs typeface="Comic Sans MS"/>
              </a:rPr>
              <a:t> </a:t>
            </a:r>
            <a:r>
              <a:rPr lang="es-MX" sz="2400" spc="-5" dirty="0">
                <a:latin typeface="Comic Sans MS"/>
                <a:cs typeface="Comic Sans MS"/>
              </a:rPr>
              <a:t>El esquema</a:t>
            </a:r>
            <a:r>
              <a:rPr lang="es-MX" sz="2400" spc="155" dirty="0">
                <a:latin typeface="Comic Sans MS"/>
                <a:cs typeface="Comic Sans MS"/>
              </a:rPr>
              <a:t> </a:t>
            </a:r>
            <a:r>
              <a:rPr lang="es-MX" sz="2400" spc="-5" dirty="0">
                <a:latin typeface="Comic Sans MS"/>
                <a:cs typeface="Comic Sans MS"/>
              </a:rPr>
              <a:t>no</a:t>
            </a:r>
            <a:r>
              <a:rPr lang="es-MX" sz="2400" spc="155" dirty="0">
                <a:latin typeface="Comic Sans MS"/>
                <a:cs typeface="Comic Sans MS"/>
              </a:rPr>
              <a:t> </a:t>
            </a:r>
            <a:r>
              <a:rPr lang="es-MX" sz="2400" spc="-5" dirty="0">
                <a:latin typeface="Comic Sans MS"/>
                <a:cs typeface="Comic Sans MS"/>
              </a:rPr>
              <a:t>dará</a:t>
            </a:r>
            <a:r>
              <a:rPr lang="es-MX" sz="2400" spc="150" dirty="0">
                <a:latin typeface="Comic Sans MS"/>
                <a:cs typeface="Comic Sans MS"/>
              </a:rPr>
              <a:t> </a:t>
            </a:r>
            <a:r>
              <a:rPr lang="es-MX" sz="2400" spc="-5" dirty="0">
                <a:latin typeface="Comic Sans MS"/>
                <a:cs typeface="Comic Sans MS"/>
              </a:rPr>
              <a:t>protección</a:t>
            </a:r>
            <a:r>
              <a:rPr lang="es-MX" sz="2400" spc="155" dirty="0">
                <a:latin typeface="Comic Sans MS"/>
                <a:cs typeface="Comic Sans MS"/>
              </a:rPr>
              <a:t> </a:t>
            </a:r>
            <a:r>
              <a:rPr lang="es-MX" sz="2400" spc="-5" dirty="0">
                <a:latin typeface="Comic Sans MS"/>
                <a:cs typeface="Comic Sans MS"/>
              </a:rPr>
              <a:t>a</a:t>
            </a:r>
            <a:r>
              <a:rPr lang="es-MX" sz="2400" spc="150" dirty="0">
                <a:latin typeface="Comic Sans MS"/>
                <a:cs typeface="Comic Sans MS"/>
              </a:rPr>
              <a:t> </a:t>
            </a:r>
            <a:r>
              <a:rPr lang="es-MX" sz="2400" spc="-5" dirty="0">
                <a:latin typeface="Comic Sans MS"/>
                <a:cs typeface="Comic Sans MS"/>
              </a:rPr>
              <a:t>bajas</a:t>
            </a:r>
            <a:r>
              <a:rPr lang="es-MX" sz="2400" spc="150" dirty="0">
                <a:latin typeface="Comic Sans MS"/>
                <a:cs typeface="Comic Sans MS"/>
              </a:rPr>
              <a:t> </a:t>
            </a:r>
            <a:r>
              <a:rPr lang="es-MX" sz="2400" spc="-5" dirty="0">
                <a:latin typeface="Comic Sans MS"/>
                <a:cs typeface="Comic Sans MS"/>
              </a:rPr>
              <a:t>RPM</a:t>
            </a:r>
            <a:r>
              <a:rPr lang="es-MX" sz="2400" spc="155" dirty="0">
                <a:latin typeface="Comic Sans MS"/>
                <a:cs typeface="Comic Sans MS"/>
              </a:rPr>
              <a:t> </a:t>
            </a:r>
            <a:r>
              <a:rPr lang="es-MX" sz="2400" spc="-5" dirty="0">
                <a:latin typeface="Comic Sans MS"/>
                <a:cs typeface="Comic Sans MS"/>
              </a:rPr>
              <a:t>de</a:t>
            </a:r>
            <a:r>
              <a:rPr lang="es-MX" sz="2400" spc="150" dirty="0">
                <a:latin typeface="Comic Sans MS"/>
                <a:cs typeface="Comic Sans MS"/>
              </a:rPr>
              <a:t> </a:t>
            </a:r>
            <a:r>
              <a:rPr lang="es-MX" sz="2400" spc="-5" dirty="0">
                <a:latin typeface="Comic Sans MS"/>
                <a:cs typeface="Comic Sans MS"/>
              </a:rPr>
              <a:t>la</a:t>
            </a:r>
            <a:r>
              <a:rPr lang="es-MX" sz="2400" spc="150" dirty="0">
                <a:latin typeface="Comic Sans MS"/>
                <a:cs typeface="Comic Sans MS"/>
              </a:rPr>
              <a:t> </a:t>
            </a:r>
            <a:r>
              <a:rPr lang="es-MX" sz="2400" spc="-5" dirty="0">
                <a:latin typeface="Comic Sans MS"/>
                <a:cs typeface="Comic Sans MS"/>
              </a:rPr>
              <a:t>turbina con el campo dentro.</a:t>
            </a:r>
            <a:r>
              <a:rPr lang="es-MX" sz="2400" spc="520" dirty="0">
                <a:latin typeface="Comic Sans MS"/>
                <a:cs typeface="Comic Sans MS"/>
              </a:rPr>
              <a:t> </a:t>
            </a:r>
            <a:r>
              <a:rPr lang="es-MX" sz="2400" spc="-5" dirty="0">
                <a:latin typeface="Comic Sans MS"/>
                <a:cs typeface="Comic Sans MS"/>
              </a:rPr>
              <a:t>Aunque el campo generalmente no es aplicado abajo de la velocidad síncrona en unidades </a:t>
            </a:r>
            <a:r>
              <a:rPr lang="es-MX" sz="2400" spc="-5" dirty="0" err="1">
                <a:latin typeface="Comic Sans MS"/>
                <a:cs typeface="Comic Sans MS"/>
              </a:rPr>
              <a:t>tandem</a:t>
            </a:r>
            <a:r>
              <a:rPr lang="es-MX" sz="2400" dirty="0">
                <a:latin typeface="Comic Sans MS"/>
                <a:cs typeface="Comic Sans MS"/>
              </a:rPr>
              <a:t> </a:t>
            </a:r>
            <a:r>
              <a:rPr lang="es-MX" sz="2400" spc="-5" dirty="0">
                <a:latin typeface="Comic Sans MS"/>
                <a:cs typeface="Comic Sans MS"/>
              </a:rPr>
              <a:t>modernas,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unidades</a:t>
            </a:r>
            <a:r>
              <a:rPr lang="es-MX" sz="2400" spc="260" dirty="0">
                <a:latin typeface="Comic Sans MS"/>
                <a:cs typeface="Comic Sans MS"/>
              </a:rPr>
              <a:t> </a:t>
            </a:r>
            <a:r>
              <a:rPr lang="es-MX" sz="2400" spc="-5" dirty="0" err="1">
                <a:latin typeface="Comic Sans MS"/>
                <a:cs typeface="Comic Sans MS"/>
              </a:rPr>
              <a:t>cross-compound</a:t>
            </a:r>
            <a:r>
              <a:rPr lang="es-MX" sz="2400" spc="-5" dirty="0">
                <a:latin typeface="Comic Sans MS"/>
                <a:cs typeface="Comic Sans MS"/>
              </a:rPr>
              <a:t> requieren</a:t>
            </a:r>
            <a:r>
              <a:rPr lang="es-MX" sz="2400" dirty="0">
                <a:latin typeface="Comic Sans MS"/>
                <a:cs typeface="Comic Sans MS"/>
              </a:rPr>
              <a:t> </a:t>
            </a:r>
            <a:r>
              <a:rPr lang="es-MX" sz="2400" spc="-5" dirty="0">
                <a:latin typeface="Comic Sans MS"/>
                <a:cs typeface="Comic Sans MS"/>
              </a:rPr>
              <a:t>sincronización</a:t>
            </a:r>
            <a:r>
              <a:rPr lang="es-MX" sz="2400" dirty="0">
                <a:latin typeface="Comic Sans MS"/>
                <a:cs typeface="Comic Sans MS"/>
              </a:rPr>
              <a:t> </a:t>
            </a:r>
            <a:r>
              <a:rPr lang="es-MX" sz="2400" spc="-5" dirty="0">
                <a:latin typeface="Comic Sans MS"/>
                <a:cs typeface="Comic Sans MS"/>
              </a:rPr>
              <a:t>entre</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a</a:t>
            </a:r>
            <a:r>
              <a:rPr lang="es-MX" sz="2400" spc="254" dirty="0">
                <a:latin typeface="Comic Sans MS"/>
                <a:cs typeface="Comic Sans MS"/>
              </a:rPr>
              <a:t> </a:t>
            </a:r>
            <a:r>
              <a:rPr lang="es-MX" sz="2400" spc="-5" dirty="0">
                <a:latin typeface="Comic Sans MS"/>
                <a:cs typeface="Comic Sans MS"/>
              </a:rPr>
              <a:t>muy</a:t>
            </a:r>
            <a:r>
              <a:rPr lang="es-MX" sz="2400" spc="260" dirty="0">
                <a:latin typeface="Comic Sans MS"/>
                <a:cs typeface="Comic Sans MS"/>
              </a:rPr>
              <a:t> </a:t>
            </a:r>
            <a:r>
              <a:rPr lang="es-MX" sz="2400" spc="-5" dirty="0">
                <a:latin typeface="Comic Sans MS"/>
                <a:cs typeface="Comic Sans MS"/>
              </a:rPr>
              <a:t>bajas RPM.</a:t>
            </a:r>
            <a:r>
              <a:rPr lang="es-MX" sz="2400" spc="520" dirty="0">
                <a:latin typeface="Comic Sans MS"/>
                <a:cs typeface="Comic Sans MS"/>
              </a:rPr>
              <a:t> </a:t>
            </a:r>
            <a:r>
              <a:rPr lang="es-MX" sz="2400" spc="-5" dirty="0">
                <a:latin typeface="Comic Sans MS"/>
                <a:cs typeface="Comic Sans MS"/>
              </a:rPr>
              <a:t>Para asegurar la protección durante el período de la</a:t>
            </a:r>
            <a:r>
              <a:rPr lang="es-MX" sz="2400" spc="120" dirty="0">
                <a:latin typeface="Comic Sans MS"/>
                <a:cs typeface="Comic Sans MS"/>
              </a:rPr>
              <a:t> </a:t>
            </a:r>
            <a:r>
              <a:rPr lang="es-MX" sz="2400" spc="-5" dirty="0" err="1">
                <a:latin typeface="Comic Sans MS"/>
                <a:cs typeface="Comic Sans MS"/>
              </a:rPr>
              <a:t>pre-sincronización</a:t>
            </a:r>
            <a:r>
              <a:rPr lang="es-MX" sz="2400" spc="-5" dirty="0">
                <a:latin typeface="Comic Sans MS"/>
                <a:cs typeface="Comic Sans MS"/>
              </a:rPr>
              <a:t>,</a:t>
            </a:r>
            <a:r>
              <a:rPr lang="es-MX" sz="2400" spc="125" dirty="0">
                <a:latin typeface="Comic Sans MS"/>
                <a:cs typeface="Comic Sans MS"/>
              </a:rPr>
              <a:t> </a:t>
            </a:r>
            <a:r>
              <a:rPr lang="es-MX" sz="2400" spc="-5" dirty="0">
                <a:latin typeface="Comic Sans MS"/>
                <a:cs typeface="Comic Sans MS"/>
              </a:rPr>
              <a:t>es</a:t>
            </a:r>
            <a:r>
              <a:rPr lang="es-MX" sz="2400" spc="120" dirty="0">
                <a:latin typeface="Comic Sans MS"/>
                <a:cs typeface="Comic Sans MS"/>
              </a:rPr>
              <a:t> </a:t>
            </a:r>
            <a:r>
              <a:rPr lang="es-MX" sz="2400" spc="-5" dirty="0">
                <a:latin typeface="Comic Sans MS"/>
                <a:cs typeface="Comic Sans MS"/>
              </a:rPr>
              <a:t>necesario</a:t>
            </a:r>
            <a:r>
              <a:rPr lang="es-MX" sz="2400" spc="120" dirty="0">
                <a:latin typeface="Comic Sans MS"/>
                <a:cs typeface="Comic Sans MS"/>
              </a:rPr>
              <a:t> </a:t>
            </a:r>
            <a:r>
              <a:rPr lang="es-MX" sz="2400" spc="-5" dirty="0">
                <a:latin typeface="Comic Sans MS"/>
                <a:cs typeface="Comic Sans MS"/>
              </a:rPr>
              <a:t>usar</a:t>
            </a:r>
            <a:r>
              <a:rPr lang="es-MX" sz="2400" spc="120" dirty="0">
                <a:latin typeface="Comic Sans MS"/>
                <a:cs typeface="Comic Sans MS"/>
              </a:rPr>
              <a:t> </a:t>
            </a:r>
            <a:r>
              <a:rPr lang="es-MX" sz="2400" spc="-5" dirty="0">
                <a:latin typeface="Comic Sans MS"/>
                <a:cs typeface="Comic Sans MS"/>
              </a:rPr>
              <a:t>el</a:t>
            </a:r>
            <a:r>
              <a:rPr lang="es-MX" sz="2400" spc="120" dirty="0">
                <a:latin typeface="Comic Sans MS"/>
                <a:cs typeface="Comic Sans MS"/>
              </a:rPr>
              <a:t> </a:t>
            </a:r>
            <a:r>
              <a:rPr lang="es-MX" sz="2400" spc="-5" dirty="0">
                <a:latin typeface="Comic Sans MS"/>
                <a:cs typeface="Comic Sans MS"/>
              </a:rPr>
              <a:t>contacto</a:t>
            </a:r>
            <a:r>
              <a:rPr lang="es-MX" sz="2400" spc="110" dirty="0">
                <a:latin typeface="Comic Sans MS"/>
                <a:cs typeface="Comic Sans MS"/>
              </a:rPr>
              <a:t> </a:t>
            </a:r>
            <a:r>
              <a:rPr lang="es-MX" sz="2400" spc="-5" dirty="0">
                <a:latin typeface="Comic Sans MS"/>
                <a:cs typeface="Comic Sans MS"/>
              </a:rPr>
              <a:t>41b del</a:t>
            </a:r>
            <a:r>
              <a:rPr lang="es-MX" sz="2400" spc="105" dirty="0">
                <a:latin typeface="Comic Sans MS"/>
                <a:cs typeface="Comic Sans MS"/>
              </a:rPr>
              <a:t> </a:t>
            </a:r>
            <a:r>
              <a:rPr lang="es-MX" sz="2400" spc="-5" dirty="0">
                <a:latin typeface="Comic Sans MS"/>
                <a:cs typeface="Comic Sans MS"/>
              </a:rPr>
              <a:t>interruptor</a:t>
            </a:r>
            <a:r>
              <a:rPr lang="es-MX" sz="2400" spc="105"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campo</a:t>
            </a:r>
            <a:r>
              <a:rPr lang="es-MX" sz="2400" spc="110" dirty="0">
                <a:latin typeface="Comic Sans MS"/>
                <a:cs typeface="Comic Sans MS"/>
              </a:rPr>
              <a:t> </a:t>
            </a:r>
            <a:r>
              <a:rPr lang="es-MX" sz="2400" spc="-5" dirty="0">
                <a:latin typeface="Comic Sans MS"/>
                <a:cs typeface="Comic Sans MS"/>
              </a:rPr>
              <a:t>principal</a:t>
            </a:r>
            <a:r>
              <a:rPr lang="es-MX" sz="2400" spc="100" dirty="0">
                <a:latin typeface="Comic Sans MS"/>
                <a:cs typeface="Comic Sans MS"/>
              </a:rPr>
              <a:t> </a:t>
            </a:r>
            <a:r>
              <a:rPr lang="es-MX" sz="2400" spc="-5" dirty="0">
                <a:latin typeface="Comic Sans MS"/>
                <a:cs typeface="Comic Sans MS"/>
              </a:rPr>
              <a:t>no</a:t>
            </a:r>
            <a:r>
              <a:rPr lang="es-MX" sz="2400" spc="100" dirty="0">
                <a:latin typeface="Comic Sans MS"/>
                <a:cs typeface="Comic Sans MS"/>
              </a:rPr>
              <a:t> </a:t>
            </a:r>
            <a:r>
              <a:rPr lang="es-MX" sz="2400" spc="-5" dirty="0">
                <a:latin typeface="Comic Sans MS"/>
                <a:cs typeface="Comic Sans MS"/>
              </a:rPr>
              <a:t>el</a:t>
            </a:r>
            <a:r>
              <a:rPr lang="es-MX" sz="2400" spc="100" dirty="0">
                <a:latin typeface="Comic Sans MS"/>
                <a:cs typeface="Comic Sans MS"/>
              </a:rPr>
              <a:t> </a:t>
            </a:r>
            <a:r>
              <a:rPr lang="es-MX" sz="2400" spc="-5" dirty="0">
                <a:latin typeface="Comic Sans MS"/>
                <a:cs typeface="Comic Sans MS"/>
              </a:rPr>
              <a:t>del</a:t>
            </a:r>
            <a:r>
              <a:rPr lang="es-MX" sz="2400" spc="100" dirty="0">
                <a:latin typeface="Comic Sans MS"/>
                <a:cs typeface="Comic Sans MS"/>
              </a:rPr>
              <a:t> </a:t>
            </a:r>
            <a:r>
              <a:rPr lang="es-MX" sz="2400" spc="-5" dirty="0">
                <a:latin typeface="Comic Sans MS"/>
                <a:cs typeface="Comic Sans MS"/>
              </a:rPr>
              <a:t>interruptor de campo de arranque.</a:t>
            </a:r>
            <a:r>
              <a:rPr lang="es-MX" sz="2400" dirty="0">
                <a:latin typeface="Comic Sans MS"/>
                <a:cs typeface="Comic Sans MS"/>
              </a:rPr>
              <a:t> </a:t>
            </a:r>
            <a:r>
              <a:rPr lang="es-MX" sz="2400" spc="-5" dirty="0">
                <a:latin typeface="Comic Sans MS"/>
                <a:cs typeface="Comic Sans MS"/>
              </a:rPr>
              <a:t>Además, la excitación debe ser transferida de la excitatriz de arranque al principal antes de la sincronización para evitar un disparo en falso en la sincronización.</a:t>
            </a:r>
            <a:endParaRPr sz="900" dirty="0">
              <a:latin typeface="Comic Sans MS"/>
              <a:cs typeface="Comic Sans MS"/>
            </a:endParaRPr>
          </a:p>
        </p:txBody>
      </p:sp>
      <p:sp>
        <p:nvSpPr>
          <p:cNvPr id="5" name="object 59">
            <a:extLst>
              <a:ext uri="{FF2B5EF4-FFF2-40B4-BE49-F238E27FC236}">
                <a16:creationId xmlns:a16="http://schemas.microsoft.com/office/drawing/2014/main" xmlns="" id="{85027EB1-5D7A-4FBE-9D0B-D6A9569123D0}"/>
              </a:ext>
            </a:extLst>
          </p:cNvPr>
          <p:cNvSpPr txBox="1"/>
          <p:nvPr/>
        </p:nvSpPr>
        <p:spPr>
          <a:xfrm>
            <a:off x="6236371" y="5410200"/>
            <a:ext cx="4564380" cy="936154"/>
          </a:xfrm>
          <a:prstGeom prst="rect">
            <a:avLst/>
          </a:prstGeom>
        </p:spPr>
        <p:txBody>
          <a:bodyPr vert="horz" wrap="square" lIns="0" tIns="12700" rIns="0" bIns="0" rtlCol="0">
            <a:spAutoFit/>
          </a:bodyPr>
          <a:lstStyle/>
          <a:p>
            <a:pPr marL="462915" marR="5080" indent="-450850" algn="ctr">
              <a:spcBef>
                <a:spcPts val="100"/>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8.</a:t>
            </a:r>
            <a:r>
              <a:rPr sz="2000" b="1" spc="20" dirty="0">
                <a:latin typeface="Comic Sans MS"/>
                <a:cs typeface="Comic Sans MS"/>
              </a:rPr>
              <a:t> </a:t>
            </a:r>
            <a:r>
              <a:rPr sz="2000" b="1" spc="-5" dirty="0">
                <a:latin typeface="Comic Sans MS"/>
                <a:cs typeface="Comic Sans MS"/>
              </a:rPr>
              <a:t>Lógica</a:t>
            </a:r>
            <a:r>
              <a:rPr sz="2000" b="1" spc="10" dirty="0">
                <a:latin typeface="Comic Sans MS"/>
                <a:cs typeface="Comic Sans MS"/>
              </a:rPr>
              <a:t> </a:t>
            </a:r>
            <a:r>
              <a:rPr sz="2000" b="1" spc="-5" dirty="0">
                <a:latin typeface="Comic Sans MS"/>
                <a:cs typeface="Comic Sans MS"/>
              </a:rPr>
              <a:t>del</a:t>
            </a:r>
            <a:r>
              <a:rPr sz="2000" b="1" spc="5" dirty="0">
                <a:latin typeface="Comic Sans MS"/>
                <a:cs typeface="Comic Sans MS"/>
              </a:rPr>
              <a:t> </a:t>
            </a:r>
            <a:r>
              <a:rPr sz="2000" b="1" spc="-10" dirty="0">
                <a:latin typeface="Comic Sans MS"/>
                <a:cs typeface="Comic Sans MS"/>
              </a:rPr>
              <a:t>relé</a:t>
            </a:r>
            <a:r>
              <a:rPr sz="2000" b="1" spc="10"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sobrecorriente</a:t>
            </a:r>
            <a:r>
              <a:rPr sz="2000" b="1" spc="5" dirty="0">
                <a:latin typeface="Comic Sans MS"/>
                <a:cs typeface="Comic Sans MS"/>
              </a:rPr>
              <a:t> </a:t>
            </a:r>
            <a:r>
              <a:rPr sz="2000" b="1" spc="-5" dirty="0" err="1">
                <a:latin typeface="Comic Sans MS"/>
                <a:cs typeface="Comic Sans MS"/>
              </a:rPr>
              <a:t>habilitado</a:t>
            </a:r>
            <a:r>
              <a:rPr sz="2000" b="1" spc="10" dirty="0">
                <a:latin typeface="Comic Sans MS"/>
                <a:cs typeface="Comic Sans MS"/>
              </a:rPr>
              <a:t> </a:t>
            </a:r>
            <a:r>
              <a:rPr sz="2000" b="1" spc="-5" dirty="0">
                <a:latin typeface="Comic Sans MS"/>
                <a:cs typeface="Comic Sans MS"/>
              </a:rPr>
              <a:t>por</a:t>
            </a:r>
            <a:r>
              <a:rPr lang="es-AR" sz="2000" b="1" spc="-5" dirty="0">
                <a:latin typeface="Comic Sans MS"/>
                <a:cs typeface="Comic Sans MS"/>
              </a:rPr>
              <a:t> </a:t>
            </a:r>
            <a:r>
              <a:rPr sz="2000" b="1" spc="-5" dirty="0" err="1">
                <a:latin typeface="Comic Sans MS"/>
                <a:cs typeface="Comic Sans MS"/>
              </a:rPr>
              <a:t>contacto</a:t>
            </a:r>
            <a:r>
              <a:rPr sz="2000" b="1" spc="-5" dirty="0">
                <a:latin typeface="Comic Sans MS"/>
                <a:cs typeface="Comic Sans MS"/>
              </a:rPr>
              <a:t> auxiliar</a:t>
            </a:r>
            <a:endParaRPr sz="2000" b="1" dirty="0">
              <a:latin typeface="Comic Sans MS"/>
              <a:cs typeface="Comic Sans MS"/>
            </a:endParaRPr>
          </a:p>
        </p:txBody>
      </p:sp>
      <p:pic>
        <p:nvPicPr>
          <p:cNvPr id="6" name="Imagen 5">
            <a:extLst>
              <a:ext uri="{FF2B5EF4-FFF2-40B4-BE49-F238E27FC236}">
                <a16:creationId xmlns:a16="http://schemas.microsoft.com/office/drawing/2014/main" xmlns="" id="{5DA92D31-0D21-4BB6-92F7-E4740632AED2}"/>
              </a:ext>
            </a:extLst>
          </p:cNvPr>
          <p:cNvPicPr>
            <a:picLocks noChangeAspect="1"/>
          </p:cNvPicPr>
          <p:nvPr/>
        </p:nvPicPr>
        <p:blipFill>
          <a:blip r:embed="rId2"/>
          <a:stretch>
            <a:fillRect/>
          </a:stretch>
        </p:blipFill>
        <p:spPr>
          <a:xfrm>
            <a:off x="11303000" y="359602"/>
            <a:ext cx="6248400" cy="9393998"/>
          </a:xfrm>
          <a:prstGeom prst="rect">
            <a:avLst/>
          </a:prstGeom>
        </p:spPr>
      </p:pic>
    </p:spTree>
    <p:extLst>
      <p:ext uri="{BB962C8B-B14F-4D97-AF65-F5344CB8AC3E}">
        <p14:creationId xmlns:p14="http://schemas.microsoft.com/office/powerpoint/2010/main" xmlns="" val="465102575"/>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81000"/>
            <a:ext cx="17221200" cy="4594335"/>
          </a:xfrm>
          <a:prstGeom prst="rect">
            <a:avLst/>
          </a:prstGeom>
        </p:spPr>
        <p:txBody>
          <a:bodyPr vert="horz" wrap="square" lIns="0" tIns="12700" rIns="0" bIns="0" rtlCol="0">
            <a:spAutoFit/>
          </a:bodyPr>
          <a:lstStyle/>
          <a:p>
            <a:pPr marL="12700" marR="234950" algn="just">
              <a:spcBef>
                <a:spcPts val="100"/>
              </a:spcBef>
            </a:pPr>
            <a:r>
              <a:rPr sz="2400" b="1" spc="-5" dirty="0">
                <a:latin typeface="Comic Sans MS"/>
                <a:cs typeface="Comic Sans MS"/>
              </a:rPr>
              <a:t>ESQUEMAS</a:t>
            </a:r>
            <a:r>
              <a:rPr sz="2400" b="1"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PROTECCION</a:t>
            </a:r>
            <a:r>
              <a:rPr sz="2400" b="1" spc="5" dirty="0">
                <a:latin typeface="Comic Sans MS"/>
                <a:cs typeface="Comic Sans MS"/>
              </a:rPr>
              <a:t> </a:t>
            </a:r>
            <a:r>
              <a:rPr sz="2400" b="1" spc="-5" dirty="0">
                <a:latin typeface="Comic Sans MS"/>
                <a:cs typeface="Comic Sans MS"/>
              </a:rPr>
              <a:t>DEDICADOS</a:t>
            </a:r>
            <a:r>
              <a:rPr sz="2400" b="1" spc="5" dirty="0">
                <a:latin typeface="Comic Sans MS"/>
                <a:cs typeface="Comic Sans MS"/>
              </a:rPr>
              <a:t> </a:t>
            </a:r>
            <a:r>
              <a:rPr sz="2400" b="1" spc="-5" dirty="0">
                <a:latin typeface="Comic Sans MS"/>
                <a:cs typeface="Comic Sans MS"/>
              </a:rPr>
              <a:t>PARA</a:t>
            </a:r>
            <a:r>
              <a:rPr lang="es-AR" sz="2400" b="1" spc="-5" dirty="0">
                <a:latin typeface="Comic Sans MS"/>
                <a:cs typeface="Comic Sans MS"/>
              </a:rPr>
              <a:t> </a:t>
            </a:r>
            <a:r>
              <a:rPr sz="2400" b="1" spc="-5" dirty="0">
                <a:latin typeface="Comic Sans MS"/>
                <a:cs typeface="Comic Sans MS"/>
              </a:rPr>
              <a:t>DETECTAR</a:t>
            </a:r>
            <a:r>
              <a:rPr sz="2400" b="1" dirty="0">
                <a:latin typeface="Comic Sans MS"/>
                <a:cs typeface="Comic Sans MS"/>
              </a:rPr>
              <a:t> </a:t>
            </a:r>
            <a:r>
              <a:rPr sz="2400" b="1" spc="-5" dirty="0">
                <a:latin typeface="Comic Sans MS"/>
                <a:cs typeface="Comic Sans MS"/>
              </a:rPr>
              <a:t>ARQUEOS</a:t>
            </a:r>
            <a:r>
              <a:rPr sz="2400" b="1" dirty="0">
                <a:latin typeface="Comic Sans MS"/>
                <a:cs typeface="Comic Sans MS"/>
              </a:rPr>
              <a:t> </a:t>
            </a:r>
            <a:r>
              <a:rPr sz="2400" b="1" spc="-5" dirty="0">
                <a:latin typeface="Comic Sans MS"/>
                <a:cs typeface="Comic Sans MS"/>
              </a:rPr>
              <a:t>DEL</a:t>
            </a:r>
            <a:r>
              <a:rPr sz="2400" b="1" spc="5" dirty="0">
                <a:latin typeface="Comic Sans MS"/>
                <a:cs typeface="Comic Sans MS"/>
              </a:rPr>
              <a:t> </a:t>
            </a:r>
            <a:r>
              <a:rPr sz="2400" b="1" spc="-5" dirty="0">
                <a:latin typeface="Comic Sans MS"/>
                <a:cs typeface="Comic Sans MS"/>
              </a:rPr>
              <a:t>INTERRUPTOR</a:t>
            </a:r>
            <a:r>
              <a:rPr sz="2400" b="1" dirty="0">
                <a:latin typeface="Comic Sans MS"/>
                <a:cs typeface="Comic Sans MS"/>
              </a:rPr>
              <a:t> </a:t>
            </a:r>
            <a:r>
              <a:rPr sz="2400" b="1" spc="-5" dirty="0">
                <a:latin typeface="Comic Sans MS"/>
                <a:cs typeface="Comic Sans MS"/>
              </a:rPr>
              <a:t>DEL</a:t>
            </a:r>
            <a:r>
              <a:rPr lang="es-AR" sz="2400" b="1" spc="-5" dirty="0">
                <a:latin typeface="Comic Sans MS"/>
                <a:cs typeface="Comic Sans MS"/>
              </a:rPr>
              <a:t> </a:t>
            </a:r>
            <a:r>
              <a:rPr sz="2400" b="1" spc="-5" dirty="0">
                <a:latin typeface="Comic Sans MS"/>
                <a:cs typeface="Comic Sans MS"/>
              </a:rPr>
              <a:t>GENERADOR</a:t>
            </a:r>
            <a:endParaRPr sz="2400" dirty="0">
              <a:latin typeface="Comic Sans MS"/>
              <a:cs typeface="Comic Sans MS"/>
            </a:endParaRPr>
          </a:p>
          <a:p>
            <a:pPr algn="just">
              <a:spcBef>
                <a:spcPts val="15"/>
              </a:spcBef>
            </a:pPr>
            <a:endParaRPr sz="2400" dirty="0">
              <a:latin typeface="Comic Sans MS"/>
              <a:cs typeface="Comic Sans MS"/>
            </a:endParaRPr>
          </a:p>
          <a:p>
            <a:pPr marL="12700" marR="5080" algn="just"/>
            <a:r>
              <a:rPr sz="2400" spc="-5" dirty="0">
                <a:latin typeface="Comic Sans MS"/>
                <a:cs typeface="Comic Sans MS"/>
              </a:rPr>
              <a:t>Para el arqueo de un polo del interruptor de alta </a:t>
            </a:r>
            <a:r>
              <a:rPr sz="2400" spc="-5" dirty="0" err="1">
                <a:latin typeface="Comic Sans MS"/>
                <a:cs typeface="Comic Sans MS"/>
              </a:rPr>
              <a:t>tensión</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del generador, redispararlo no desenergizará la </a:t>
            </a:r>
            <a:r>
              <a:rPr sz="2400" spc="-5" dirty="0" err="1">
                <a:latin typeface="Comic Sans MS"/>
                <a:cs typeface="Comic Sans MS"/>
              </a:rPr>
              <a:t>máquina</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La iniciación del relé de falla de interruptor es </a:t>
            </a:r>
            <a:r>
              <a:rPr sz="2400" spc="-5" dirty="0" err="1">
                <a:latin typeface="Comic Sans MS"/>
                <a:cs typeface="Comic Sans MS"/>
              </a:rPr>
              <a:t>requerida</a:t>
            </a:r>
            <a:r>
              <a:rPr lang="es-AR" sz="2400" spc="-5" dirty="0">
                <a:latin typeface="Comic Sans MS"/>
                <a:cs typeface="Comic Sans MS"/>
              </a:rPr>
              <a:t> </a:t>
            </a:r>
            <a:r>
              <a:rPr sz="2400" spc="-5" dirty="0">
                <a:latin typeface="Comic Sans MS"/>
                <a:cs typeface="Comic Sans MS"/>
              </a:rPr>
              <a:t>para disparo local adicional y posiblemente el </a:t>
            </a:r>
            <a:r>
              <a:rPr sz="2400" spc="-5" dirty="0" err="1">
                <a:latin typeface="Comic Sans MS"/>
                <a:cs typeface="Comic Sans MS"/>
              </a:rPr>
              <a:t>disparo</a:t>
            </a:r>
            <a:r>
              <a:rPr sz="2400" spc="-5" dirty="0">
                <a:latin typeface="Comic Sans MS"/>
                <a:cs typeface="Comic Sans MS"/>
              </a:rPr>
              <a:t> de</a:t>
            </a:r>
            <a:r>
              <a:rPr lang="es-AR" sz="2400" spc="-5"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interruptores</a:t>
            </a:r>
            <a:r>
              <a:rPr sz="2400" dirty="0">
                <a:latin typeface="Comic Sans MS"/>
                <a:cs typeface="Comic Sans MS"/>
              </a:rPr>
              <a:t> </a:t>
            </a:r>
            <a:r>
              <a:rPr sz="2400" spc="-5" dirty="0">
                <a:latin typeface="Comic Sans MS"/>
                <a:cs typeface="Comic Sans MS"/>
              </a:rPr>
              <a:t>remotos</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err="1">
                <a:latin typeface="Comic Sans MS"/>
                <a:cs typeface="Comic Sans MS"/>
              </a:rPr>
              <a:t>desenergizar</a:t>
            </a:r>
            <a:r>
              <a:rPr sz="2400" dirty="0">
                <a:latin typeface="Comic Sans MS"/>
                <a:cs typeface="Comic Sans MS"/>
              </a:rPr>
              <a:t> </a:t>
            </a:r>
            <a:r>
              <a:rPr sz="2400" spc="-5" dirty="0">
                <a:latin typeface="Comic Sans MS"/>
                <a:cs typeface="Comic Sans MS"/>
              </a:rPr>
              <a:t>al</a:t>
            </a:r>
            <a:r>
              <a:rPr lang="es-AR" sz="2400" spc="-5" dirty="0">
                <a:latin typeface="Comic Sans MS"/>
                <a:cs typeface="Comic Sans MS"/>
              </a:rPr>
              <a:t> </a:t>
            </a:r>
            <a:r>
              <a:rPr sz="2400" spc="-5" dirty="0" err="1">
                <a:latin typeface="Comic Sans MS"/>
                <a:cs typeface="Comic Sans MS"/>
              </a:rPr>
              <a:t>generador</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Algunos de los esquemas </a:t>
            </a:r>
            <a:r>
              <a:rPr sz="2400" spc="-5" dirty="0" err="1">
                <a:latin typeface="Comic Sans MS"/>
                <a:cs typeface="Comic Sans MS"/>
              </a:rPr>
              <a:t>discutidos</a:t>
            </a:r>
            <a:r>
              <a:rPr sz="2400" spc="-5" dirty="0">
                <a:latin typeface="Comic Sans MS"/>
                <a:cs typeface="Comic Sans MS"/>
              </a:rPr>
              <a:t> antes</a:t>
            </a:r>
            <a:r>
              <a:rPr lang="es-AR" sz="2400" spc="-5" dirty="0">
                <a:latin typeface="Comic Sans MS"/>
                <a:cs typeface="Comic Sans MS"/>
              </a:rPr>
              <a:t> </a:t>
            </a:r>
            <a:r>
              <a:rPr sz="2400" spc="-5" dirty="0" err="1">
                <a:latin typeface="Comic Sans MS"/>
                <a:cs typeface="Comic Sans MS"/>
              </a:rPr>
              <a:t>pueden</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ajustados</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detectar</a:t>
            </a:r>
            <a:r>
              <a:rPr sz="2400" dirty="0">
                <a:latin typeface="Comic Sans MS"/>
                <a:cs typeface="Comic Sans MS"/>
              </a:rPr>
              <a:t> </a:t>
            </a:r>
            <a:r>
              <a:rPr sz="2400" spc="-5" dirty="0" err="1">
                <a:latin typeface="Comic Sans MS"/>
                <a:cs typeface="Comic Sans MS"/>
              </a:rPr>
              <a:t>arqueos</a:t>
            </a:r>
            <a:r>
              <a:rPr sz="2400" dirty="0">
                <a:latin typeface="Comic Sans MS"/>
                <a:cs typeface="Comic Sans MS"/>
              </a:rPr>
              <a:t> </a:t>
            </a:r>
            <a:r>
              <a:rPr sz="2400" spc="-5" dirty="0">
                <a:latin typeface="Comic Sans MS"/>
                <a:cs typeface="Comic Sans MS"/>
              </a:rPr>
              <a:t>del</a:t>
            </a:r>
            <a:r>
              <a:rPr lang="es-AR" sz="2400" spc="-5" dirty="0">
                <a:latin typeface="Comic Sans MS"/>
                <a:cs typeface="Comic Sans MS"/>
              </a:rPr>
              <a:t> </a:t>
            </a:r>
            <a:r>
              <a:rPr sz="2400" spc="-5" dirty="0" err="1">
                <a:latin typeface="Comic Sans MS"/>
                <a:cs typeface="Comic Sans MS"/>
              </a:rPr>
              <a:t>interruptor</a:t>
            </a:r>
            <a:r>
              <a:rPr sz="2400" spc="-5" dirty="0">
                <a:latin typeface="Comic Sans MS"/>
                <a:cs typeface="Comic Sans MS"/>
              </a:rPr>
              <a:t> y proporcionar protección en conjunto con la</a:t>
            </a:r>
            <a:r>
              <a:rPr lang="es-AR" sz="2400" spc="-5" dirty="0">
                <a:latin typeface="Comic Sans MS"/>
                <a:cs typeface="Comic Sans MS"/>
              </a:rPr>
              <a:t> </a:t>
            </a:r>
            <a:r>
              <a:rPr sz="2400" spc="-5" dirty="0" err="1">
                <a:latin typeface="Comic Sans MS"/>
                <a:cs typeface="Comic Sans MS"/>
              </a:rPr>
              <a:t>protección</a:t>
            </a:r>
            <a:r>
              <a:rPr sz="2400" spc="-5" dirty="0">
                <a:latin typeface="Comic Sans MS"/>
                <a:cs typeface="Comic Sans MS"/>
              </a:rPr>
              <a:t> de falla de interruptor del generador.</a:t>
            </a:r>
            <a:r>
              <a:rPr sz="2400" dirty="0">
                <a:latin typeface="Comic Sans MS"/>
                <a:cs typeface="Comic Sans MS"/>
              </a:rPr>
              <a:t> </a:t>
            </a:r>
            <a:r>
              <a:rPr sz="2400" spc="-5" dirty="0" err="1">
                <a:latin typeface="Comic Sans MS"/>
                <a:cs typeface="Comic Sans MS"/>
              </a:rPr>
              <a:t>Otros</a:t>
            </a:r>
            <a:r>
              <a:rPr lang="es-AR" sz="2400" spc="-5" dirty="0">
                <a:latin typeface="Comic Sans MS"/>
                <a:cs typeface="Comic Sans MS"/>
              </a:rPr>
              <a:t> </a:t>
            </a:r>
            <a:r>
              <a:rPr sz="2400" spc="-5" dirty="0" err="1">
                <a:latin typeface="Comic Sans MS"/>
                <a:cs typeface="Comic Sans MS"/>
              </a:rPr>
              <a:t>esquemas</a:t>
            </a:r>
            <a:r>
              <a:rPr sz="2400" dirty="0">
                <a:latin typeface="Comic Sans MS"/>
                <a:cs typeface="Comic Sans MS"/>
              </a:rPr>
              <a:t> </a:t>
            </a:r>
            <a:r>
              <a:rPr sz="2400" spc="-5" dirty="0">
                <a:latin typeface="Comic Sans MS"/>
                <a:cs typeface="Comic Sans MS"/>
              </a:rPr>
              <a:t>son</a:t>
            </a:r>
            <a:r>
              <a:rPr sz="2400" dirty="0">
                <a:latin typeface="Comic Sans MS"/>
                <a:cs typeface="Comic Sans MS"/>
              </a:rPr>
              <a:t> </a:t>
            </a:r>
            <a:r>
              <a:rPr sz="2400" spc="-5" dirty="0">
                <a:latin typeface="Comic Sans MS"/>
                <a:cs typeface="Comic Sans MS"/>
              </a:rPr>
              <a:t>inoperativos</a:t>
            </a:r>
            <a:r>
              <a:rPr sz="2400" dirty="0">
                <a:latin typeface="Comic Sans MS"/>
                <a:cs typeface="Comic Sans MS"/>
              </a:rPr>
              <a:t> </a:t>
            </a:r>
            <a:r>
              <a:rPr sz="2400" spc="-5" dirty="0">
                <a:latin typeface="Comic Sans MS"/>
                <a:cs typeface="Comic Sans MS"/>
              </a:rPr>
              <a:t>cuando</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err="1">
                <a:latin typeface="Comic Sans MS"/>
                <a:cs typeface="Comic Sans MS"/>
              </a:rPr>
              <a:t>generador</a:t>
            </a:r>
            <a:r>
              <a:rPr sz="2400" spc="254" dirty="0">
                <a:latin typeface="Comic Sans MS"/>
                <a:cs typeface="Comic Sans MS"/>
              </a:rPr>
              <a:t> </a:t>
            </a:r>
            <a:r>
              <a:rPr sz="2400" spc="-5" dirty="0" err="1">
                <a:latin typeface="Comic Sans MS"/>
                <a:cs typeface="Comic Sans MS"/>
              </a:rPr>
              <a:t>está</a:t>
            </a:r>
            <a:r>
              <a:rPr lang="es-AR" sz="2400" spc="-5" dirty="0">
                <a:latin typeface="Comic Sans MS"/>
                <a:cs typeface="Comic Sans MS"/>
              </a:rPr>
              <a:t> </a:t>
            </a:r>
            <a:r>
              <a:rPr sz="2400" spc="-5" dirty="0" err="1">
                <a:latin typeface="Comic Sans MS"/>
                <a:cs typeface="Comic Sans MS"/>
              </a:rPr>
              <a:t>cerca</a:t>
            </a:r>
            <a:r>
              <a:rPr sz="2400" spc="-5" dirty="0">
                <a:latin typeface="Comic Sans MS"/>
                <a:cs typeface="Comic Sans MS"/>
              </a:rPr>
              <a:t> de su velocidad y tensión nominales antes de la</a:t>
            </a:r>
            <a:r>
              <a:rPr lang="es-AR" sz="2400" spc="-5" dirty="0">
                <a:latin typeface="Comic Sans MS"/>
                <a:cs typeface="Comic Sans MS"/>
              </a:rPr>
              <a:t> </a:t>
            </a:r>
            <a:r>
              <a:rPr sz="2400" spc="-5" dirty="0" err="1">
                <a:latin typeface="Comic Sans MS"/>
                <a:cs typeface="Comic Sans MS"/>
              </a:rPr>
              <a:t>sincronización</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deben</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err="1">
                <a:latin typeface="Comic Sans MS"/>
                <a:cs typeface="Comic Sans MS"/>
              </a:rPr>
              <a:t>complementados</a:t>
            </a:r>
            <a:r>
              <a:rPr sz="2400" dirty="0">
                <a:latin typeface="Comic Sans MS"/>
                <a:cs typeface="Comic Sans MS"/>
              </a:rPr>
              <a:t> </a:t>
            </a:r>
            <a:r>
              <a:rPr sz="2400" spc="-5" dirty="0">
                <a:latin typeface="Comic Sans MS"/>
                <a:cs typeface="Comic Sans MS"/>
              </a:rPr>
              <a:t>con</a:t>
            </a:r>
            <a:r>
              <a:rPr lang="es-AR" sz="2400" spc="-5" dirty="0">
                <a:latin typeface="Comic Sans MS"/>
                <a:cs typeface="Comic Sans MS"/>
              </a:rPr>
              <a:t> </a:t>
            </a:r>
            <a:r>
              <a:rPr sz="2400" spc="-5" dirty="0" err="1">
                <a:latin typeface="Comic Sans MS"/>
                <a:cs typeface="Comic Sans MS"/>
              </a:rPr>
              <a:t>protección</a:t>
            </a:r>
            <a:r>
              <a:rPr sz="2400" spc="-5" dirty="0">
                <a:latin typeface="Comic Sans MS"/>
                <a:cs typeface="Comic Sans MS"/>
              </a:rPr>
              <a:t> </a:t>
            </a:r>
            <a:r>
              <a:rPr sz="2400" spc="-5" dirty="0" err="1">
                <a:latin typeface="Comic Sans MS"/>
                <a:cs typeface="Comic Sans MS"/>
              </a:rPr>
              <a:t>adicional</a:t>
            </a:r>
            <a:r>
              <a:rPr sz="2400" spc="-5" dirty="0">
                <a:latin typeface="Comic Sans MS"/>
                <a:cs typeface="Comic Sans MS"/>
              </a:rPr>
              <a:t>.</a:t>
            </a:r>
            <a:endParaRPr lang="en-US" sz="2400" spc="-5" dirty="0">
              <a:latin typeface="Comic Sans MS"/>
              <a:cs typeface="Comic Sans MS"/>
            </a:endParaRPr>
          </a:p>
          <a:p>
            <a:pPr marL="12700" marR="5080" algn="just"/>
            <a:r>
              <a:rPr lang="es-MX" sz="2400" spc="-5" dirty="0">
                <a:latin typeface="Comic Sans MS"/>
                <a:cs typeface="Comic Sans MS"/>
              </a:rPr>
              <a:t>Corrientes desbalanceadas asociadas con el arqueo del interruptor generalmente causaran que opere el relé de secuencia negativa.</a:t>
            </a:r>
            <a:r>
              <a:rPr lang="es-MX" sz="2400" spc="254" dirty="0">
                <a:latin typeface="Comic Sans MS"/>
                <a:cs typeface="Comic Sans MS"/>
              </a:rPr>
              <a:t> </a:t>
            </a:r>
            <a:r>
              <a:rPr lang="es-MX" sz="2400" spc="-5" dirty="0">
                <a:latin typeface="Comic Sans MS"/>
                <a:cs typeface="Comic Sans MS"/>
              </a:rPr>
              <a:t>La falla de interruptor será iniciada si</a:t>
            </a:r>
            <a:r>
              <a:rPr lang="es-MX" sz="2400" spc="254"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a:latin typeface="Comic Sans MS"/>
                <a:cs typeface="Comic Sans MS"/>
              </a:rPr>
              <a:t>detectores de corriente de falla de interruptor son</a:t>
            </a:r>
            <a:r>
              <a:rPr lang="es-MX" sz="2400" spc="135" dirty="0">
                <a:latin typeface="Comic Sans MS"/>
                <a:cs typeface="Comic Sans MS"/>
              </a:rPr>
              <a:t> </a:t>
            </a:r>
            <a:r>
              <a:rPr lang="es-MX" sz="2400" spc="-5" dirty="0">
                <a:latin typeface="Comic Sans MS"/>
                <a:cs typeface="Comic Sans MS"/>
              </a:rPr>
              <a:t>ajustados</a:t>
            </a:r>
            <a:r>
              <a:rPr lang="es-MX" sz="2400" spc="135" dirty="0">
                <a:latin typeface="Comic Sans MS"/>
                <a:cs typeface="Comic Sans MS"/>
              </a:rPr>
              <a:t> </a:t>
            </a:r>
            <a:r>
              <a:rPr lang="es-MX" sz="2400" spc="-5" dirty="0">
                <a:latin typeface="Comic Sans MS"/>
                <a:cs typeface="Comic Sans MS"/>
              </a:rPr>
              <a:t>con</a:t>
            </a:r>
            <a:r>
              <a:rPr lang="es-MX" sz="2400" spc="135" dirty="0">
                <a:latin typeface="Comic Sans MS"/>
                <a:cs typeface="Comic Sans MS"/>
              </a:rPr>
              <a:t> </a:t>
            </a:r>
            <a:r>
              <a:rPr lang="es-MX" sz="2400" spc="-5" dirty="0">
                <a:latin typeface="Comic Sans MS"/>
                <a:cs typeface="Comic Sans MS"/>
              </a:rPr>
              <a:t>suficiente</a:t>
            </a:r>
            <a:r>
              <a:rPr lang="es-MX" sz="2400" spc="120" dirty="0">
                <a:latin typeface="Comic Sans MS"/>
                <a:cs typeface="Comic Sans MS"/>
              </a:rPr>
              <a:t> </a:t>
            </a:r>
            <a:r>
              <a:rPr lang="es-MX" sz="2400" spc="-5" dirty="0">
                <a:latin typeface="Comic Sans MS"/>
                <a:cs typeface="Comic Sans MS"/>
              </a:rPr>
              <a:t>sensibilidad</a:t>
            </a:r>
            <a:r>
              <a:rPr lang="es-MX" sz="2400" spc="125" dirty="0">
                <a:latin typeface="Comic Sans MS"/>
                <a:cs typeface="Comic Sans MS"/>
              </a:rPr>
              <a:t> </a:t>
            </a:r>
            <a:r>
              <a:rPr lang="es-MX" sz="2400" spc="-5" dirty="0">
                <a:latin typeface="Comic Sans MS"/>
                <a:cs typeface="Comic Sans MS"/>
              </a:rPr>
              <a:t>para</a:t>
            </a:r>
            <a:r>
              <a:rPr lang="es-MX" sz="2400" spc="130" dirty="0">
                <a:latin typeface="Comic Sans MS"/>
                <a:cs typeface="Comic Sans MS"/>
              </a:rPr>
              <a:t> </a:t>
            </a:r>
            <a:r>
              <a:rPr lang="es-MX" sz="2400" spc="-5" dirty="0">
                <a:latin typeface="Comic Sans MS"/>
                <a:cs typeface="Comic Sans MS"/>
              </a:rPr>
              <a:t>detectar la situación.</a:t>
            </a:r>
            <a:r>
              <a:rPr lang="es-MX" sz="2400" dirty="0">
                <a:latin typeface="Comic Sans MS"/>
                <a:cs typeface="Comic Sans MS"/>
              </a:rPr>
              <a:t> </a:t>
            </a:r>
            <a:r>
              <a:rPr lang="es-MX" sz="2400" spc="-5" dirty="0">
                <a:latin typeface="Comic Sans MS"/>
                <a:cs typeface="Comic Sans MS"/>
              </a:rPr>
              <a:t>A continuación describiremos los esquemas diseñados</a:t>
            </a:r>
            <a:r>
              <a:rPr lang="es-MX" sz="2400" dirty="0">
                <a:latin typeface="Comic Sans MS"/>
                <a:cs typeface="Comic Sans MS"/>
              </a:rPr>
              <a:t> </a:t>
            </a:r>
            <a:r>
              <a:rPr lang="es-MX" sz="2400" spc="-5" dirty="0">
                <a:latin typeface="Comic Sans MS"/>
                <a:cs typeface="Comic Sans MS"/>
              </a:rPr>
              <a:t>específicamente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rápida</a:t>
            </a:r>
            <a:r>
              <a:rPr lang="es-MX" sz="2400" dirty="0">
                <a:latin typeface="Comic Sans MS"/>
                <a:cs typeface="Comic Sans MS"/>
              </a:rPr>
              <a:t> </a:t>
            </a:r>
            <a:r>
              <a:rPr lang="es-MX" sz="2400" spc="-5" dirty="0">
                <a:latin typeface="Comic Sans MS"/>
                <a:cs typeface="Comic Sans MS"/>
              </a:rPr>
              <a:t>detección</a:t>
            </a:r>
            <a:r>
              <a:rPr lang="es-MX" sz="2400" dirty="0">
                <a:latin typeface="Comic Sans MS"/>
                <a:cs typeface="Comic Sans MS"/>
              </a:rPr>
              <a:t> </a:t>
            </a:r>
            <a:r>
              <a:rPr lang="es-MX" sz="2400" spc="-5" dirty="0">
                <a:latin typeface="Comic Sans MS"/>
                <a:cs typeface="Comic Sans MS"/>
              </a:rPr>
              <a:t>y aislamiento</a:t>
            </a:r>
            <a:r>
              <a:rPr lang="es-MX" sz="2400" spc="5"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esta</a:t>
            </a:r>
            <a:r>
              <a:rPr lang="es-MX" sz="2400" spc="10" dirty="0">
                <a:latin typeface="Comic Sans MS"/>
                <a:cs typeface="Comic Sans MS"/>
              </a:rPr>
              <a:t> </a:t>
            </a:r>
            <a:r>
              <a:rPr lang="es-MX" sz="2400" spc="-5" dirty="0">
                <a:latin typeface="Comic Sans MS"/>
                <a:cs typeface="Comic Sans MS"/>
              </a:rPr>
              <a:t>forma</a:t>
            </a:r>
            <a:r>
              <a:rPr lang="es-MX" sz="2400" spc="5" dirty="0">
                <a:latin typeface="Comic Sans MS"/>
                <a:cs typeface="Comic Sans MS"/>
              </a:rPr>
              <a:t> </a:t>
            </a:r>
            <a:r>
              <a:rPr lang="es-MX" sz="2400" spc="-5" dirty="0">
                <a:latin typeface="Comic Sans MS"/>
                <a:cs typeface="Comic Sans MS"/>
              </a:rPr>
              <a:t>única</a:t>
            </a:r>
            <a:r>
              <a:rPr lang="es-MX" sz="2400" spc="10"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falla</a:t>
            </a:r>
            <a:r>
              <a:rPr lang="es-MX" sz="2400" spc="1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interruptor.</a:t>
            </a:r>
            <a:endParaRPr lang="es-MX" sz="2400" dirty="0">
              <a:latin typeface="Comic Sans MS"/>
              <a:cs typeface="Comic Sans MS"/>
            </a:endParaRPr>
          </a:p>
          <a:p>
            <a:pPr marL="12700" marR="5080" algn="just">
              <a:lnSpc>
                <a:spcPct val="116100"/>
              </a:lnSpc>
            </a:pPr>
            <a:endParaRPr sz="900" dirty="0">
              <a:latin typeface="Comic Sans MS"/>
              <a:cs typeface="Comic Sans MS"/>
            </a:endParaRP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06400" y="455991"/>
            <a:ext cx="9677400" cy="6601679"/>
          </a:xfrm>
          <a:prstGeom prst="rect">
            <a:avLst/>
          </a:prstGeom>
        </p:spPr>
        <p:txBody>
          <a:bodyPr vert="horz" wrap="square" lIns="0" tIns="12700" rIns="0" bIns="0" rtlCol="0">
            <a:spAutoFit/>
          </a:bodyPr>
          <a:lstStyle/>
          <a:p>
            <a:pPr marL="12700" marR="5715" algn="just"/>
            <a:r>
              <a:rPr sz="2400" b="1" spc="-5" dirty="0">
                <a:latin typeface="Comic Sans MS"/>
                <a:cs typeface="Comic Sans MS"/>
              </a:rPr>
              <a:t>ESQUEMA</a:t>
            </a:r>
            <a:r>
              <a:rPr sz="2400" b="1" dirty="0">
                <a:latin typeface="Comic Sans MS"/>
                <a:cs typeface="Comic Sans MS"/>
              </a:rPr>
              <a:t> </a:t>
            </a:r>
            <a:r>
              <a:rPr lang="es-AR" sz="2400" b="1" spc="-5" dirty="0">
                <a:latin typeface="Comic Sans MS"/>
                <a:cs typeface="Comic Sans MS"/>
              </a:rPr>
              <a:t>MODIFICADO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FALLA</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INTERRUPTOR</a:t>
            </a:r>
            <a:endParaRPr lang="en-US" sz="2400" b="1" spc="-5" dirty="0">
              <a:latin typeface="Comic Sans MS"/>
              <a:cs typeface="Comic Sans MS"/>
            </a:endParaRPr>
          </a:p>
          <a:p>
            <a:pPr marL="12700" marR="5715" algn="just"/>
            <a:endParaRPr lang="es-AR" sz="2400" b="1" spc="-5" dirty="0">
              <a:latin typeface="Comic Sans MS"/>
              <a:cs typeface="Comic Sans MS"/>
            </a:endParaRPr>
          </a:p>
          <a:p>
            <a:pPr marL="12700" marR="5715" algn="just"/>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método</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acelerar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detección</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un arqueo</a:t>
            </a:r>
            <a:r>
              <a:rPr lang="es-MX" sz="2400" spc="135" dirty="0">
                <a:latin typeface="Comic Sans MS"/>
                <a:cs typeface="Comic Sans MS"/>
              </a:rPr>
              <a:t> </a:t>
            </a:r>
            <a:r>
              <a:rPr lang="es-MX" sz="2400" spc="-5" dirty="0">
                <a:latin typeface="Comic Sans MS"/>
                <a:cs typeface="Comic Sans MS"/>
              </a:rPr>
              <a:t>de</a:t>
            </a:r>
            <a:r>
              <a:rPr lang="es-MX" sz="2400" spc="135" dirty="0">
                <a:latin typeface="Comic Sans MS"/>
                <a:cs typeface="Comic Sans MS"/>
              </a:rPr>
              <a:t> </a:t>
            </a:r>
            <a:r>
              <a:rPr lang="es-MX" sz="2400" spc="-5" dirty="0">
                <a:latin typeface="Comic Sans MS"/>
                <a:cs typeface="Comic Sans MS"/>
              </a:rPr>
              <a:t>interruptor</a:t>
            </a:r>
            <a:r>
              <a:rPr lang="es-MX" sz="2400" spc="130" dirty="0">
                <a:latin typeface="Comic Sans MS"/>
                <a:cs typeface="Comic Sans MS"/>
              </a:rPr>
              <a:t> </a:t>
            </a:r>
            <a:r>
              <a:rPr lang="es-MX" sz="2400" spc="-5" dirty="0">
                <a:latin typeface="Comic Sans MS"/>
                <a:cs typeface="Comic Sans MS"/>
              </a:rPr>
              <a:t>es</a:t>
            </a:r>
            <a:r>
              <a:rPr lang="es-MX" sz="2400" spc="130" dirty="0">
                <a:latin typeface="Comic Sans MS"/>
                <a:cs typeface="Comic Sans MS"/>
              </a:rPr>
              <a:t> </a:t>
            </a:r>
            <a:r>
              <a:rPr lang="es-MX" sz="2400" spc="-5" dirty="0">
                <a:latin typeface="Comic Sans MS"/>
                <a:cs typeface="Comic Sans MS"/>
              </a:rPr>
              <a:t>modificar</a:t>
            </a:r>
            <a:r>
              <a:rPr lang="es-MX" sz="2400" spc="130" dirty="0">
                <a:latin typeface="Comic Sans MS"/>
                <a:cs typeface="Comic Sans MS"/>
              </a:rPr>
              <a:t> </a:t>
            </a:r>
            <a:r>
              <a:rPr lang="es-MX" sz="2400" spc="-5" dirty="0">
                <a:latin typeface="Comic Sans MS"/>
                <a:cs typeface="Comic Sans MS"/>
              </a:rPr>
              <a:t>el</a:t>
            </a:r>
            <a:r>
              <a:rPr lang="es-MX" sz="2400" spc="130" dirty="0">
                <a:latin typeface="Comic Sans MS"/>
                <a:cs typeface="Comic Sans MS"/>
              </a:rPr>
              <a:t> </a:t>
            </a:r>
            <a:r>
              <a:rPr lang="es-MX" sz="2400" spc="-5" dirty="0">
                <a:latin typeface="Comic Sans MS"/>
                <a:cs typeface="Comic Sans MS"/>
              </a:rPr>
              <a:t>esquema</a:t>
            </a:r>
            <a:r>
              <a:rPr lang="es-MX" sz="2400" spc="130" dirty="0">
                <a:latin typeface="Comic Sans MS"/>
                <a:cs typeface="Comic Sans MS"/>
              </a:rPr>
              <a:t> </a:t>
            </a:r>
            <a:r>
              <a:rPr lang="es-MX" sz="2400" spc="-5" dirty="0">
                <a:latin typeface="Comic Sans MS"/>
                <a:cs typeface="Comic Sans MS"/>
              </a:rPr>
              <a:t>de</a:t>
            </a:r>
            <a:r>
              <a:rPr lang="es-MX" sz="2400" spc="130" dirty="0">
                <a:latin typeface="Comic Sans MS"/>
                <a:cs typeface="Comic Sans MS"/>
              </a:rPr>
              <a:t> </a:t>
            </a:r>
            <a:r>
              <a:rPr lang="es-MX" sz="2400" spc="-5" dirty="0">
                <a:latin typeface="Comic Sans MS"/>
                <a:cs typeface="Comic Sans MS"/>
              </a:rPr>
              <a:t>falla de interruptor como se muestra en la </a:t>
            </a:r>
            <a:r>
              <a:rPr lang="es-MX" sz="2400" b="1" spc="-5" dirty="0" smtClean="0">
                <a:latin typeface="Comic Sans MS"/>
                <a:cs typeface="Comic Sans MS"/>
              </a:rPr>
              <a:t>Fig. 9</a:t>
            </a:r>
            <a:r>
              <a:rPr lang="es-MX" sz="2400" b="1" spc="-5" dirty="0">
                <a:latin typeface="Comic Sans MS"/>
                <a:cs typeface="Comic Sans MS"/>
              </a:rPr>
              <a:t>.</a:t>
            </a:r>
            <a:r>
              <a:rPr lang="es-MX" sz="2400" b="1" spc="520" dirty="0">
                <a:latin typeface="Comic Sans MS"/>
                <a:cs typeface="Comic Sans MS"/>
              </a:rPr>
              <a:t> </a:t>
            </a:r>
            <a:r>
              <a:rPr lang="es-MX" sz="2400" spc="-5" dirty="0">
                <a:latin typeface="Comic Sans MS"/>
                <a:cs typeface="Comic Sans MS"/>
              </a:rPr>
              <a:t>Un relé de </a:t>
            </a:r>
            <a:r>
              <a:rPr lang="es-MX" sz="2400" spc="-5" dirty="0" err="1">
                <a:latin typeface="Comic Sans MS"/>
                <a:cs typeface="Comic Sans MS"/>
              </a:rPr>
              <a:t>sobrecorriente</a:t>
            </a:r>
            <a:r>
              <a:rPr lang="es-MX" sz="2400" spc="-5" dirty="0">
                <a:latin typeface="Comic Sans MS"/>
                <a:cs typeface="Comic Sans MS"/>
              </a:rPr>
              <a:t> instantáneo (50 N) es conectado en el del neutro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elevador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ajusta</a:t>
            </a:r>
            <a:r>
              <a:rPr lang="es-MX" sz="2400" dirty="0">
                <a:latin typeface="Comic Sans MS"/>
                <a:cs typeface="Comic Sans MS"/>
              </a:rPr>
              <a:t> </a:t>
            </a:r>
            <a:r>
              <a:rPr lang="es-MX" sz="2400" spc="-5" dirty="0">
                <a:latin typeface="Comic Sans MS"/>
                <a:cs typeface="Comic Sans MS"/>
              </a:rPr>
              <a:t>para responder a un arqueo de un polo del interruptor de alta tensión.</a:t>
            </a:r>
            <a:r>
              <a:rPr lang="es-MX" sz="2400" dirty="0">
                <a:latin typeface="Comic Sans MS"/>
                <a:cs typeface="Comic Sans MS"/>
              </a:rPr>
              <a:t> </a:t>
            </a:r>
            <a:r>
              <a:rPr lang="es-MX" sz="2400" spc="-5" dirty="0">
                <a:latin typeface="Comic Sans MS"/>
                <a:cs typeface="Comic Sans MS"/>
              </a:rPr>
              <a:t>La salida del relé es supervisada por el contacto “b”</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proporcionando</a:t>
            </a:r>
            <a:r>
              <a:rPr lang="es-MX" sz="2400" dirty="0">
                <a:latin typeface="Comic Sans MS"/>
                <a:cs typeface="Comic Sans MS"/>
              </a:rPr>
              <a:t> </a:t>
            </a:r>
            <a:r>
              <a:rPr lang="es-MX" sz="2400" spc="-5" dirty="0">
                <a:latin typeface="Comic Sans MS"/>
                <a:cs typeface="Comic Sans MS"/>
              </a:rPr>
              <a:t>un arranque</a:t>
            </a:r>
            <a:r>
              <a:rPr lang="es-MX" sz="2400" dirty="0">
                <a:latin typeface="Comic Sans MS"/>
                <a:cs typeface="Comic Sans MS"/>
              </a:rPr>
              <a:t> </a:t>
            </a:r>
            <a:r>
              <a:rPr lang="es-MX" sz="2400" spc="-5" dirty="0">
                <a:latin typeface="Comic Sans MS"/>
                <a:cs typeface="Comic Sans MS"/>
              </a:rPr>
              <a:t>auxiliar</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 Cuando el interruptor de generador está abierto y uno o dos</a:t>
            </a:r>
            <a:r>
              <a:rPr lang="es-MX" sz="2400" spc="150" dirty="0">
                <a:latin typeface="Comic Sans MS"/>
                <a:cs typeface="Comic Sans MS"/>
              </a:rPr>
              <a:t> </a:t>
            </a:r>
            <a:r>
              <a:rPr lang="es-MX" sz="2400" spc="-5" dirty="0">
                <a:latin typeface="Comic Sans MS"/>
                <a:cs typeface="Comic Sans MS"/>
              </a:rPr>
              <a:t>polos</a:t>
            </a:r>
            <a:r>
              <a:rPr lang="es-MX" sz="2400" spc="155" dirty="0">
                <a:latin typeface="Comic Sans MS"/>
                <a:cs typeface="Comic Sans MS"/>
              </a:rPr>
              <a:t> </a:t>
            </a:r>
            <a:r>
              <a:rPr lang="es-MX" sz="2400" spc="-5" dirty="0">
                <a:latin typeface="Comic Sans MS"/>
                <a:cs typeface="Comic Sans MS"/>
              </a:rPr>
              <a:t>arquean,</a:t>
            </a:r>
            <a:r>
              <a:rPr lang="es-MX" sz="2400" spc="155" dirty="0">
                <a:latin typeface="Comic Sans MS"/>
                <a:cs typeface="Comic Sans MS"/>
              </a:rPr>
              <a:t> </a:t>
            </a:r>
            <a:r>
              <a:rPr lang="es-MX" sz="2400" spc="-5" dirty="0">
                <a:latin typeface="Comic Sans MS"/>
                <a:cs typeface="Comic Sans MS"/>
              </a:rPr>
              <a:t>la</a:t>
            </a:r>
            <a:r>
              <a:rPr lang="es-MX" sz="2400" spc="155" dirty="0">
                <a:latin typeface="Comic Sans MS"/>
                <a:cs typeface="Comic Sans MS"/>
              </a:rPr>
              <a:t> </a:t>
            </a:r>
            <a:r>
              <a:rPr lang="es-MX" sz="2400" spc="-5" dirty="0">
                <a:latin typeface="Comic Sans MS"/>
                <a:cs typeface="Comic Sans MS"/>
              </a:rPr>
              <a:t>corriente</a:t>
            </a:r>
            <a:r>
              <a:rPr lang="es-MX" sz="2400" spc="155" dirty="0">
                <a:latin typeface="Comic Sans MS"/>
                <a:cs typeface="Comic Sans MS"/>
              </a:rPr>
              <a:t> </a:t>
            </a:r>
            <a:r>
              <a:rPr lang="es-MX" sz="2400" spc="-5" dirty="0">
                <a:latin typeface="Comic Sans MS"/>
                <a:cs typeface="Comic Sans MS"/>
              </a:rPr>
              <a:t>resultante</a:t>
            </a:r>
            <a:r>
              <a:rPr lang="es-MX" sz="2400" spc="155" dirty="0">
                <a:latin typeface="Comic Sans MS"/>
                <a:cs typeface="Comic Sans MS"/>
              </a:rPr>
              <a:t> </a:t>
            </a:r>
            <a:r>
              <a:rPr lang="es-MX" sz="2400" spc="-5" dirty="0">
                <a:latin typeface="Comic Sans MS"/>
                <a:cs typeface="Comic Sans MS"/>
              </a:rPr>
              <a:t>en</a:t>
            </a:r>
            <a:r>
              <a:rPr lang="es-MX" sz="2400" spc="155" dirty="0">
                <a:latin typeface="Comic Sans MS"/>
                <a:cs typeface="Comic Sans MS"/>
              </a:rPr>
              <a:t> </a:t>
            </a:r>
            <a:r>
              <a:rPr lang="es-MX" sz="2400" spc="-5" dirty="0">
                <a:latin typeface="Comic Sans MS"/>
                <a:cs typeface="Comic Sans MS"/>
              </a:rPr>
              <a:t>el</a:t>
            </a:r>
            <a:r>
              <a:rPr lang="es-MX" sz="2400" spc="145" dirty="0">
                <a:latin typeface="Comic Sans MS"/>
                <a:cs typeface="Comic Sans MS"/>
              </a:rPr>
              <a:t> </a:t>
            </a:r>
            <a:r>
              <a:rPr lang="es-MX" sz="2400" spc="-5" dirty="0">
                <a:latin typeface="Comic Sans MS"/>
                <a:cs typeface="Comic Sans MS"/>
              </a:rPr>
              <a:t>del neutro del transformador es detectada por el relé 50 N sin el retardo asociado con el esquema de secuencia negativa o algunos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energización</a:t>
            </a:r>
            <a:r>
              <a:rPr lang="es-MX" sz="2400" dirty="0">
                <a:latin typeface="Comic Sans MS"/>
                <a:cs typeface="Comic Sans MS"/>
              </a:rPr>
              <a:t> </a:t>
            </a:r>
            <a:r>
              <a:rPr lang="es-MX" sz="2400" spc="-5" dirty="0">
                <a:latin typeface="Comic Sans MS"/>
                <a:cs typeface="Comic Sans MS"/>
              </a:rPr>
              <a:t>inadvertida descritos</a:t>
            </a:r>
            <a:r>
              <a:rPr lang="es-MX" sz="2400" dirty="0">
                <a:latin typeface="Comic Sans MS"/>
                <a:cs typeface="Comic Sans MS"/>
              </a:rPr>
              <a:t> </a:t>
            </a:r>
            <a:r>
              <a:rPr lang="es-MX" sz="2400" spc="-5" dirty="0">
                <a:latin typeface="Comic Sans MS"/>
                <a:cs typeface="Comic Sans MS"/>
              </a:rPr>
              <a:t>previamente.</a:t>
            </a:r>
            <a:r>
              <a:rPr lang="es-MX" sz="2400" dirty="0">
                <a:latin typeface="Comic Sans MS"/>
                <a:cs typeface="Comic Sans MS"/>
              </a:rPr>
              <a:t> </a:t>
            </a:r>
            <a:r>
              <a:rPr lang="es-MX" sz="2400" spc="-5" dirty="0">
                <a:latin typeface="Comic Sans MS"/>
                <a:cs typeface="Comic Sans MS"/>
              </a:rPr>
              <a:t>Los</a:t>
            </a:r>
            <a:r>
              <a:rPr lang="es-MX" sz="2400" spc="254" dirty="0">
                <a:latin typeface="Comic Sans MS"/>
                <a:cs typeface="Comic Sans MS"/>
              </a:rPr>
              <a:t> </a:t>
            </a:r>
            <a:r>
              <a:rPr lang="es-MX" sz="2400" spc="-5" dirty="0">
                <a:latin typeface="Comic Sans MS"/>
                <a:cs typeface="Comic Sans MS"/>
              </a:rPr>
              <a:t>detectores</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corriente (CD)</a:t>
            </a:r>
            <a:r>
              <a:rPr lang="es-MX" sz="2400" spc="190" dirty="0">
                <a:latin typeface="Comic Sans MS"/>
                <a:cs typeface="Comic Sans MS"/>
              </a:rPr>
              <a:t> </a:t>
            </a:r>
            <a:r>
              <a:rPr lang="es-MX" sz="2400" spc="-5" dirty="0">
                <a:latin typeface="Comic Sans MS"/>
                <a:cs typeface="Comic Sans MS"/>
              </a:rPr>
              <a:t>asociados</a:t>
            </a:r>
            <a:r>
              <a:rPr lang="es-MX" sz="2400" spc="195" dirty="0">
                <a:latin typeface="Comic Sans MS"/>
                <a:cs typeface="Comic Sans MS"/>
              </a:rPr>
              <a:t> </a:t>
            </a:r>
            <a:r>
              <a:rPr lang="es-MX" sz="2400" spc="-5" dirty="0">
                <a:latin typeface="Comic Sans MS"/>
                <a:cs typeface="Comic Sans MS"/>
              </a:rPr>
              <a:t>con</a:t>
            </a:r>
            <a:r>
              <a:rPr lang="es-MX" sz="2400" spc="195" dirty="0">
                <a:latin typeface="Comic Sans MS"/>
                <a:cs typeface="Comic Sans MS"/>
              </a:rPr>
              <a:t> </a:t>
            </a:r>
            <a:r>
              <a:rPr lang="es-MX" sz="2400" spc="-5" dirty="0">
                <a:latin typeface="Comic Sans MS"/>
                <a:cs typeface="Comic Sans MS"/>
              </a:rPr>
              <a:t>el</a:t>
            </a:r>
            <a:r>
              <a:rPr lang="es-MX" sz="2400" spc="190" dirty="0">
                <a:latin typeface="Comic Sans MS"/>
                <a:cs typeface="Comic Sans MS"/>
              </a:rPr>
              <a:t> </a:t>
            </a:r>
            <a:r>
              <a:rPr lang="es-MX" sz="2400" spc="-5" dirty="0">
                <a:latin typeface="Comic Sans MS"/>
                <a:cs typeface="Comic Sans MS"/>
              </a:rPr>
              <a:t>esquema</a:t>
            </a:r>
            <a:r>
              <a:rPr lang="es-MX" sz="2400" spc="195" dirty="0">
                <a:latin typeface="Comic Sans MS"/>
                <a:cs typeface="Comic Sans MS"/>
              </a:rPr>
              <a:t> </a:t>
            </a:r>
            <a:r>
              <a:rPr lang="es-MX" sz="2400" spc="-5" dirty="0">
                <a:latin typeface="Comic Sans MS"/>
                <a:cs typeface="Comic Sans MS"/>
              </a:rPr>
              <a:t>de</a:t>
            </a:r>
            <a:r>
              <a:rPr lang="es-MX" sz="2400" spc="185" dirty="0">
                <a:latin typeface="Comic Sans MS"/>
                <a:cs typeface="Comic Sans MS"/>
              </a:rPr>
              <a:t> </a:t>
            </a:r>
            <a:r>
              <a:rPr lang="es-MX" sz="2400" spc="-5" dirty="0">
                <a:latin typeface="Comic Sans MS"/>
                <a:cs typeface="Comic Sans MS"/>
              </a:rPr>
              <a:t>falla</a:t>
            </a:r>
            <a:r>
              <a:rPr lang="es-MX" sz="2400" spc="190" dirty="0">
                <a:latin typeface="Comic Sans MS"/>
                <a:cs typeface="Comic Sans MS"/>
              </a:rPr>
              <a:t> </a:t>
            </a:r>
            <a:r>
              <a:rPr lang="es-MX" sz="2400" spc="-5" dirty="0">
                <a:latin typeface="Comic Sans MS"/>
                <a:cs typeface="Comic Sans MS"/>
              </a:rPr>
              <a:t>de</a:t>
            </a:r>
            <a:r>
              <a:rPr lang="es-MX" sz="2400" spc="190" dirty="0">
                <a:latin typeface="Comic Sans MS"/>
                <a:cs typeface="Comic Sans MS"/>
              </a:rPr>
              <a:t> </a:t>
            </a:r>
            <a:r>
              <a:rPr lang="es-MX" sz="2400" spc="-5" dirty="0">
                <a:latin typeface="Comic Sans MS"/>
                <a:cs typeface="Comic Sans MS"/>
              </a:rPr>
              <a:t>interruptor deben</a:t>
            </a:r>
            <a:r>
              <a:rPr lang="es-MX" sz="2400" spc="75" dirty="0">
                <a:latin typeface="Comic Sans MS"/>
                <a:cs typeface="Comic Sans MS"/>
              </a:rPr>
              <a:t> </a:t>
            </a:r>
            <a:r>
              <a:rPr lang="es-MX" sz="2400" spc="-5" dirty="0">
                <a:latin typeface="Comic Sans MS"/>
                <a:cs typeface="Comic Sans MS"/>
              </a:rPr>
              <a:t>ser</a:t>
            </a:r>
            <a:r>
              <a:rPr lang="es-MX" sz="2400" spc="75" dirty="0">
                <a:latin typeface="Comic Sans MS"/>
                <a:cs typeface="Comic Sans MS"/>
              </a:rPr>
              <a:t> </a:t>
            </a:r>
            <a:r>
              <a:rPr lang="es-MX" sz="2400" spc="-5" dirty="0">
                <a:latin typeface="Comic Sans MS"/>
                <a:cs typeface="Comic Sans MS"/>
              </a:rPr>
              <a:t>ajustados</a:t>
            </a:r>
            <a:r>
              <a:rPr lang="es-MX" sz="2400" spc="75" dirty="0">
                <a:latin typeface="Comic Sans MS"/>
                <a:cs typeface="Comic Sans MS"/>
              </a:rPr>
              <a:t> </a:t>
            </a:r>
            <a:r>
              <a:rPr lang="es-MX" sz="2400" spc="-5" dirty="0">
                <a:latin typeface="Comic Sans MS"/>
                <a:cs typeface="Comic Sans MS"/>
              </a:rPr>
              <a:t>con</a:t>
            </a:r>
            <a:r>
              <a:rPr lang="es-MX" sz="2400" spc="65" dirty="0">
                <a:latin typeface="Comic Sans MS"/>
                <a:cs typeface="Comic Sans MS"/>
              </a:rPr>
              <a:t> </a:t>
            </a:r>
            <a:r>
              <a:rPr lang="es-MX" sz="2400" spc="-5" dirty="0">
                <a:latin typeface="Comic Sans MS"/>
                <a:cs typeface="Comic Sans MS"/>
              </a:rPr>
              <a:t>suficiente</a:t>
            </a:r>
            <a:r>
              <a:rPr lang="es-MX" sz="2400" spc="65" dirty="0">
                <a:latin typeface="Comic Sans MS"/>
                <a:cs typeface="Comic Sans MS"/>
              </a:rPr>
              <a:t> </a:t>
            </a:r>
            <a:r>
              <a:rPr lang="es-MX" sz="2400" spc="-5" dirty="0">
                <a:latin typeface="Comic Sans MS"/>
                <a:cs typeface="Comic Sans MS"/>
              </a:rPr>
              <a:t>sensibilidad</a:t>
            </a:r>
            <a:r>
              <a:rPr lang="es-MX" sz="2400" spc="65" dirty="0">
                <a:latin typeface="Comic Sans MS"/>
                <a:cs typeface="Comic Sans MS"/>
              </a:rPr>
              <a:t> </a:t>
            </a:r>
            <a:r>
              <a:rPr lang="es-MX" sz="2400" spc="-5" dirty="0">
                <a:latin typeface="Comic Sans MS"/>
                <a:cs typeface="Comic Sans MS"/>
              </a:rPr>
              <a:t>para detectar</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arqueo.</a:t>
            </a:r>
            <a:endParaRPr lang="es-MX" sz="2400" dirty="0">
              <a:latin typeface="Comic Sans MS"/>
              <a:cs typeface="Comic Sans MS"/>
            </a:endParaRPr>
          </a:p>
          <a:p>
            <a:pPr marL="12700" marR="5715" algn="just">
              <a:lnSpc>
                <a:spcPct val="116100"/>
              </a:lnSpc>
            </a:pPr>
            <a:endParaRPr lang="es-MX" sz="900" dirty="0">
              <a:latin typeface="Comic Sans MS"/>
              <a:cs typeface="Comic Sans MS"/>
            </a:endParaRPr>
          </a:p>
          <a:p>
            <a:pPr marL="12700" marR="5715" algn="just">
              <a:lnSpc>
                <a:spcPct val="116100"/>
              </a:lnSpc>
            </a:pPr>
            <a:endParaRPr sz="900" dirty="0">
              <a:latin typeface="Comic Sans MS"/>
              <a:cs typeface="Comic Sans MS"/>
            </a:endParaRPr>
          </a:p>
        </p:txBody>
      </p:sp>
      <p:sp>
        <p:nvSpPr>
          <p:cNvPr id="38" name="object 38"/>
          <p:cNvSpPr txBox="1"/>
          <p:nvPr/>
        </p:nvSpPr>
        <p:spPr>
          <a:xfrm>
            <a:off x="2038602" y="9144000"/>
            <a:ext cx="8045198"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9.</a:t>
            </a:r>
            <a:r>
              <a:rPr sz="2000" b="1" spc="245" dirty="0">
                <a:latin typeface="Comic Sans MS"/>
                <a:cs typeface="Comic Sans MS"/>
              </a:rPr>
              <a:t> </a:t>
            </a:r>
            <a:r>
              <a:rPr sz="2000" b="1" spc="-5" dirty="0">
                <a:latin typeface="Comic Sans MS"/>
                <a:cs typeface="Comic Sans MS"/>
              </a:rPr>
              <a:t>Lógica</a:t>
            </a:r>
            <a:r>
              <a:rPr sz="2000" b="1" spc="5"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falla</a:t>
            </a:r>
            <a:r>
              <a:rPr sz="2000" b="1" spc="5"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interruptor</a:t>
            </a:r>
            <a:r>
              <a:rPr sz="2000" b="1" spc="5" dirty="0">
                <a:latin typeface="Comic Sans MS"/>
                <a:cs typeface="Comic Sans MS"/>
              </a:rPr>
              <a:t> </a:t>
            </a:r>
            <a:r>
              <a:rPr sz="2000" b="1" spc="-5" dirty="0">
                <a:latin typeface="Comic Sans MS"/>
                <a:cs typeface="Comic Sans MS"/>
              </a:rPr>
              <a:t>modificada</a:t>
            </a:r>
            <a:endParaRPr sz="2000" b="1" dirty="0">
              <a:latin typeface="Comic Sans MS"/>
              <a:cs typeface="Comic Sans MS"/>
            </a:endParaRPr>
          </a:p>
        </p:txBody>
      </p:sp>
      <p:pic>
        <p:nvPicPr>
          <p:cNvPr id="40" name="Imagen 39">
            <a:extLst>
              <a:ext uri="{FF2B5EF4-FFF2-40B4-BE49-F238E27FC236}">
                <a16:creationId xmlns:a16="http://schemas.microsoft.com/office/drawing/2014/main" xmlns="" id="{4477A314-D695-4281-A071-8827EEFF109A}"/>
              </a:ext>
            </a:extLst>
          </p:cNvPr>
          <p:cNvPicPr>
            <a:picLocks noChangeAspect="1"/>
          </p:cNvPicPr>
          <p:nvPr/>
        </p:nvPicPr>
        <p:blipFill>
          <a:blip r:embed="rId2"/>
          <a:stretch>
            <a:fillRect/>
          </a:stretch>
        </p:blipFill>
        <p:spPr>
          <a:xfrm>
            <a:off x="10083800" y="228600"/>
            <a:ext cx="7391400" cy="9524999"/>
          </a:xfrm>
          <a:prstGeom prst="rect">
            <a:avLst/>
          </a:prstGeom>
        </p:spPr>
      </p:pic>
    </p:spTree>
    <p:extLst>
      <p:ext uri="{BB962C8B-B14F-4D97-AF65-F5344CB8AC3E}">
        <p14:creationId xmlns:p14="http://schemas.microsoft.com/office/powerpoint/2010/main" xmlns="" val="936879496"/>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 name="object 39"/>
          <p:cNvSpPr txBox="1"/>
          <p:nvPr/>
        </p:nvSpPr>
        <p:spPr>
          <a:xfrm>
            <a:off x="330200" y="304800"/>
            <a:ext cx="17221200" cy="5690019"/>
          </a:xfrm>
          <a:prstGeom prst="rect">
            <a:avLst/>
          </a:prstGeom>
        </p:spPr>
        <p:txBody>
          <a:bodyPr vert="horz" wrap="square" lIns="0" tIns="34290" rIns="0" bIns="0" rtlCol="0">
            <a:spAutoFit/>
          </a:bodyPr>
          <a:lstStyle/>
          <a:p>
            <a:pPr marL="12700" algn="just">
              <a:spcBef>
                <a:spcPts val="270"/>
              </a:spcBef>
            </a:pPr>
            <a:r>
              <a:rPr sz="2400" b="1" spc="-5" dirty="0">
                <a:latin typeface="Comic Sans MS"/>
                <a:cs typeface="Comic Sans MS"/>
              </a:rPr>
              <a:t>DISCORDANCIA</a:t>
            </a:r>
            <a:r>
              <a:rPr sz="2400" b="1" spc="114" dirty="0">
                <a:latin typeface="Comic Sans MS"/>
                <a:cs typeface="Comic Sans MS"/>
              </a:rPr>
              <a:t> </a:t>
            </a:r>
            <a:r>
              <a:rPr sz="2400" b="1" spc="-5" dirty="0">
                <a:latin typeface="Comic Sans MS"/>
                <a:cs typeface="Comic Sans MS"/>
              </a:rPr>
              <a:t>DE</a:t>
            </a:r>
            <a:r>
              <a:rPr sz="2400" b="1" spc="114" dirty="0">
                <a:latin typeface="Comic Sans MS"/>
                <a:cs typeface="Comic Sans MS"/>
              </a:rPr>
              <a:t> </a:t>
            </a:r>
            <a:r>
              <a:rPr sz="2400" b="1" spc="-5" dirty="0">
                <a:latin typeface="Comic Sans MS"/>
                <a:cs typeface="Comic Sans MS"/>
              </a:rPr>
              <a:t>POLOS</a:t>
            </a:r>
            <a:r>
              <a:rPr sz="2400" b="1" spc="114" dirty="0">
                <a:latin typeface="Comic Sans MS"/>
                <a:cs typeface="Comic Sans MS"/>
              </a:rPr>
              <a:t> </a:t>
            </a:r>
            <a:r>
              <a:rPr sz="2400" b="1" spc="-5" dirty="0">
                <a:latin typeface="Comic Sans MS"/>
                <a:cs typeface="Comic Sans MS"/>
              </a:rPr>
              <a:t>DEL</a:t>
            </a:r>
            <a:r>
              <a:rPr sz="2400" b="1" spc="120" dirty="0">
                <a:latin typeface="Comic Sans MS"/>
                <a:cs typeface="Comic Sans MS"/>
              </a:rPr>
              <a:t> </a:t>
            </a:r>
            <a:r>
              <a:rPr sz="2400" b="1" spc="-5" dirty="0">
                <a:latin typeface="Comic Sans MS"/>
                <a:cs typeface="Comic Sans MS"/>
              </a:rPr>
              <a:t>INTERRUPTOR:</a:t>
            </a:r>
            <a:r>
              <a:rPr sz="2400" b="1" spc="100" dirty="0">
                <a:latin typeface="Comic Sans MS"/>
                <a:cs typeface="Comic Sans MS"/>
              </a:rPr>
              <a:t> </a:t>
            </a:r>
            <a:endParaRPr lang="en-US" sz="2400" b="1" spc="100" dirty="0">
              <a:latin typeface="Comic Sans MS"/>
              <a:cs typeface="Comic Sans MS"/>
            </a:endParaRPr>
          </a:p>
          <a:p>
            <a:pPr marL="12700" algn="just">
              <a:spcBef>
                <a:spcPts val="270"/>
              </a:spcBef>
            </a:pPr>
            <a:endParaRPr lang="es-AR" sz="2400" b="1" spc="100" dirty="0">
              <a:latin typeface="Comic Sans MS"/>
              <a:cs typeface="Comic Sans MS"/>
            </a:endParaRPr>
          </a:p>
          <a:p>
            <a:pPr marL="12700" algn="just">
              <a:spcBef>
                <a:spcPts val="270"/>
              </a:spcBef>
            </a:pPr>
            <a:r>
              <a:rPr sz="2400" spc="-5" dirty="0">
                <a:latin typeface="Comic Sans MS"/>
                <a:cs typeface="Comic Sans MS"/>
              </a:rPr>
              <a:t>Es</a:t>
            </a:r>
            <a:r>
              <a:rPr lang="en-US" sz="2400" spc="-5" dirty="0">
                <a:latin typeface="Comic Sans MS"/>
                <a:cs typeface="Comic Sans MS"/>
              </a:rPr>
              <a:t> </a:t>
            </a:r>
            <a:r>
              <a:rPr sz="2400" spc="-5" dirty="0" err="1">
                <a:latin typeface="Comic Sans MS"/>
                <a:cs typeface="Comic Sans MS"/>
              </a:rPr>
              <a:t>práctica</a:t>
            </a:r>
            <a:r>
              <a:rPr sz="2400" spc="-5" dirty="0">
                <a:latin typeface="Comic Sans MS"/>
                <a:cs typeface="Comic Sans MS"/>
              </a:rPr>
              <a:t> general que los interruptores de </a:t>
            </a:r>
            <a:r>
              <a:rPr sz="2400" spc="-5" dirty="0" err="1">
                <a:latin typeface="Comic Sans MS"/>
                <a:cs typeface="Comic Sans MS"/>
              </a:rPr>
              <a:t>alta</a:t>
            </a:r>
            <a:r>
              <a:rPr sz="2400" spc="-5" dirty="0">
                <a:latin typeface="Comic Sans MS"/>
                <a:cs typeface="Comic Sans MS"/>
              </a:rPr>
              <a:t> </a:t>
            </a:r>
            <a:r>
              <a:rPr sz="2400" spc="-5" dirty="0" err="1">
                <a:latin typeface="Comic Sans MS"/>
                <a:cs typeface="Comic Sans MS"/>
              </a:rPr>
              <a:t>tensión</a:t>
            </a:r>
            <a:r>
              <a:rPr lang="es-AR" sz="2400" spc="-5" dirty="0">
                <a:latin typeface="Comic Sans MS"/>
                <a:cs typeface="Comic Sans MS"/>
              </a:rPr>
              <a:t> </a:t>
            </a:r>
            <a:r>
              <a:rPr sz="2400" spc="-5" dirty="0" err="1">
                <a:latin typeface="Comic Sans MS"/>
                <a:cs typeface="Comic Sans MS"/>
              </a:rPr>
              <a:t>estén</a:t>
            </a:r>
            <a:r>
              <a:rPr sz="2400" dirty="0">
                <a:latin typeface="Comic Sans MS"/>
                <a:cs typeface="Comic Sans MS"/>
              </a:rPr>
              <a:t> </a:t>
            </a:r>
            <a:r>
              <a:rPr sz="2400" spc="-5" dirty="0">
                <a:latin typeface="Comic Sans MS"/>
                <a:cs typeface="Comic Sans MS"/>
              </a:rPr>
              <a:t>diseñados</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mecanismos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operación</a:t>
            </a:r>
            <a:r>
              <a:rPr lang="es-AR" sz="2400" spc="-5" dirty="0">
                <a:latin typeface="Comic Sans MS"/>
                <a:cs typeface="Comic Sans MS"/>
              </a:rPr>
              <a:t> </a:t>
            </a:r>
            <a:r>
              <a:rPr sz="2400" spc="-5" dirty="0" err="1">
                <a:latin typeface="Comic Sans MS"/>
                <a:cs typeface="Comic Sans MS"/>
              </a:rPr>
              <a:t>independientes</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polo.</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cierres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polos</a:t>
            </a:r>
            <a:r>
              <a:rPr sz="2400" dirty="0">
                <a:latin typeface="Comic Sans MS"/>
                <a:cs typeface="Comic Sans MS"/>
              </a:rPr>
              <a:t> </a:t>
            </a:r>
            <a:r>
              <a:rPr sz="2400" spc="-5" dirty="0">
                <a:latin typeface="Comic Sans MS"/>
                <a:cs typeface="Comic Sans MS"/>
              </a:rPr>
              <a:t>no</a:t>
            </a:r>
            <a:r>
              <a:rPr lang="es-AR" sz="2400" spc="-5" dirty="0">
                <a:latin typeface="Comic Sans MS"/>
                <a:cs typeface="Comic Sans MS"/>
              </a:rPr>
              <a:t> </a:t>
            </a:r>
            <a:r>
              <a:rPr sz="2400" spc="-5" dirty="0" err="1">
                <a:latin typeface="Comic Sans MS"/>
                <a:cs typeface="Comic Sans MS"/>
              </a:rPr>
              <a:t>simétricos</a:t>
            </a:r>
            <a:r>
              <a:rPr sz="2400" spc="-5" dirty="0">
                <a:latin typeface="Comic Sans MS"/>
                <a:cs typeface="Comic Sans MS"/>
              </a:rPr>
              <a:t>, estos interruptores son protegidos por una</a:t>
            </a:r>
            <a:r>
              <a:rPr lang="es-AR" sz="2400" spc="-5" dirty="0">
                <a:latin typeface="Comic Sans MS"/>
                <a:cs typeface="Comic Sans MS"/>
              </a:rPr>
              <a:t> </a:t>
            </a:r>
            <a:r>
              <a:rPr sz="2400" spc="-5" dirty="0" err="1">
                <a:latin typeface="Comic Sans MS"/>
                <a:cs typeface="Comic Sans MS"/>
              </a:rPr>
              <a:t>interconexión</a:t>
            </a:r>
            <a:r>
              <a:rPr sz="2400" spc="-5" dirty="0">
                <a:latin typeface="Comic Sans MS"/>
                <a:cs typeface="Comic Sans MS"/>
              </a:rPr>
              <a:t> de contactos auxiliares.</a:t>
            </a:r>
            <a:r>
              <a:rPr sz="2400" dirty="0">
                <a:latin typeface="Comic Sans MS"/>
                <a:cs typeface="Comic Sans MS"/>
              </a:rPr>
              <a:t> </a:t>
            </a:r>
            <a:r>
              <a:rPr sz="2400" spc="-5" dirty="0">
                <a:latin typeface="Comic Sans MS"/>
                <a:cs typeface="Comic Sans MS"/>
              </a:rPr>
              <a:t>Si algún polo </a:t>
            </a:r>
            <a:r>
              <a:rPr sz="2400" spc="-5" dirty="0" err="1">
                <a:latin typeface="Comic Sans MS"/>
                <a:cs typeface="Comic Sans MS"/>
              </a:rPr>
              <a:t>está</a:t>
            </a:r>
            <a:r>
              <a:rPr lang="es-AR" sz="2400" spc="-5" dirty="0">
                <a:latin typeface="Comic Sans MS"/>
                <a:cs typeface="Comic Sans MS"/>
              </a:rPr>
              <a:t> </a:t>
            </a:r>
            <a:r>
              <a:rPr sz="2400" spc="-5" dirty="0" err="1">
                <a:latin typeface="Comic Sans MS"/>
                <a:cs typeface="Comic Sans MS"/>
              </a:rPr>
              <a:t>cerrado</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mismo</a:t>
            </a:r>
            <a:r>
              <a:rPr sz="2400" dirty="0">
                <a:latin typeface="Comic Sans MS"/>
                <a:cs typeface="Comic Sans MS"/>
              </a:rPr>
              <a:t> </a:t>
            </a:r>
            <a:r>
              <a:rPr sz="2400" spc="-5" dirty="0">
                <a:latin typeface="Comic Sans MS"/>
                <a:cs typeface="Comic Sans MS"/>
              </a:rPr>
              <a:t>tiempo</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otro</a:t>
            </a:r>
            <a:r>
              <a:rPr sz="2400" dirty="0">
                <a:latin typeface="Comic Sans MS"/>
                <a:cs typeface="Comic Sans MS"/>
              </a:rPr>
              <a:t> </a:t>
            </a:r>
            <a:r>
              <a:rPr sz="2400" spc="-5" dirty="0">
                <a:latin typeface="Comic Sans MS"/>
                <a:cs typeface="Comic Sans MS"/>
              </a:rPr>
              <a:t>está</a:t>
            </a:r>
            <a:r>
              <a:rPr sz="2400" dirty="0">
                <a:latin typeface="Comic Sans MS"/>
                <a:cs typeface="Comic Sans MS"/>
              </a:rPr>
              <a:t> </a:t>
            </a:r>
            <a:r>
              <a:rPr sz="2400" spc="-5" dirty="0">
                <a:latin typeface="Comic Sans MS"/>
                <a:cs typeface="Comic Sans MS"/>
              </a:rPr>
              <a:t>abierto,</a:t>
            </a:r>
            <a:r>
              <a:rPr sz="2400" dirty="0">
                <a:latin typeface="Comic Sans MS"/>
                <a:cs typeface="Comic Sans MS"/>
              </a:rPr>
              <a:t> </a:t>
            </a:r>
            <a:r>
              <a:rPr sz="2400" spc="-5" dirty="0">
                <a:latin typeface="Comic Sans MS"/>
                <a:cs typeface="Comic Sans MS"/>
              </a:rPr>
              <a:t>se</a:t>
            </a:r>
            <a:r>
              <a:rPr lang="es-AR" sz="2400" spc="-5" dirty="0">
                <a:latin typeface="Comic Sans MS"/>
                <a:cs typeface="Comic Sans MS"/>
              </a:rPr>
              <a:t> </a:t>
            </a:r>
            <a:r>
              <a:rPr sz="2400" spc="-5" dirty="0" err="1">
                <a:latin typeface="Comic Sans MS"/>
                <a:cs typeface="Comic Sans MS"/>
              </a:rPr>
              <a:t>proporciona</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vía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iniciar</a:t>
            </a:r>
            <a:r>
              <a:rPr sz="2400" dirty="0">
                <a:latin typeface="Comic Sans MS"/>
                <a:cs typeface="Comic Sans MS"/>
              </a:rPr>
              <a:t> </a:t>
            </a:r>
            <a:r>
              <a:rPr sz="2400" spc="-5" dirty="0">
                <a:latin typeface="Comic Sans MS"/>
                <a:cs typeface="Comic Sans MS"/>
              </a:rPr>
              <a:t>el</a:t>
            </a:r>
            <a:r>
              <a:rPr sz="2400" spc="260" dirty="0">
                <a:latin typeface="Comic Sans MS"/>
                <a:cs typeface="Comic Sans MS"/>
              </a:rPr>
              <a:t> </a:t>
            </a:r>
            <a:r>
              <a:rPr sz="2400" spc="-5" dirty="0" err="1">
                <a:latin typeface="Comic Sans MS"/>
                <a:cs typeface="Comic Sans MS"/>
              </a:rPr>
              <a:t>disparo</a:t>
            </a:r>
            <a:r>
              <a:rPr sz="2400" spc="260" dirty="0">
                <a:latin typeface="Comic Sans MS"/>
                <a:cs typeface="Comic Sans MS"/>
              </a:rPr>
              <a:t> </a:t>
            </a:r>
            <a:r>
              <a:rPr sz="2400" spc="-5" dirty="0">
                <a:latin typeface="Comic Sans MS"/>
                <a:cs typeface="Comic Sans MS"/>
              </a:rPr>
              <a:t>del</a:t>
            </a:r>
            <a:r>
              <a:rPr lang="es-AR" sz="2400" spc="-5" dirty="0">
                <a:latin typeface="Comic Sans MS"/>
                <a:cs typeface="Comic Sans MS"/>
              </a:rPr>
              <a:t> </a:t>
            </a:r>
            <a:r>
              <a:rPr sz="2400" spc="-5" dirty="0" err="1">
                <a:latin typeface="Comic Sans MS"/>
                <a:cs typeface="Comic Sans MS"/>
              </a:rPr>
              <a:t>interruptor</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Puesto que las indicaciones de los </a:t>
            </a:r>
            <a:r>
              <a:rPr sz="2400" spc="-5" dirty="0" err="1">
                <a:latin typeface="Comic Sans MS"/>
                <a:cs typeface="Comic Sans MS"/>
              </a:rPr>
              <a:t>contactos</a:t>
            </a:r>
            <a:r>
              <a:rPr lang="es-AR" sz="2400" spc="-5" dirty="0">
                <a:latin typeface="Comic Sans MS"/>
                <a:cs typeface="Comic Sans MS"/>
              </a:rPr>
              <a:t> </a:t>
            </a:r>
            <a:r>
              <a:rPr sz="2400" spc="-5" dirty="0" err="1">
                <a:latin typeface="Comic Sans MS"/>
                <a:cs typeface="Comic Sans MS"/>
              </a:rPr>
              <a:t>auxiliares</a:t>
            </a:r>
            <a:r>
              <a:rPr sz="2400" spc="-5" dirty="0">
                <a:latin typeface="Comic Sans MS"/>
                <a:cs typeface="Comic Sans MS"/>
              </a:rPr>
              <a:t> del interruptor no proporcionan una </a:t>
            </a:r>
            <a:r>
              <a:rPr sz="2400" spc="-5" dirty="0" err="1">
                <a:latin typeface="Comic Sans MS"/>
                <a:cs typeface="Comic Sans MS"/>
              </a:rPr>
              <a:t>indicación</a:t>
            </a:r>
            <a:r>
              <a:rPr lang="es-AR" sz="2400" spc="-5" dirty="0">
                <a:latin typeface="Comic Sans MS"/>
                <a:cs typeface="Comic Sans MS"/>
              </a:rPr>
              <a:t> </a:t>
            </a:r>
            <a:r>
              <a:rPr sz="2400" spc="-5" dirty="0" err="1">
                <a:latin typeface="Comic Sans MS"/>
                <a:cs typeface="Comic Sans MS"/>
              </a:rPr>
              <a:t>positiva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posición</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polo,</a:t>
            </a:r>
            <a:r>
              <a:rPr sz="2400" dirty="0">
                <a:latin typeface="Comic Sans MS"/>
                <a:cs typeface="Comic Sans MS"/>
              </a:rPr>
              <a:t> </a:t>
            </a:r>
            <a:r>
              <a:rPr sz="2400" spc="-5" dirty="0">
                <a:latin typeface="Comic Sans MS"/>
                <a:cs typeface="Comic Sans MS"/>
              </a:rPr>
              <a:t>estos</a:t>
            </a:r>
            <a:r>
              <a:rPr sz="2400" spc="254" dirty="0">
                <a:latin typeface="Comic Sans MS"/>
                <a:cs typeface="Comic Sans MS"/>
              </a:rPr>
              <a:t> </a:t>
            </a:r>
            <a:r>
              <a:rPr sz="2400" spc="-5" dirty="0" err="1">
                <a:latin typeface="Comic Sans MS"/>
                <a:cs typeface="Comic Sans MS"/>
              </a:rPr>
              <a:t>esquemas</a:t>
            </a:r>
            <a:r>
              <a:rPr sz="2400" spc="260" dirty="0">
                <a:latin typeface="Comic Sans MS"/>
                <a:cs typeface="Comic Sans MS"/>
              </a:rPr>
              <a:t> </a:t>
            </a:r>
            <a:r>
              <a:rPr sz="2400" spc="-5" dirty="0">
                <a:latin typeface="Comic Sans MS"/>
                <a:cs typeface="Comic Sans MS"/>
              </a:rPr>
              <a:t>se</a:t>
            </a:r>
            <a:r>
              <a:rPr lang="es-AR" sz="2400" spc="-5" dirty="0">
                <a:latin typeface="Comic Sans MS"/>
                <a:cs typeface="Comic Sans MS"/>
              </a:rPr>
              <a:t> </a:t>
            </a:r>
            <a:r>
              <a:rPr sz="2400" spc="-5" dirty="0" err="1">
                <a:latin typeface="Comic Sans MS"/>
                <a:cs typeface="Comic Sans MS"/>
              </a:rPr>
              <a:t>pueden</a:t>
            </a:r>
            <a:r>
              <a:rPr sz="2400" spc="-5" dirty="0">
                <a:latin typeface="Comic Sans MS"/>
                <a:cs typeface="Comic Sans MS"/>
              </a:rPr>
              <a:t> mejorar por un relé el cual monitorea el </a:t>
            </a:r>
            <a:r>
              <a:rPr sz="2400" spc="-5" dirty="0" err="1">
                <a:latin typeface="Comic Sans MS"/>
                <a:cs typeface="Comic Sans MS"/>
              </a:rPr>
              <a:t>flujo</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corriente</a:t>
            </a:r>
            <a:r>
              <a:rPr sz="2400" spc="-5" dirty="0">
                <a:latin typeface="Comic Sans MS"/>
                <a:cs typeface="Comic Sans MS"/>
              </a:rPr>
              <a:t> de las tres fases a través de </a:t>
            </a:r>
            <a:r>
              <a:rPr sz="2400" spc="-5" dirty="0" err="1">
                <a:latin typeface="Comic Sans MS"/>
                <a:cs typeface="Comic Sans MS"/>
              </a:rPr>
              <a:t>interruptor</a:t>
            </a:r>
            <a:r>
              <a:rPr sz="2400" spc="-5" dirty="0">
                <a:latin typeface="Comic Sans MS"/>
                <a:cs typeface="Comic Sans MS"/>
              </a:rPr>
              <a:t> y</a:t>
            </a:r>
            <a:r>
              <a:rPr lang="es-AR" sz="2400" spc="-5" dirty="0">
                <a:latin typeface="Comic Sans MS"/>
                <a:cs typeface="Comic Sans MS"/>
              </a:rPr>
              <a:t> </a:t>
            </a:r>
            <a:r>
              <a:rPr sz="2400" spc="-5" dirty="0">
                <a:latin typeface="Comic Sans MS"/>
                <a:cs typeface="Comic Sans MS"/>
              </a:rPr>
              <a:t>sensa si alguna fase está abajo de un cierto </a:t>
            </a:r>
            <a:r>
              <a:rPr sz="2400" spc="-5" dirty="0" err="1">
                <a:latin typeface="Comic Sans MS"/>
                <a:cs typeface="Comic Sans MS"/>
              </a:rPr>
              <a:t>nivel</a:t>
            </a:r>
            <a:r>
              <a:rPr sz="2400" spc="-5" dirty="0">
                <a:latin typeface="Comic Sans MS"/>
                <a:cs typeface="Comic Sans MS"/>
              </a:rPr>
              <a:t> bajo</a:t>
            </a:r>
            <a:r>
              <a:rPr lang="es-AR" sz="2400" spc="-5" dirty="0">
                <a:latin typeface="Comic Sans MS"/>
                <a:cs typeface="Comic Sans MS"/>
              </a:rPr>
              <a:t> </a:t>
            </a:r>
            <a:r>
              <a:rPr sz="2400" spc="-5" dirty="0">
                <a:latin typeface="Comic Sans MS"/>
                <a:cs typeface="Comic Sans MS"/>
              </a:rPr>
              <a:t>(indicando</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polo</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interruptor</a:t>
            </a:r>
            <a:r>
              <a:rPr sz="2400" dirty="0">
                <a:latin typeface="Comic Sans MS"/>
                <a:cs typeface="Comic Sans MS"/>
              </a:rPr>
              <a:t> </a:t>
            </a:r>
            <a:r>
              <a:rPr sz="2400" spc="-5" dirty="0">
                <a:latin typeface="Comic Sans MS"/>
                <a:cs typeface="Comic Sans MS"/>
              </a:rPr>
              <a:t>abierto)</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err="1">
                <a:latin typeface="Comic Sans MS"/>
                <a:cs typeface="Comic Sans MS"/>
              </a:rPr>
              <a:t>mismo</a:t>
            </a:r>
            <a:r>
              <a:rPr lang="es-AR" sz="2400" spc="-5" dirty="0">
                <a:latin typeface="Comic Sans MS"/>
                <a:cs typeface="Comic Sans MS"/>
              </a:rPr>
              <a:t> </a:t>
            </a:r>
            <a:r>
              <a:rPr sz="2400" spc="-5" dirty="0" err="1">
                <a:latin typeface="Comic Sans MS"/>
                <a:cs typeface="Comic Sans MS"/>
              </a:rPr>
              <a:t>tiempo</a:t>
            </a:r>
            <a:r>
              <a:rPr sz="2400" spc="175" dirty="0">
                <a:latin typeface="Comic Sans MS"/>
                <a:cs typeface="Comic Sans MS"/>
              </a:rPr>
              <a:t> </a:t>
            </a:r>
            <a:r>
              <a:rPr sz="2400" spc="-5" dirty="0">
                <a:latin typeface="Comic Sans MS"/>
                <a:cs typeface="Comic Sans MS"/>
              </a:rPr>
              <a:t>que</a:t>
            </a:r>
            <a:r>
              <a:rPr sz="2400" spc="175" dirty="0">
                <a:latin typeface="Comic Sans MS"/>
                <a:cs typeface="Comic Sans MS"/>
              </a:rPr>
              <a:t> </a:t>
            </a:r>
            <a:r>
              <a:rPr sz="2400" spc="-5" dirty="0">
                <a:latin typeface="Comic Sans MS"/>
                <a:cs typeface="Comic Sans MS"/>
              </a:rPr>
              <a:t>cualquier</a:t>
            </a:r>
            <a:r>
              <a:rPr sz="2400" spc="180" dirty="0">
                <a:latin typeface="Comic Sans MS"/>
                <a:cs typeface="Comic Sans MS"/>
              </a:rPr>
              <a:t> </a:t>
            </a:r>
            <a:r>
              <a:rPr sz="2400" spc="-5" dirty="0">
                <a:latin typeface="Comic Sans MS"/>
                <a:cs typeface="Comic Sans MS"/>
              </a:rPr>
              <a:t>otra</a:t>
            </a:r>
            <a:r>
              <a:rPr sz="2400" spc="175" dirty="0">
                <a:latin typeface="Comic Sans MS"/>
                <a:cs typeface="Comic Sans MS"/>
              </a:rPr>
              <a:t> </a:t>
            </a:r>
            <a:r>
              <a:rPr sz="2400" spc="-5" dirty="0">
                <a:latin typeface="Comic Sans MS"/>
                <a:cs typeface="Comic Sans MS"/>
              </a:rPr>
              <a:t>fase</a:t>
            </a:r>
            <a:r>
              <a:rPr sz="2400" spc="180" dirty="0">
                <a:latin typeface="Comic Sans MS"/>
                <a:cs typeface="Comic Sans MS"/>
              </a:rPr>
              <a:t> </a:t>
            </a:r>
            <a:r>
              <a:rPr sz="2400" spc="-5" dirty="0">
                <a:latin typeface="Comic Sans MS"/>
                <a:cs typeface="Comic Sans MS"/>
              </a:rPr>
              <a:t>está</a:t>
            </a:r>
            <a:r>
              <a:rPr sz="2400" spc="175" dirty="0">
                <a:latin typeface="Comic Sans MS"/>
                <a:cs typeface="Comic Sans MS"/>
              </a:rPr>
              <a:t> </a:t>
            </a:r>
            <a:r>
              <a:rPr sz="2400" spc="-5" dirty="0">
                <a:latin typeface="Comic Sans MS"/>
                <a:cs typeface="Comic Sans MS"/>
              </a:rPr>
              <a:t>arriba</a:t>
            </a:r>
            <a:r>
              <a:rPr sz="2400" spc="175" dirty="0">
                <a:latin typeface="Comic Sans MS"/>
                <a:cs typeface="Comic Sans MS"/>
              </a:rPr>
              <a:t> </a:t>
            </a:r>
            <a:r>
              <a:rPr sz="2400" spc="-5" dirty="0">
                <a:latin typeface="Comic Sans MS"/>
                <a:cs typeface="Comic Sans MS"/>
              </a:rPr>
              <a:t>de</a:t>
            </a:r>
            <a:r>
              <a:rPr sz="2400" spc="180" dirty="0">
                <a:latin typeface="Comic Sans MS"/>
                <a:cs typeface="Comic Sans MS"/>
              </a:rPr>
              <a:t> </a:t>
            </a:r>
            <a:r>
              <a:rPr sz="2400" spc="-5" dirty="0">
                <a:latin typeface="Comic Sans MS"/>
                <a:cs typeface="Comic Sans MS"/>
              </a:rPr>
              <a:t>un</a:t>
            </a:r>
            <a:r>
              <a:rPr sz="2400" spc="170" dirty="0">
                <a:latin typeface="Comic Sans MS"/>
                <a:cs typeface="Comic Sans MS"/>
              </a:rPr>
              <a:t> </a:t>
            </a:r>
            <a:r>
              <a:rPr sz="2400" spc="-5" dirty="0" err="1">
                <a:latin typeface="Comic Sans MS"/>
                <a:cs typeface="Comic Sans MS"/>
              </a:rPr>
              <a:t>nivel</a:t>
            </a:r>
            <a:r>
              <a:rPr lang="es-AR" sz="2400" spc="-5" dirty="0">
                <a:latin typeface="Comic Sans MS"/>
                <a:cs typeface="Comic Sans MS"/>
              </a:rPr>
              <a:t> </a:t>
            </a:r>
            <a:r>
              <a:rPr sz="2400" spc="-5" dirty="0">
                <a:latin typeface="Comic Sans MS"/>
                <a:cs typeface="Comic Sans MS"/>
              </a:rPr>
              <a:t>alto</a:t>
            </a:r>
            <a:r>
              <a:rPr sz="2400" dirty="0">
                <a:latin typeface="Comic Sans MS"/>
                <a:cs typeface="Comic Sans MS"/>
              </a:rPr>
              <a:t> </a:t>
            </a:r>
            <a:r>
              <a:rPr sz="2400" spc="-5" dirty="0">
                <a:latin typeface="Comic Sans MS"/>
                <a:cs typeface="Comic Sans MS"/>
              </a:rPr>
              <a:t>sustancialmente</a:t>
            </a:r>
            <a:r>
              <a:rPr sz="2400" dirty="0">
                <a:latin typeface="Comic Sans MS"/>
                <a:cs typeface="Comic Sans MS"/>
              </a:rPr>
              <a:t> </a:t>
            </a:r>
            <a:r>
              <a:rPr sz="2400" spc="-5" dirty="0">
                <a:latin typeface="Comic Sans MS"/>
                <a:cs typeface="Comic Sans MS"/>
              </a:rPr>
              <a:t>(indicando</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polo</a:t>
            </a:r>
            <a:r>
              <a:rPr sz="2400" dirty="0">
                <a:latin typeface="Comic Sans MS"/>
                <a:cs typeface="Comic Sans MS"/>
              </a:rPr>
              <a:t> </a:t>
            </a:r>
            <a:r>
              <a:rPr sz="2400" spc="-5" dirty="0" err="1">
                <a:latin typeface="Comic Sans MS"/>
                <a:cs typeface="Comic Sans MS"/>
              </a:rPr>
              <a:t>cerrado</a:t>
            </a:r>
            <a:r>
              <a:rPr sz="2400" dirty="0">
                <a:latin typeface="Comic Sans MS"/>
                <a:cs typeface="Comic Sans MS"/>
              </a:rPr>
              <a:t> </a:t>
            </a:r>
            <a:r>
              <a:rPr sz="2400" spc="-5" dirty="0">
                <a:latin typeface="Comic Sans MS"/>
                <a:cs typeface="Comic Sans MS"/>
              </a:rPr>
              <a:t>o</a:t>
            </a:r>
            <a:r>
              <a:rPr lang="es-AR" sz="2400" spc="-5" dirty="0">
                <a:latin typeface="Comic Sans MS"/>
                <a:cs typeface="Comic Sans MS"/>
              </a:rPr>
              <a:t> </a:t>
            </a:r>
            <a:r>
              <a:rPr sz="2400" spc="-5" dirty="0" err="1">
                <a:latin typeface="Comic Sans MS"/>
                <a:cs typeface="Comic Sans MS"/>
              </a:rPr>
              <a:t>arqueando</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aplicaciones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bus</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err="1">
                <a:latin typeface="Comic Sans MS"/>
                <a:cs typeface="Comic Sans MS"/>
              </a:rPr>
              <a:t>anillo</a:t>
            </a:r>
            <a:r>
              <a:rPr sz="2400" dirty="0">
                <a:latin typeface="Comic Sans MS"/>
                <a:cs typeface="Comic Sans MS"/>
              </a:rPr>
              <a:t> </a:t>
            </a:r>
            <a:r>
              <a:rPr sz="2400" spc="-5" dirty="0">
                <a:latin typeface="Comic Sans MS"/>
                <a:cs typeface="Comic Sans MS"/>
              </a:rPr>
              <a:t>o</a:t>
            </a:r>
            <a:r>
              <a:rPr lang="es-AR" sz="2400" spc="-5" dirty="0">
                <a:latin typeface="Comic Sans MS"/>
                <a:cs typeface="Comic Sans MS"/>
              </a:rPr>
              <a:t> </a:t>
            </a:r>
            <a:r>
              <a:rPr sz="2400" spc="-5" dirty="0" err="1">
                <a:latin typeface="Comic Sans MS"/>
                <a:cs typeface="Comic Sans MS"/>
              </a:rPr>
              <a:t>interruptor</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medio,</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tensión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secuencia</a:t>
            </a:r>
            <a:r>
              <a:rPr sz="2400" dirty="0">
                <a:latin typeface="Comic Sans MS"/>
                <a:cs typeface="Comic Sans MS"/>
              </a:rPr>
              <a:t> </a:t>
            </a:r>
            <a:r>
              <a:rPr sz="2400" spc="-5" dirty="0">
                <a:latin typeface="Comic Sans MS"/>
                <a:cs typeface="Comic Sans MS"/>
              </a:rPr>
              <a:t>cero</a:t>
            </a:r>
            <a:r>
              <a:rPr sz="2400" spc="254" dirty="0">
                <a:latin typeface="Comic Sans MS"/>
                <a:cs typeface="Comic Sans MS"/>
              </a:rPr>
              <a:t> </a:t>
            </a:r>
            <a:r>
              <a:rPr sz="2400" spc="-5" dirty="0">
                <a:latin typeface="Comic Sans MS"/>
                <a:cs typeface="Comic Sans MS"/>
              </a:rPr>
              <a:t>a</a:t>
            </a:r>
            <a:r>
              <a:rPr lang="es-AR" sz="2400" spc="-5" dirty="0">
                <a:latin typeface="Comic Sans MS"/>
                <a:cs typeface="Comic Sans MS"/>
              </a:rPr>
              <a:t> </a:t>
            </a:r>
            <a:r>
              <a:rPr sz="2400" spc="-5" dirty="0" err="1">
                <a:latin typeface="Comic Sans MS"/>
                <a:cs typeface="Comic Sans MS"/>
              </a:rPr>
              <a:t>través</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interruptor</a:t>
            </a:r>
            <a:r>
              <a:rPr sz="2400" dirty="0">
                <a:latin typeface="Comic Sans MS"/>
                <a:cs typeface="Comic Sans MS"/>
              </a:rPr>
              <a:t> </a:t>
            </a:r>
            <a:r>
              <a:rPr sz="2400" spc="-5" dirty="0">
                <a:latin typeface="Comic Sans MS"/>
                <a:cs typeface="Comic Sans MS"/>
              </a:rPr>
              <a:t>es</a:t>
            </a:r>
            <a:r>
              <a:rPr sz="2400" dirty="0">
                <a:latin typeface="Comic Sans MS"/>
                <a:cs typeface="Comic Sans MS"/>
              </a:rPr>
              <a:t> </a:t>
            </a:r>
            <a:r>
              <a:rPr sz="2400" spc="-5" dirty="0">
                <a:latin typeface="Comic Sans MS"/>
                <a:cs typeface="Comic Sans MS"/>
              </a:rPr>
              <a:t>usada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err="1">
                <a:latin typeface="Comic Sans MS"/>
                <a:cs typeface="Comic Sans MS"/>
              </a:rPr>
              <a:t>supervisar</a:t>
            </a:r>
            <a:r>
              <a:rPr sz="2400" spc="254"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disparo</a:t>
            </a:r>
            <a:r>
              <a:rPr sz="2400" spc="225" dirty="0">
                <a:latin typeface="Comic Sans MS"/>
                <a:cs typeface="Comic Sans MS"/>
              </a:rPr>
              <a:t> </a:t>
            </a:r>
            <a:r>
              <a:rPr sz="2400" spc="-5" dirty="0">
                <a:latin typeface="Comic Sans MS"/>
                <a:cs typeface="Comic Sans MS"/>
              </a:rPr>
              <a:t>del</a:t>
            </a:r>
            <a:r>
              <a:rPr sz="2400" spc="229" dirty="0">
                <a:latin typeface="Comic Sans MS"/>
                <a:cs typeface="Comic Sans MS"/>
              </a:rPr>
              <a:t> </a:t>
            </a:r>
            <a:r>
              <a:rPr sz="2400" spc="-5" dirty="0">
                <a:latin typeface="Comic Sans MS"/>
                <a:cs typeface="Comic Sans MS"/>
              </a:rPr>
              <a:t>relé.</a:t>
            </a:r>
            <a:r>
              <a:rPr sz="2400" spc="730" dirty="0">
                <a:latin typeface="Comic Sans MS"/>
                <a:cs typeface="Comic Sans MS"/>
              </a:rPr>
              <a:t> </a:t>
            </a:r>
            <a:r>
              <a:rPr sz="2400" spc="-5" dirty="0">
                <a:latin typeface="Comic Sans MS"/>
                <a:cs typeface="Comic Sans MS"/>
              </a:rPr>
              <a:t>Esto</a:t>
            </a:r>
            <a:r>
              <a:rPr sz="2400" spc="229" dirty="0">
                <a:latin typeface="Comic Sans MS"/>
                <a:cs typeface="Comic Sans MS"/>
              </a:rPr>
              <a:t> </a:t>
            </a:r>
            <a:r>
              <a:rPr sz="2400" spc="-5" dirty="0">
                <a:latin typeface="Comic Sans MS"/>
                <a:cs typeface="Comic Sans MS"/>
              </a:rPr>
              <a:t>previene</a:t>
            </a:r>
            <a:r>
              <a:rPr sz="2400" spc="235" dirty="0">
                <a:latin typeface="Comic Sans MS"/>
                <a:cs typeface="Comic Sans MS"/>
              </a:rPr>
              <a:t> </a:t>
            </a:r>
            <a:r>
              <a:rPr sz="2400" spc="-5" dirty="0">
                <a:latin typeface="Comic Sans MS"/>
                <a:cs typeface="Comic Sans MS"/>
              </a:rPr>
              <a:t>la</a:t>
            </a:r>
            <a:r>
              <a:rPr sz="2400" spc="235" dirty="0">
                <a:latin typeface="Comic Sans MS"/>
                <a:cs typeface="Comic Sans MS"/>
              </a:rPr>
              <a:t> </a:t>
            </a:r>
            <a:r>
              <a:rPr sz="2400" spc="-5" dirty="0">
                <a:latin typeface="Comic Sans MS"/>
                <a:cs typeface="Comic Sans MS"/>
              </a:rPr>
              <a:t>operación</a:t>
            </a:r>
            <a:r>
              <a:rPr sz="2400" spc="225" dirty="0">
                <a:latin typeface="Comic Sans MS"/>
                <a:cs typeface="Comic Sans MS"/>
              </a:rPr>
              <a:t> </a:t>
            </a:r>
            <a:r>
              <a:rPr sz="2400" spc="-5" dirty="0">
                <a:latin typeface="Comic Sans MS"/>
                <a:cs typeface="Comic Sans MS"/>
              </a:rPr>
              <a:t>en</a:t>
            </a:r>
            <a:r>
              <a:rPr sz="2400" spc="225" dirty="0">
                <a:latin typeface="Comic Sans MS"/>
                <a:cs typeface="Comic Sans MS"/>
              </a:rPr>
              <a:t> </a:t>
            </a:r>
            <a:r>
              <a:rPr sz="2400" spc="-5" dirty="0" err="1">
                <a:latin typeface="Comic Sans MS"/>
                <a:cs typeface="Comic Sans MS"/>
              </a:rPr>
              <a:t>falso</a:t>
            </a:r>
            <a:r>
              <a:rPr lang="en-US" sz="2400" spc="-5"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desbalanceadas</a:t>
            </a:r>
            <a:r>
              <a:rPr lang="es-MX" sz="2400" dirty="0">
                <a:latin typeface="Comic Sans MS"/>
                <a:cs typeface="Comic Sans MS"/>
              </a:rPr>
              <a:t> </a:t>
            </a:r>
            <a:r>
              <a:rPr lang="es-MX" sz="2400" spc="-5" dirty="0">
                <a:latin typeface="Comic Sans MS"/>
                <a:cs typeface="Comic Sans MS"/>
              </a:rPr>
              <a:t>causadas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las impedancias de fase diferentes en los buses.</a:t>
            </a:r>
            <a:r>
              <a:rPr lang="es-MX" sz="2400" dirty="0">
                <a:latin typeface="Comic Sans MS"/>
                <a:cs typeface="Comic Sans MS"/>
              </a:rPr>
              <a:t> </a:t>
            </a:r>
            <a:r>
              <a:rPr lang="es-MX" sz="2400" spc="-5" dirty="0">
                <a:latin typeface="Comic Sans MS"/>
                <a:cs typeface="Comic Sans MS"/>
              </a:rPr>
              <a:t>Así, este relé de discordancia de polos monitoreado con corriente proporciona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método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arqueo</a:t>
            </a:r>
            <a:r>
              <a:rPr lang="es-MX" sz="2400" dirty="0">
                <a:latin typeface="Comic Sans MS"/>
                <a:cs typeface="Comic Sans MS"/>
              </a:rPr>
              <a:t> </a:t>
            </a:r>
            <a:r>
              <a:rPr lang="es-MX" sz="2400" spc="-5" dirty="0">
                <a:latin typeface="Comic Sans MS"/>
                <a:cs typeface="Comic Sans MS"/>
              </a:rPr>
              <a:t>del interruptor,</a:t>
            </a:r>
            <a:r>
              <a:rPr lang="es-MX" sz="2400" dirty="0">
                <a:latin typeface="Comic Sans MS"/>
                <a:cs typeface="Comic Sans MS"/>
              </a:rPr>
              <a:t> </a:t>
            </a:r>
            <a:r>
              <a:rPr lang="es-MX" sz="2400" spc="-5" dirty="0">
                <a:latin typeface="Comic Sans MS"/>
                <a:cs typeface="Comic Sans MS"/>
              </a:rPr>
              <a:t>pero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es</a:t>
            </a:r>
            <a:r>
              <a:rPr lang="es-MX" sz="2400" spc="260" dirty="0">
                <a:latin typeface="Comic Sans MS"/>
                <a:cs typeface="Comic Sans MS"/>
              </a:rPr>
              <a:t> </a:t>
            </a:r>
            <a:r>
              <a:rPr lang="es-MX" sz="2400" spc="-5" dirty="0">
                <a:latin typeface="Comic Sans MS"/>
                <a:cs typeface="Comic Sans MS"/>
              </a:rPr>
              <a:t>generalmente</a:t>
            </a:r>
            <a:r>
              <a:rPr lang="es-MX" sz="2400" spc="260" dirty="0">
                <a:latin typeface="Comic Sans MS"/>
                <a:cs typeface="Comic Sans MS"/>
              </a:rPr>
              <a:t> </a:t>
            </a:r>
            <a:r>
              <a:rPr lang="es-MX" sz="2400" spc="-5" dirty="0">
                <a:latin typeface="Comic Sans MS"/>
                <a:cs typeface="Comic Sans MS"/>
              </a:rPr>
              <a:t>con retardo de 0.5 s.</a:t>
            </a:r>
            <a:r>
              <a:rPr lang="es-MX" sz="2400" spc="520" dirty="0">
                <a:latin typeface="Comic Sans MS"/>
                <a:cs typeface="Comic Sans MS"/>
              </a:rPr>
              <a:t> </a:t>
            </a:r>
            <a:r>
              <a:rPr lang="es-MX" sz="2400" spc="-5" dirty="0">
                <a:latin typeface="Comic Sans MS"/>
                <a:cs typeface="Comic Sans MS"/>
              </a:rPr>
              <a:t>La referencia 5 proporciona una</a:t>
            </a:r>
            <a:r>
              <a:rPr lang="es-MX" sz="2400" dirty="0">
                <a:latin typeface="Comic Sans MS"/>
                <a:cs typeface="Comic Sans MS"/>
              </a:rPr>
              <a:t> </a:t>
            </a:r>
            <a:r>
              <a:rPr lang="es-MX" sz="2400" spc="-5" dirty="0">
                <a:latin typeface="Comic Sans MS"/>
                <a:cs typeface="Comic Sans MS"/>
              </a:rPr>
              <a:t>descripción</a:t>
            </a:r>
            <a:r>
              <a:rPr lang="es-MX" sz="2400" dirty="0">
                <a:latin typeface="Comic Sans MS"/>
                <a:cs typeface="Comic Sans MS"/>
              </a:rPr>
              <a:t> </a:t>
            </a:r>
            <a:r>
              <a:rPr lang="es-MX" sz="2400" spc="-5" dirty="0">
                <a:latin typeface="Comic Sans MS"/>
                <a:cs typeface="Comic Sans MS"/>
              </a:rPr>
              <a:t>detallada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este</a:t>
            </a:r>
            <a:r>
              <a:rPr lang="es-MX" sz="2400" spc="5" dirty="0">
                <a:latin typeface="Comic Sans MS"/>
                <a:cs typeface="Comic Sans MS"/>
              </a:rPr>
              <a:t> </a:t>
            </a:r>
            <a:r>
              <a:rPr lang="es-MX" sz="2400" spc="-5" dirty="0">
                <a:latin typeface="Comic Sans MS"/>
                <a:cs typeface="Comic Sans MS"/>
              </a:rPr>
              <a:t>relé.</a:t>
            </a:r>
            <a:endParaRPr lang="es-MX" sz="2400" dirty="0">
              <a:latin typeface="Comic Sans MS"/>
              <a:cs typeface="Comic Sans MS"/>
            </a:endParaRPr>
          </a:p>
          <a:p>
            <a:pPr marL="12700" algn="just">
              <a:spcBef>
                <a:spcPts val="270"/>
              </a:spcBef>
            </a:pPr>
            <a:endParaRPr sz="2400" dirty="0">
              <a:latin typeface="Comic Sans MS"/>
              <a:cs typeface="Comic Sans MS"/>
            </a:endParaRPr>
          </a:p>
        </p:txBody>
      </p:sp>
    </p:spTree>
    <p:extLst>
      <p:ext uri="{BB962C8B-B14F-4D97-AF65-F5344CB8AC3E}">
        <p14:creationId xmlns:p14="http://schemas.microsoft.com/office/powerpoint/2010/main" xmlns="" val="3914675634"/>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81000"/>
            <a:ext cx="17297400" cy="7219925"/>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CONCLUSIONES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 energización inadvertida de generadores</a:t>
            </a:r>
            <a:r>
              <a:rPr lang="es-MX" sz="2400" spc="254" dirty="0">
                <a:latin typeface="Comic Sans MS"/>
                <a:cs typeface="Comic Sans MS"/>
              </a:rPr>
              <a:t> </a:t>
            </a:r>
            <a:r>
              <a:rPr lang="es-MX" sz="2400" spc="-5" dirty="0">
                <a:latin typeface="Comic Sans MS"/>
                <a:cs typeface="Comic Sans MS"/>
              </a:rPr>
              <a:t>sincrónicos ha llegado a ser un problema significante en la industria en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últimos</a:t>
            </a:r>
            <a:r>
              <a:rPr lang="es-MX" sz="2400" dirty="0">
                <a:latin typeface="Comic Sans MS"/>
                <a:cs typeface="Comic Sans MS"/>
              </a:rPr>
              <a:t> </a:t>
            </a:r>
            <a:r>
              <a:rPr lang="es-MX" sz="2400" spc="-5" dirty="0">
                <a:latin typeface="Comic Sans MS"/>
                <a:cs typeface="Comic Sans MS"/>
              </a:rPr>
              <a:t>años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función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centrales generadoras se han vuelto más complejas.</a:t>
            </a:r>
            <a:r>
              <a:rPr lang="es-MX" sz="2400" dirty="0">
                <a:latin typeface="Comic Sans MS"/>
                <a:cs typeface="Comic Sans MS"/>
              </a:rPr>
              <a:t> </a:t>
            </a:r>
            <a:r>
              <a:rPr lang="es-MX" sz="2400" spc="-5" dirty="0">
                <a:latin typeface="Comic Sans MS"/>
                <a:cs typeface="Comic Sans MS"/>
              </a:rPr>
              <a:t>Los esquemas ampliamente</a:t>
            </a:r>
            <a:r>
              <a:rPr lang="es-MX" sz="2400" dirty="0">
                <a:latin typeface="Comic Sans MS"/>
                <a:cs typeface="Comic Sans MS"/>
              </a:rPr>
              <a:t> </a:t>
            </a:r>
            <a:r>
              <a:rPr lang="es-MX" sz="2400" spc="-5" dirty="0">
                <a:latin typeface="Comic Sans MS"/>
                <a:cs typeface="Comic Sans MS"/>
              </a:rPr>
              <a:t>usados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medio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bus</a:t>
            </a:r>
            <a:r>
              <a:rPr lang="es-MX" sz="2400" spc="254" dirty="0">
                <a:latin typeface="Comic Sans MS"/>
                <a:cs typeface="Comic Sans MS"/>
              </a:rPr>
              <a:t> </a:t>
            </a:r>
            <a:r>
              <a:rPr lang="es-MX" sz="2400" spc="-5" dirty="0">
                <a:latin typeface="Comic Sans MS"/>
                <a:cs typeface="Comic Sans MS"/>
              </a:rPr>
              <a:t>en anillo</a:t>
            </a:r>
            <a:r>
              <a:rPr lang="es-MX" sz="2400" dirty="0">
                <a:latin typeface="Comic Sans MS"/>
                <a:cs typeface="Comic Sans MS"/>
              </a:rPr>
              <a:t> </a:t>
            </a:r>
            <a:r>
              <a:rPr lang="es-MX" sz="2400" spc="-5" dirty="0">
                <a:latin typeface="Comic Sans MS"/>
                <a:cs typeface="Comic Sans MS"/>
              </a:rPr>
              <a:t>han</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ayuda</a:t>
            </a:r>
            <a:r>
              <a:rPr lang="es-MX" sz="2400" dirty="0">
                <a:latin typeface="Comic Sans MS"/>
                <a:cs typeface="Comic Sans MS"/>
              </a:rPr>
              <a:t> </a:t>
            </a:r>
            <a:r>
              <a:rPr lang="es-MX" sz="2400" spc="-5" dirty="0">
                <a:latin typeface="Comic Sans MS"/>
                <a:cs typeface="Comic Sans MS"/>
              </a:rPr>
              <a:t>significante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dar flexibilidad de operación a las centrales generadoras, de alta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Estas</a:t>
            </a:r>
            <a:r>
              <a:rPr lang="es-MX" sz="2400" dirty="0">
                <a:latin typeface="Comic Sans MS"/>
                <a:cs typeface="Comic Sans MS"/>
              </a:rPr>
              <a:t> </a:t>
            </a:r>
            <a:r>
              <a:rPr lang="es-MX" sz="2400" spc="-5" dirty="0">
                <a:latin typeface="Comic Sans MS"/>
                <a:cs typeface="Comic Sans MS"/>
              </a:rPr>
              <a:t>configuraciones</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han incrementado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complejidad</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riesgo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 generador</a:t>
            </a:r>
            <a:r>
              <a:rPr lang="es-MX" sz="2400" dirty="0">
                <a:latin typeface="Comic Sans MS"/>
                <a:cs typeface="Comic Sans MS"/>
              </a:rPr>
              <a:t> </a:t>
            </a:r>
            <a:r>
              <a:rPr lang="es-MX" sz="2400" spc="-5" dirty="0">
                <a:latin typeface="Comic Sans MS"/>
                <a:cs typeface="Comic Sans MS"/>
              </a:rPr>
              <a:t>sea</a:t>
            </a:r>
            <a:r>
              <a:rPr lang="es-MX" sz="2400" dirty="0">
                <a:latin typeface="Comic Sans MS"/>
                <a:cs typeface="Comic Sans MS"/>
              </a:rPr>
              <a:t> </a:t>
            </a:r>
            <a:r>
              <a:rPr lang="es-MX" sz="2400" spc="-5" dirty="0">
                <a:latin typeface="Comic Sans MS"/>
                <a:cs typeface="Comic Sans MS"/>
              </a:rPr>
              <a:t>energizado</a:t>
            </a:r>
            <a:r>
              <a:rPr lang="es-MX" sz="2400" spc="254" dirty="0">
                <a:latin typeface="Comic Sans MS"/>
                <a:cs typeface="Comic Sans MS"/>
              </a:rPr>
              <a:t> </a:t>
            </a:r>
            <a:r>
              <a:rPr lang="es-MX" sz="2400" spc="-5" dirty="0">
                <a:latin typeface="Comic Sans MS"/>
                <a:cs typeface="Comic Sans MS"/>
              </a:rPr>
              <a:t>inadvertidamente</a:t>
            </a:r>
            <a:r>
              <a:rPr lang="es-MX" sz="2400" spc="260" dirty="0">
                <a:latin typeface="Comic Sans MS"/>
                <a:cs typeface="Comic Sans MS"/>
              </a:rPr>
              <a:t> </a:t>
            </a:r>
            <a:r>
              <a:rPr lang="es-MX" sz="2400" spc="-5" dirty="0">
                <a:latin typeface="Comic Sans MS"/>
                <a:cs typeface="Comic Sans MS"/>
              </a:rPr>
              <a:t>mientras que</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Los</a:t>
            </a:r>
            <a:r>
              <a:rPr lang="es-MX" sz="2400" spc="254" dirty="0">
                <a:latin typeface="Comic Sans MS"/>
                <a:cs typeface="Comic Sans MS"/>
              </a:rPr>
              <a:t> </a:t>
            </a:r>
            <a:r>
              <a:rPr lang="es-MX" sz="2400" spc="-5" dirty="0">
                <a:latin typeface="Comic Sans MS"/>
                <a:cs typeface="Comic Sans MS"/>
              </a:rPr>
              <a:t>errores</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operación, arqueo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mal</a:t>
            </a:r>
            <a:r>
              <a:rPr lang="es-MX" sz="2400" dirty="0">
                <a:latin typeface="Comic Sans MS"/>
                <a:cs typeface="Comic Sans MS"/>
              </a:rPr>
              <a:t> </a:t>
            </a:r>
            <a:r>
              <a:rPr lang="es-MX" sz="2400" spc="-5" dirty="0">
                <a:latin typeface="Comic Sans MS"/>
                <a:cs typeface="Comic Sans MS"/>
              </a:rPr>
              <a:t>funcionamiento</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los circuitos de control o una combinación de estas causas, han</a:t>
            </a:r>
            <a:r>
              <a:rPr lang="es-MX" sz="2400" spc="70" dirty="0">
                <a:latin typeface="Comic Sans MS"/>
                <a:cs typeface="Comic Sans MS"/>
              </a:rPr>
              <a:t> </a:t>
            </a:r>
            <a:r>
              <a:rPr lang="es-MX" sz="2400" spc="-5" dirty="0">
                <a:latin typeface="Comic Sans MS"/>
                <a:cs typeface="Comic Sans MS"/>
              </a:rPr>
              <a:t>dado</a:t>
            </a:r>
            <a:r>
              <a:rPr lang="es-MX" sz="2400" spc="75" dirty="0">
                <a:latin typeface="Comic Sans MS"/>
                <a:cs typeface="Comic Sans MS"/>
              </a:rPr>
              <a:t> </a:t>
            </a:r>
            <a:r>
              <a:rPr lang="es-MX" sz="2400" spc="-5" dirty="0">
                <a:latin typeface="Comic Sans MS"/>
                <a:cs typeface="Comic Sans MS"/>
              </a:rPr>
              <a:t>como</a:t>
            </a:r>
            <a:r>
              <a:rPr lang="es-MX" sz="2400" spc="75" dirty="0">
                <a:latin typeface="Comic Sans MS"/>
                <a:cs typeface="Comic Sans MS"/>
              </a:rPr>
              <a:t> </a:t>
            </a:r>
            <a:r>
              <a:rPr lang="es-MX" sz="2400" spc="-5" dirty="0">
                <a:latin typeface="Comic Sans MS"/>
                <a:cs typeface="Comic Sans MS"/>
              </a:rPr>
              <a:t>resultado</a:t>
            </a:r>
            <a:r>
              <a:rPr lang="es-MX" sz="2400" spc="75" dirty="0">
                <a:latin typeface="Comic Sans MS"/>
                <a:cs typeface="Comic Sans MS"/>
              </a:rPr>
              <a:t> </a:t>
            </a:r>
            <a:r>
              <a:rPr lang="es-MX" sz="2400" spc="-5" dirty="0">
                <a:latin typeface="Comic Sans MS"/>
                <a:cs typeface="Comic Sans MS"/>
              </a:rPr>
              <a:t>en</a:t>
            </a:r>
            <a:r>
              <a:rPr lang="es-MX" sz="2400" spc="75" dirty="0">
                <a:latin typeface="Comic Sans MS"/>
                <a:cs typeface="Comic Sans MS"/>
              </a:rPr>
              <a:t> </a:t>
            </a:r>
            <a:r>
              <a:rPr lang="es-MX" sz="2400" spc="-5" dirty="0">
                <a:latin typeface="Comic Sans MS"/>
                <a:cs typeface="Comic Sans MS"/>
              </a:rPr>
              <a:t>que</a:t>
            </a:r>
            <a:r>
              <a:rPr lang="es-MX" sz="2400" spc="70" dirty="0">
                <a:latin typeface="Comic Sans MS"/>
                <a:cs typeface="Comic Sans MS"/>
              </a:rPr>
              <a:t> </a:t>
            </a:r>
            <a:r>
              <a:rPr lang="es-MX" sz="2400" spc="-5" dirty="0">
                <a:latin typeface="Comic Sans MS"/>
                <a:cs typeface="Comic Sans MS"/>
              </a:rPr>
              <a:t>los</a:t>
            </a:r>
            <a:r>
              <a:rPr lang="es-MX" sz="2400" spc="70" dirty="0">
                <a:latin typeface="Comic Sans MS"/>
                <a:cs typeface="Comic Sans MS"/>
              </a:rPr>
              <a:t> </a:t>
            </a:r>
            <a:r>
              <a:rPr lang="es-MX" sz="2400" spc="-5" dirty="0">
                <a:latin typeface="Comic Sans MS"/>
                <a:cs typeface="Comic Sans MS"/>
              </a:rPr>
              <a:t>generadores</a:t>
            </a:r>
            <a:r>
              <a:rPr lang="es-MX" sz="2400" spc="65" dirty="0">
                <a:latin typeface="Comic Sans MS"/>
                <a:cs typeface="Comic Sans MS"/>
              </a:rPr>
              <a:t> </a:t>
            </a:r>
            <a:r>
              <a:rPr lang="es-MX" sz="2400" spc="-5" dirty="0">
                <a:latin typeface="Comic Sans MS"/>
                <a:cs typeface="Comic Sans MS"/>
              </a:rPr>
              <a:t>lleguen a ser energizados accidentalmente.</a:t>
            </a:r>
            <a:r>
              <a:rPr lang="es-MX" sz="2400" spc="254" dirty="0">
                <a:latin typeface="Comic Sans MS"/>
                <a:cs typeface="Comic Sans MS"/>
              </a:rPr>
              <a:t> </a:t>
            </a:r>
            <a:r>
              <a:rPr lang="es-MX" sz="2400" spc="-5" dirty="0">
                <a:latin typeface="Comic Sans MS"/>
                <a:cs typeface="Comic Sans MS"/>
              </a:rPr>
              <a:t>Debido a que el daño a la máquina puede ocurrir en pocos s, esta debe ser detectada y aislada por la acción de relés.</a:t>
            </a:r>
            <a:r>
              <a:rPr lang="es-MX" sz="2400" dirty="0">
                <a:latin typeface="Comic Sans MS"/>
                <a:cs typeface="Comic Sans MS"/>
              </a:rPr>
              <a:t> </a:t>
            </a:r>
            <a:r>
              <a:rPr lang="es-MX" sz="2400" spc="-5" dirty="0">
                <a:latin typeface="Comic Sans MS"/>
                <a:cs typeface="Comic Sans MS"/>
              </a:rPr>
              <a:t>Aunque existen</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usados como parte de la protección normal del generador,</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habilidad</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la energización inadvertida del generador es generalmente marginal.</a:t>
            </a:r>
            <a:r>
              <a:rPr lang="es-MX" sz="2400" dirty="0">
                <a:latin typeface="Comic Sans MS"/>
                <a:cs typeface="Comic Sans MS"/>
              </a:rPr>
              <a:t> </a:t>
            </a:r>
            <a:r>
              <a:rPr lang="es-MX" sz="2400" spc="-5" dirty="0">
                <a:latin typeface="Comic Sans MS"/>
                <a:cs typeface="Comic Sans MS"/>
              </a:rPr>
              <a:t>Estos relés normalmente están deshabilitados 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momento</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energizada inadvertidamente,</a:t>
            </a:r>
            <a:r>
              <a:rPr lang="es-MX" sz="2400" dirty="0">
                <a:latin typeface="Comic Sans MS"/>
                <a:cs typeface="Comic Sans MS"/>
              </a:rPr>
              <a:t> </a:t>
            </a:r>
            <a:r>
              <a:rPr lang="es-MX" sz="2400" spc="-5" dirty="0">
                <a:latin typeface="Comic Sans MS"/>
                <a:cs typeface="Comic Sans MS"/>
              </a:rPr>
              <a:t>u</a:t>
            </a:r>
            <a:r>
              <a:rPr lang="es-MX" sz="2400" dirty="0">
                <a:latin typeface="Comic Sans MS"/>
                <a:cs typeface="Comic Sans MS"/>
              </a:rPr>
              <a:t> </a:t>
            </a:r>
            <a:r>
              <a:rPr lang="es-MX" sz="2400" spc="-5" dirty="0">
                <a:latin typeface="Comic Sans MS"/>
                <a:cs typeface="Comic Sans MS"/>
              </a:rPr>
              <a:t>operan</a:t>
            </a:r>
            <a:r>
              <a:rPr lang="es-MX" sz="2400" dirty="0">
                <a:latin typeface="Comic Sans MS"/>
                <a:cs typeface="Comic Sans MS"/>
              </a:rPr>
              <a:t> </a:t>
            </a:r>
            <a:r>
              <a:rPr lang="es-MX" sz="2400" spc="-5" dirty="0">
                <a:latin typeface="Comic Sans MS"/>
                <a:cs typeface="Comic Sans MS"/>
              </a:rPr>
              <a:t>muy</a:t>
            </a:r>
            <a:r>
              <a:rPr lang="es-MX" sz="2400" dirty="0">
                <a:latin typeface="Comic Sans MS"/>
                <a:cs typeface="Comic Sans MS"/>
              </a:rPr>
              <a:t> </a:t>
            </a:r>
            <a:r>
              <a:rPr lang="es-MX" sz="2400" spc="-5" dirty="0">
                <a:latin typeface="Comic Sans MS"/>
                <a:cs typeface="Comic Sans MS"/>
              </a:rPr>
              <a:t>lentos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evitar</a:t>
            </a:r>
            <a:r>
              <a:rPr lang="es-MX" sz="2400" spc="254" dirty="0">
                <a:latin typeface="Comic Sans MS"/>
                <a:cs typeface="Comic Sans MS"/>
              </a:rPr>
              <a:t> </a:t>
            </a:r>
            <a:r>
              <a:rPr lang="es-MX" sz="2400" spc="-5" dirty="0">
                <a:latin typeface="Comic Sans MS"/>
                <a:cs typeface="Comic Sans MS"/>
              </a:rPr>
              <a:t>el daño</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y/o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razón,</a:t>
            </a:r>
            <a:r>
              <a:rPr lang="es-MX" sz="2400" dirty="0">
                <a:latin typeface="Comic Sans MS"/>
                <a:cs typeface="Comic Sans MS"/>
              </a:rPr>
              <a:t> </a:t>
            </a:r>
            <a:r>
              <a:rPr lang="es-MX" sz="2400" spc="-5" dirty="0">
                <a:latin typeface="Comic Sans MS"/>
                <a:cs typeface="Comic Sans MS"/>
              </a:rPr>
              <a:t>la mayoría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fabricantes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turbina-generador</a:t>
            </a:r>
            <a:r>
              <a:rPr lang="es-MX" sz="2400" spc="254"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USA han recomendado, y muchas empresas están instalando, esquemas de protección contra energización inadvertida dedicados.</a:t>
            </a:r>
            <a:r>
              <a:rPr lang="es-MX" sz="2400" spc="195" dirty="0">
                <a:latin typeface="Comic Sans MS"/>
                <a:cs typeface="Comic Sans MS"/>
              </a:rPr>
              <a:t> </a:t>
            </a:r>
            <a:r>
              <a:rPr lang="es-MX" sz="2400" spc="-5" dirty="0">
                <a:latin typeface="Comic Sans MS"/>
                <a:cs typeface="Comic Sans MS"/>
              </a:rPr>
              <a:t>La</a:t>
            </a:r>
            <a:r>
              <a:rPr lang="es-MX" sz="2400" spc="85" dirty="0">
                <a:latin typeface="Comic Sans MS"/>
                <a:cs typeface="Comic Sans MS"/>
              </a:rPr>
              <a:t> </a:t>
            </a:r>
            <a:r>
              <a:rPr lang="es-MX" sz="2400" spc="-5" dirty="0">
                <a:latin typeface="Comic Sans MS"/>
                <a:cs typeface="Comic Sans MS"/>
              </a:rPr>
              <a:t>mayoría</a:t>
            </a:r>
            <a:r>
              <a:rPr lang="es-MX" sz="2400" spc="90" dirty="0">
                <a:latin typeface="Comic Sans MS"/>
                <a:cs typeface="Comic Sans MS"/>
              </a:rPr>
              <a:t> </a:t>
            </a:r>
            <a:r>
              <a:rPr lang="es-MX" sz="2400" spc="-5" dirty="0">
                <a:latin typeface="Comic Sans MS"/>
                <a:cs typeface="Comic Sans MS"/>
              </a:rPr>
              <a:t>de</a:t>
            </a:r>
            <a:r>
              <a:rPr lang="es-MX" sz="2400" spc="80" dirty="0">
                <a:latin typeface="Comic Sans MS"/>
                <a:cs typeface="Comic Sans MS"/>
              </a:rPr>
              <a:t> </a:t>
            </a:r>
            <a:r>
              <a:rPr lang="es-MX" sz="2400" spc="-5" dirty="0">
                <a:latin typeface="Comic Sans MS"/>
                <a:cs typeface="Comic Sans MS"/>
              </a:rPr>
              <a:t>esquemas</a:t>
            </a:r>
            <a:r>
              <a:rPr lang="es-MX" sz="2400" spc="90" dirty="0">
                <a:latin typeface="Comic Sans MS"/>
                <a:cs typeface="Comic Sans MS"/>
              </a:rPr>
              <a:t> </a:t>
            </a:r>
            <a:r>
              <a:rPr lang="es-MX" sz="2400" spc="-5" dirty="0">
                <a:latin typeface="Comic Sans MS"/>
                <a:cs typeface="Comic Sans MS"/>
              </a:rPr>
              <a:t>en</a:t>
            </a:r>
            <a:r>
              <a:rPr lang="es-MX" sz="2400" spc="85" dirty="0">
                <a:latin typeface="Comic Sans MS"/>
                <a:cs typeface="Comic Sans MS"/>
              </a:rPr>
              <a:t> </a:t>
            </a:r>
            <a:r>
              <a:rPr lang="es-MX" sz="2400" spc="-5" dirty="0">
                <a:latin typeface="Comic Sans MS"/>
                <a:cs typeface="Comic Sans MS"/>
              </a:rPr>
              <a:t>servicio</a:t>
            </a:r>
            <a:r>
              <a:rPr lang="es-MX" sz="2400" spc="90" dirty="0">
                <a:latin typeface="Comic Sans MS"/>
                <a:cs typeface="Comic Sans MS"/>
              </a:rPr>
              <a:t> </a:t>
            </a:r>
            <a:r>
              <a:rPr lang="es-MX" sz="2400" spc="-5" dirty="0">
                <a:latin typeface="Comic Sans MS"/>
                <a:cs typeface="Comic Sans MS"/>
              </a:rPr>
              <a:t>en</a:t>
            </a:r>
            <a:r>
              <a:rPr lang="es-MX" sz="2400" spc="85" dirty="0">
                <a:latin typeface="Comic Sans MS"/>
                <a:cs typeface="Comic Sans MS"/>
              </a:rPr>
              <a:t> </a:t>
            </a:r>
            <a:r>
              <a:rPr lang="es-MX" sz="2400" spc="-5" dirty="0">
                <a:latin typeface="Comic Sans MS"/>
                <a:cs typeface="Comic Sans MS"/>
              </a:rPr>
              <a:t>USA han</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descritos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sección.</a:t>
            </a:r>
            <a:r>
              <a:rPr lang="es-MX" sz="2400" spc="260" dirty="0">
                <a:latin typeface="Comic Sans MS"/>
                <a:cs typeface="Comic Sans MS"/>
              </a:rPr>
              <a:t> </a:t>
            </a:r>
            <a:r>
              <a:rPr lang="es-MX" sz="2400" spc="-5" dirty="0">
                <a:latin typeface="Comic Sans MS"/>
                <a:cs typeface="Comic Sans MS"/>
              </a:rPr>
              <a:t>Estos</a:t>
            </a:r>
            <a:r>
              <a:rPr lang="es-MX" sz="2400" spc="254" dirty="0">
                <a:latin typeface="Comic Sans MS"/>
                <a:cs typeface="Comic Sans MS"/>
              </a:rPr>
              <a:t> </a:t>
            </a:r>
            <a:r>
              <a:rPr lang="es-MX" sz="2400" spc="-5" dirty="0">
                <a:latin typeface="Comic Sans MS"/>
                <a:cs typeface="Comic Sans MS"/>
              </a:rPr>
              <a:t>esquemas varían</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prácticas</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operación</a:t>
            </a:r>
            <a:r>
              <a:rPr lang="es-MX" sz="2400" spc="260" dirty="0">
                <a:latin typeface="Comic Sans MS"/>
                <a:cs typeface="Comic Sans MS"/>
              </a:rPr>
              <a:t> </a:t>
            </a:r>
            <a:r>
              <a:rPr lang="es-MX" sz="2400" spc="-5" dirty="0">
                <a:latin typeface="Comic Sans MS"/>
                <a:cs typeface="Comic Sans MS"/>
              </a:rPr>
              <a:t>y filosofías de protección de las empresas que los usan son diferentes.</a:t>
            </a:r>
            <a:r>
              <a:rPr lang="es-MX" sz="2400" spc="254" dirty="0">
                <a:latin typeface="Comic Sans MS"/>
                <a:cs typeface="Comic Sans MS"/>
              </a:rPr>
              <a:t> </a:t>
            </a:r>
            <a:r>
              <a:rPr lang="es-MX" sz="2400" spc="-5" dirty="0">
                <a:latin typeface="Comic Sans MS"/>
                <a:cs typeface="Comic Sans MS"/>
              </a:rPr>
              <a:t>Los ingenieros de protección deben evaluar los riesgos y determinar el impacto de sus prácticas de protección sobre la operación de su compañía antes de decidir cual esquema es más adecuado a sus necesidades particulares.</a:t>
            </a:r>
            <a:r>
              <a:rPr lang="es-MX" sz="2400" spc="165" dirty="0">
                <a:latin typeface="Comic Sans MS"/>
                <a:cs typeface="Comic Sans MS"/>
              </a:rPr>
              <a:t> </a:t>
            </a:r>
            <a:r>
              <a:rPr lang="es-MX" sz="2400" spc="-5" dirty="0">
                <a:latin typeface="Comic Sans MS"/>
                <a:cs typeface="Comic Sans MS"/>
              </a:rPr>
              <a:t>Se</a:t>
            </a:r>
            <a:r>
              <a:rPr lang="es-MX" sz="2400" spc="210" dirty="0">
                <a:latin typeface="Comic Sans MS"/>
                <a:cs typeface="Comic Sans MS"/>
              </a:rPr>
              <a:t> </a:t>
            </a:r>
            <a:r>
              <a:rPr lang="es-MX" sz="2400" spc="-5" dirty="0">
                <a:latin typeface="Comic Sans MS"/>
                <a:cs typeface="Comic Sans MS"/>
              </a:rPr>
              <a:t>espera</a:t>
            </a:r>
            <a:r>
              <a:rPr lang="es-MX" sz="2400" spc="204" dirty="0">
                <a:latin typeface="Comic Sans MS"/>
                <a:cs typeface="Comic Sans MS"/>
              </a:rPr>
              <a:t> </a:t>
            </a:r>
            <a:r>
              <a:rPr lang="es-MX" sz="2400" spc="-5" dirty="0">
                <a:latin typeface="Comic Sans MS"/>
                <a:cs typeface="Comic Sans MS"/>
              </a:rPr>
              <a:t>que</a:t>
            </a:r>
            <a:r>
              <a:rPr lang="es-MX" sz="2400" spc="210" dirty="0">
                <a:latin typeface="Comic Sans MS"/>
                <a:cs typeface="Comic Sans MS"/>
              </a:rPr>
              <a:t> </a:t>
            </a:r>
            <a:r>
              <a:rPr lang="es-MX" sz="2400" spc="-5" dirty="0">
                <a:latin typeface="Comic Sans MS"/>
                <a:cs typeface="Comic Sans MS"/>
              </a:rPr>
              <a:t>esta</a:t>
            </a:r>
            <a:r>
              <a:rPr lang="es-MX" sz="2400" spc="204" dirty="0">
                <a:latin typeface="Comic Sans MS"/>
                <a:cs typeface="Comic Sans MS"/>
              </a:rPr>
              <a:t> </a:t>
            </a:r>
            <a:r>
              <a:rPr lang="es-MX" sz="2400" spc="-5" dirty="0">
                <a:latin typeface="Comic Sans MS"/>
                <a:cs typeface="Comic Sans MS"/>
              </a:rPr>
              <a:t>sección</a:t>
            </a:r>
            <a:r>
              <a:rPr lang="es-MX" sz="2400" spc="210" dirty="0">
                <a:latin typeface="Comic Sans MS"/>
                <a:cs typeface="Comic Sans MS"/>
              </a:rPr>
              <a:t> </a:t>
            </a:r>
            <a:r>
              <a:rPr lang="es-MX" sz="2400" spc="-5" dirty="0">
                <a:latin typeface="Comic Sans MS"/>
                <a:cs typeface="Comic Sans MS"/>
              </a:rPr>
              <a:t>le</a:t>
            </a:r>
            <a:r>
              <a:rPr lang="es-MX" sz="2400" spc="204" dirty="0">
                <a:latin typeface="Comic Sans MS"/>
                <a:cs typeface="Comic Sans MS"/>
              </a:rPr>
              <a:t> </a:t>
            </a:r>
            <a:r>
              <a:rPr lang="es-MX" sz="2400" spc="-5" dirty="0">
                <a:latin typeface="Comic Sans MS"/>
                <a:cs typeface="Comic Sans MS"/>
              </a:rPr>
              <a:t>ayude</a:t>
            </a:r>
            <a:r>
              <a:rPr lang="es-MX" sz="2400" spc="210" dirty="0">
                <a:latin typeface="Comic Sans MS"/>
                <a:cs typeface="Comic Sans MS"/>
              </a:rPr>
              <a:t> </a:t>
            </a:r>
            <a:r>
              <a:rPr lang="es-MX" sz="2400" spc="-5" dirty="0">
                <a:latin typeface="Comic Sans MS"/>
                <a:cs typeface="Comic Sans MS"/>
              </a:rPr>
              <a:t>en esta tarea.</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54000" y="457200"/>
            <a:ext cx="17373599" cy="8063746"/>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REFERENCIAS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558166" marR="107314" indent="-457200" algn="just">
              <a:spcBef>
                <a:spcPts val="100"/>
              </a:spcBef>
              <a:buFont typeface="+mj-lt"/>
              <a:buAutoNum type="arabicPeriod"/>
              <a:tabLst>
                <a:tab pos="330200" algn="l"/>
              </a:tabLst>
            </a:pPr>
            <a:r>
              <a:rPr lang="es-AR" sz="2400" spc="-5" dirty="0">
                <a:latin typeface="Comic Sans MS"/>
                <a:cs typeface="Comic Sans MS"/>
              </a:rPr>
              <a:t>IEEE </a:t>
            </a:r>
            <a:r>
              <a:rPr lang="es-AR" sz="2400" spc="-5" dirty="0" err="1">
                <a:latin typeface="Comic Sans MS"/>
                <a:cs typeface="Comic Sans MS"/>
              </a:rPr>
              <a:t>Power</a:t>
            </a:r>
            <a:r>
              <a:rPr lang="es-AR" sz="2400" spc="-5" dirty="0">
                <a:latin typeface="Comic Sans MS"/>
                <a:cs typeface="Comic Sans MS"/>
              </a:rPr>
              <a:t> </a:t>
            </a:r>
            <a:r>
              <a:rPr lang="es-AR" sz="2400" spc="-5" dirty="0" err="1">
                <a:latin typeface="Comic Sans MS"/>
                <a:cs typeface="Comic Sans MS"/>
              </a:rPr>
              <a:t>System</a:t>
            </a:r>
            <a:r>
              <a:rPr lang="es-AR" sz="2400" spc="-5" dirty="0">
                <a:latin typeface="Comic Sans MS"/>
                <a:cs typeface="Comic Sans MS"/>
              </a:rPr>
              <a:t> </a:t>
            </a:r>
            <a:r>
              <a:rPr lang="es-AR" sz="2400" spc="-5" dirty="0" err="1">
                <a:latin typeface="Comic Sans MS"/>
                <a:cs typeface="Comic Sans MS"/>
              </a:rPr>
              <a:t>Relay</a:t>
            </a:r>
            <a:r>
              <a:rPr lang="es-AR" sz="2400" spc="-5" dirty="0">
                <a:latin typeface="Comic Sans MS"/>
                <a:cs typeface="Comic Sans MS"/>
              </a:rPr>
              <a:t> </a:t>
            </a:r>
            <a:r>
              <a:rPr lang="es-AR" sz="2400" spc="-5" dirty="0" err="1">
                <a:latin typeface="Comic Sans MS"/>
                <a:cs typeface="Comic Sans MS"/>
              </a:rPr>
              <a:t>Working</a:t>
            </a:r>
            <a:r>
              <a:rPr lang="es-AR" sz="2400" spc="-5" dirty="0">
                <a:latin typeface="Comic Sans MS"/>
                <a:cs typeface="Comic Sans MS"/>
              </a:rPr>
              <a:t> </a:t>
            </a:r>
            <a:r>
              <a:rPr lang="es-AR" sz="2400" spc="-5" dirty="0" err="1">
                <a:latin typeface="Comic Sans MS"/>
                <a:cs typeface="Comic Sans MS"/>
              </a:rPr>
              <a:t>Group</a:t>
            </a:r>
            <a:r>
              <a:rPr lang="es-AR" sz="2400" spc="-5" dirty="0">
                <a:latin typeface="Comic Sans MS"/>
                <a:cs typeface="Comic Sans MS"/>
              </a:rPr>
              <a:t> </a:t>
            </a:r>
            <a:r>
              <a:rPr lang="es-AR" sz="2400" spc="-5" dirty="0" err="1">
                <a:latin typeface="Comic Sans MS"/>
                <a:cs typeface="Comic Sans MS"/>
              </a:rPr>
              <a:t>Report</a:t>
            </a:r>
            <a:r>
              <a:rPr lang="es-AR" sz="2400" spc="-5" dirty="0">
                <a:latin typeface="Comic Sans MS"/>
                <a:cs typeface="Comic Sans MS"/>
              </a:rPr>
              <a:t> </a:t>
            </a:r>
            <a:r>
              <a:rPr lang="es-AR" sz="2400" spc="-5" dirty="0" err="1">
                <a:latin typeface="Comic Sans MS"/>
                <a:cs typeface="Comic Sans MS"/>
              </a:rPr>
              <a:t>Nº</a:t>
            </a:r>
            <a:r>
              <a:rPr lang="es-AR" sz="2400" spc="-5" dirty="0">
                <a:latin typeface="Comic Sans MS"/>
                <a:cs typeface="Comic Sans MS"/>
              </a:rPr>
              <a:t> 88SM527-4 “</a:t>
            </a:r>
            <a:r>
              <a:rPr lang="es-AR" sz="2400" spc="-5" dirty="0" err="1">
                <a:latin typeface="Comic Sans MS"/>
                <a:cs typeface="Comic Sans MS"/>
              </a:rPr>
              <a:t>Inadvertent</a:t>
            </a:r>
            <a:r>
              <a:rPr lang="es-AR" sz="2400" spc="-5" dirty="0">
                <a:latin typeface="Comic Sans MS"/>
                <a:cs typeface="Comic Sans MS"/>
              </a:rPr>
              <a:t> </a:t>
            </a:r>
            <a:r>
              <a:rPr lang="es-AR" sz="2400" spc="-5" dirty="0" err="1">
                <a:latin typeface="Comic Sans MS"/>
                <a:cs typeface="Comic Sans MS"/>
              </a:rPr>
              <a:t>Energizing</a:t>
            </a:r>
            <a:r>
              <a:rPr lang="es-AR" sz="2400" spc="-5" dirty="0">
                <a:latin typeface="Comic Sans MS"/>
                <a:cs typeface="Comic Sans MS"/>
              </a:rPr>
              <a:t> </a:t>
            </a:r>
            <a:r>
              <a:rPr lang="es-AR" sz="2400" spc="-5" dirty="0" err="1">
                <a:latin typeface="Comic Sans MS"/>
                <a:cs typeface="Comic Sans MS"/>
              </a:rPr>
              <a:t>Protection</a:t>
            </a:r>
            <a:r>
              <a:rPr lang="es-AR" sz="2400" spc="-5" dirty="0">
                <a:latin typeface="Comic Sans MS"/>
                <a:cs typeface="Comic Sans MS"/>
              </a:rPr>
              <a:t> </a:t>
            </a:r>
            <a:r>
              <a:rPr lang="es-AR" sz="2400" spc="-5" dirty="0" err="1">
                <a:latin typeface="Comic Sans MS"/>
                <a:cs typeface="Comic Sans MS"/>
              </a:rPr>
              <a:t>of</a:t>
            </a:r>
            <a:r>
              <a:rPr lang="es-AR" sz="2400" spc="-5" dirty="0">
                <a:latin typeface="Comic Sans MS"/>
                <a:cs typeface="Comic Sans MS"/>
              </a:rPr>
              <a:t> </a:t>
            </a:r>
            <a:r>
              <a:rPr lang="es-AR" sz="2400" spc="-5" dirty="0" err="1">
                <a:latin typeface="Comic Sans MS"/>
                <a:cs typeface="Comic Sans MS"/>
              </a:rPr>
              <a:t>Synchronous</a:t>
            </a:r>
            <a:r>
              <a:rPr lang="es-AR" sz="2400" dirty="0">
                <a:latin typeface="Comic Sans MS"/>
                <a:cs typeface="Comic Sans MS"/>
              </a:rPr>
              <a:t> </a:t>
            </a:r>
            <a:r>
              <a:rPr lang="es-AR" sz="2400" spc="-5" dirty="0" err="1">
                <a:latin typeface="Comic Sans MS"/>
                <a:cs typeface="Comic Sans MS"/>
              </a:rPr>
              <a:t>Generators</a:t>
            </a:r>
            <a:r>
              <a:rPr lang="es-AR" sz="2400" spc="-5" dirty="0">
                <a:latin typeface="Comic Sans MS"/>
                <a:cs typeface="Comic Sans MS"/>
              </a:rPr>
              <a:t>”</a:t>
            </a:r>
            <a:r>
              <a:rPr lang="es-AR" sz="2400" dirty="0">
                <a:latin typeface="Comic Sans MS"/>
                <a:cs typeface="Comic Sans MS"/>
              </a:rPr>
              <a:t> </a:t>
            </a:r>
            <a:r>
              <a:rPr lang="es-AR" sz="2400" spc="-5" dirty="0">
                <a:latin typeface="Comic Sans MS"/>
                <a:cs typeface="Comic Sans MS"/>
              </a:rPr>
              <a:t>IEEE</a:t>
            </a:r>
            <a:r>
              <a:rPr lang="es-AR" sz="2400" dirty="0">
                <a:latin typeface="Comic Sans MS"/>
                <a:cs typeface="Comic Sans MS"/>
              </a:rPr>
              <a:t> </a:t>
            </a:r>
            <a:r>
              <a:rPr lang="es-AR" sz="2400" spc="-5" dirty="0" err="1">
                <a:latin typeface="Comic Sans MS"/>
                <a:cs typeface="Comic Sans MS"/>
              </a:rPr>
              <a:t>Transactions</a:t>
            </a:r>
            <a:r>
              <a:rPr lang="es-AR" sz="2400" dirty="0">
                <a:latin typeface="Comic Sans MS"/>
                <a:cs typeface="Comic Sans MS"/>
              </a:rPr>
              <a:t> </a:t>
            </a:r>
            <a:r>
              <a:rPr lang="es-AR" sz="2400" spc="-5" dirty="0" err="1">
                <a:latin typeface="Comic Sans MS"/>
                <a:cs typeface="Comic Sans MS"/>
              </a:rPr>
              <a:t>on</a:t>
            </a:r>
            <a:r>
              <a:rPr lang="es-AR" sz="2400" spc="-5" dirty="0">
                <a:latin typeface="Comic Sans MS"/>
                <a:cs typeface="Comic Sans MS"/>
              </a:rPr>
              <a:t> </a:t>
            </a:r>
            <a:r>
              <a:rPr lang="es-AR" sz="2400" spc="-5" dirty="0" err="1">
                <a:latin typeface="Comic Sans MS"/>
                <a:cs typeface="Comic Sans MS"/>
              </a:rPr>
              <a:t>Power</a:t>
            </a:r>
            <a:r>
              <a:rPr lang="es-AR" sz="2400" dirty="0">
                <a:latin typeface="Comic Sans MS"/>
                <a:cs typeface="Comic Sans MS"/>
              </a:rPr>
              <a:t> </a:t>
            </a:r>
            <a:r>
              <a:rPr lang="es-AR" sz="2400" spc="-5" dirty="0" err="1">
                <a:latin typeface="Comic Sans MS"/>
                <a:cs typeface="Comic Sans MS"/>
              </a:rPr>
              <a:t>Delivery</a:t>
            </a:r>
            <a:r>
              <a:rPr lang="es-AR" sz="2400" spc="-5" dirty="0">
                <a:latin typeface="Comic Sans MS"/>
                <a:cs typeface="Comic Sans MS"/>
              </a:rPr>
              <a:t>,</a:t>
            </a:r>
            <a:r>
              <a:rPr lang="es-AR" sz="2400" dirty="0">
                <a:latin typeface="Comic Sans MS"/>
                <a:cs typeface="Comic Sans MS"/>
              </a:rPr>
              <a:t> </a:t>
            </a:r>
            <a:r>
              <a:rPr lang="es-AR" sz="2400" spc="-5" dirty="0">
                <a:latin typeface="Comic Sans MS"/>
                <a:cs typeface="Comic Sans MS"/>
              </a:rPr>
              <a:t>Vol. 4,</a:t>
            </a:r>
            <a:r>
              <a:rPr lang="es-AR" sz="2400" dirty="0">
                <a:latin typeface="Comic Sans MS"/>
                <a:cs typeface="Comic Sans MS"/>
              </a:rPr>
              <a:t> </a:t>
            </a:r>
            <a:r>
              <a:rPr lang="es-AR" sz="2400" spc="-5" dirty="0" err="1">
                <a:latin typeface="Comic Sans MS"/>
                <a:cs typeface="Comic Sans MS"/>
              </a:rPr>
              <a:t>Nº</a:t>
            </a:r>
            <a:r>
              <a:rPr lang="es-AR" sz="2400" dirty="0">
                <a:latin typeface="Comic Sans MS"/>
                <a:cs typeface="Comic Sans MS"/>
              </a:rPr>
              <a:t> </a:t>
            </a:r>
            <a:r>
              <a:rPr lang="es-AR" sz="2400" spc="-5" dirty="0">
                <a:latin typeface="Comic Sans MS"/>
                <a:cs typeface="Comic Sans MS"/>
              </a:rPr>
              <a:t>2</a:t>
            </a:r>
            <a:r>
              <a:rPr lang="es-AR" sz="2400" dirty="0">
                <a:latin typeface="Comic Sans MS"/>
                <a:cs typeface="Comic Sans MS"/>
              </a:rPr>
              <a:t> </a:t>
            </a:r>
            <a:r>
              <a:rPr lang="es-AR" sz="2400" spc="-5" dirty="0">
                <a:latin typeface="Comic Sans MS"/>
                <a:cs typeface="Comic Sans MS"/>
              </a:rPr>
              <a:t>April</a:t>
            </a:r>
            <a:r>
              <a:rPr lang="es-AR" sz="2400" dirty="0">
                <a:latin typeface="Comic Sans MS"/>
                <a:cs typeface="Comic Sans MS"/>
              </a:rPr>
              <a:t> </a:t>
            </a:r>
            <a:r>
              <a:rPr lang="es-AR" sz="2400" spc="-5" dirty="0">
                <a:latin typeface="Comic Sans MS"/>
                <a:cs typeface="Comic Sans MS"/>
              </a:rPr>
              <a:t>1989.</a:t>
            </a:r>
          </a:p>
          <a:p>
            <a:pPr marL="558166" marR="107314" indent="-457200" algn="just">
              <a:spcBef>
                <a:spcPts val="100"/>
              </a:spcBef>
              <a:buFont typeface="+mj-lt"/>
              <a:buAutoNum type="arabicPeriod"/>
              <a:tabLst>
                <a:tab pos="330200" algn="l"/>
              </a:tabLst>
            </a:pPr>
            <a:endParaRPr lang="es-AR" sz="2400" dirty="0">
              <a:latin typeface="Comic Sans MS"/>
              <a:cs typeface="Comic Sans MS"/>
            </a:endParaRPr>
          </a:p>
          <a:p>
            <a:pPr marL="558166" marR="108585" indent="-457200" algn="just">
              <a:spcBef>
                <a:spcPts val="400"/>
              </a:spcBef>
              <a:buFont typeface="+mj-lt"/>
              <a:buAutoNum type="arabicPeriod"/>
              <a:tabLst>
                <a:tab pos="330200" algn="l"/>
              </a:tabLst>
            </a:pPr>
            <a:r>
              <a:rPr lang="es-AR" sz="2400" spc="-5" dirty="0">
                <a:latin typeface="Comic Sans MS"/>
                <a:cs typeface="Comic Sans MS"/>
              </a:rPr>
              <a:t>E.R.</a:t>
            </a:r>
            <a:r>
              <a:rPr lang="es-AR" sz="2400" dirty="0">
                <a:latin typeface="Comic Sans MS"/>
                <a:cs typeface="Comic Sans MS"/>
              </a:rPr>
              <a:t> </a:t>
            </a:r>
            <a:r>
              <a:rPr lang="es-AR" sz="2400" spc="-5" dirty="0" err="1">
                <a:latin typeface="Comic Sans MS"/>
                <a:cs typeface="Comic Sans MS"/>
              </a:rPr>
              <a:t>Detjen</a:t>
            </a:r>
            <a:r>
              <a:rPr lang="es-AR" sz="2400" spc="-5" dirty="0">
                <a:latin typeface="Comic Sans MS"/>
                <a:cs typeface="Comic Sans MS"/>
              </a:rPr>
              <a:t>,</a:t>
            </a:r>
            <a:r>
              <a:rPr lang="es-AR" sz="2400" dirty="0">
                <a:latin typeface="Comic Sans MS"/>
                <a:cs typeface="Comic Sans MS"/>
              </a:rPr>
              <a:t> </a:t>
            </a:r>
            <a:r>
              <a:rPr lang="es-AR" sz="2400" spc="-5" dirty="0">
                <a:latin typeface="Comic Sans MS"/>
                <a:cs typeface="Comic Sans MS"/>
              </a:rPr>
              <a:t>“</a:t>
            </a:r>
            <a:r>
              <a:rPr lang="es-AR" sz="2400" spc="-5" dirty="0" err="1">
                <a:latin typeface="Comic Sans MS"/>
                <a:cs typeface="Comic Sans MS"/>
              </a:rPr>
              <a:t>Some</a:t>
            </a:r>
            <a:r>
              <a:rPr lang="es-AR" sz="2400" dirty="0">
                <a:latin typeface="Comic Sans MS"/>
                <a:cs typeface="Comic Sans MS"/>
              </a:rPr>
              <a:t> </a:t>
            </a:r>
            <a:r>
              <a:rPr lang="es-AR" sz="2400" spc="-5" dirty="0" err="1">
                <a:latin typeface="Comic Sans MS"/>
                <a:cs typeface="Comic Sans MS"/>
              </a:rPr>
              <a:t>Additional</a:t>
            </a:r>
            <a:r>
              <a:rPr lang="es-AR" sz="2400" dirty="0">
                <a:latin typeface="Comic Sans MS"/>
                <a:cs typeface="Comic Sans MS"/>
              </a:rPr>
              <a:t> </a:t>
            </a:r>
            <a:r>
              <a:rPr lang="es-AR" sz="2400" spc="-5" dirty="0" err="1">
                <a:latin typeface="Comic Sans MS"/>
                <a:cs typeface="Comic Sans MS"/>
              </a:rPr>
              <a:t>Thoughts</a:t>
            </a:r>
            <a:r>
              <a:rPr lang="es-AR" sz="2400" spc="260" dirty="0">
                <a:latin typeface="Comic Sans MS"/>
                <a:cs typeface="Comic Sans MS"/>
              </a:rPr>
              <a:t> </a:t>
            </a:r>
            <a:r>
              <a:rPr lang="es-AR" sz="2400" spc="-5" dirty="0" err="1">
                <a:latin typeface="Comic Sans MS"/>
                <a:cs typeface="Comic Sans MS"/>
              </a:rPr>
              <a:t>on</a:t>
            </a:r>
            <a:r>
              <a:rPr lang="es-AR" sz="2400" spc="-5" dirty="0">
                <a:latin typeface="Comic Sans MS"/>
                <a:cs typeface="Comic Sans MS"/>
              </a:rPr>
              <a:t> </a:t>
            </a:r>
            <a:r>
              <a:rPr lang="es-AR" sz="2400" spc="-5" dirty="0" err="1">
                <a:latin typeface="Comic Sans MS"/>
                <a:cs typeface="Comic Sans MS"/>
              </a:rPr>
              <a:t>Generator</a:t>
            </a:r>
            <a:r>
              <a:rPr lang="es-AR" sz="2400" dirty="0">
                <a:latin typeface="Comic Sans MS"/>
                <a:cs typeface="Comic Sans MS"/>
              </a:rPr>
              <a:t> </a:t>
            </a:r>
            <a:r>
              <a:rPr lang="es-AR" sz="2400" spc="-5" dirty="0" err="1">
                <a:latin typeface="Comic Sans MS"/>
                <a:cs typeface="Comic Sans MS"/>
              </a:rPr>
              <a:t>Protection</a:t>
            </a:r>
            <a:r>
              <a:rPr lang="es-AR" sz="2400" spc="-5" dirty="0">
                <a:latin typeface="Comic Sans MS"/>
                <a:cs typeface="Comic Sans MS"/>
              </a:rPr>
              <a:t>”,</a:t>
            </a:r>
            <a:r>
              <a:rPr lang="es-AR" sz="2400" dirty="0">
                <a:latin typeface="Comic Sans MS"/>
                <a:cs typeface="Comic Sans MS"/>
              </a:rPr>
              <a:t> </a:t>
            </a:r>
            <a:r>
              <a:rPr lang="es-AR" sz="2400" spc="-5" dirty="0" err="1">
                <a:latin typeface="Comic Sans MS"/>
                <a:cs typeface="Comic Sans MS"/>
              </a:rPr>
              <a:t>presented</a:t>
            </a:r>
            <a:r>
              <a:rPr lang="es-AR" sz="2400" dirty="0">
                <a:latin typeface="Comic Sans MS"/>
                <a:cs typeface="Comic Sans MS"/>
              </a:rPr>
              <a:t> </a:t>
            </a:r>
            <a:r>
              <a:rPr lang="es-AR" sz="2400" spc="-5" dirty="0">
                <a:latin typeface="Comic Sans MS"/>
                <a:cs typeface="Comic Sans MS"/>
              </a:rPr>
              <a:t>at</a:t>
            </a:r>
            <a:r>
              <a:rPr lang="es-AR" sz="2400" spc="260" dirty="0">
                <a:latin typeface="Comic Sans MS"/>
                <a:cs typeface="Comic Sans MS"/>
              </a:rPr>
              <a:t> </a:t>
            </a:r>
            <a:r>
              <a:rPr lang="es-AR" sz="2400" spc="-5" dirty="0" err="1">
                <a:latin typeface="Comic Sans MS"/>
                <a:cs typeface="Comic Sans MS"/>
              </a:rPr>
              <a:t>the</a:t>
            </a:r>
            <a:r>
              <a:rPr lang="es-AR" sz="2400" spc="-5" dirty="0">
                <a:latin typeface="Comic Sans MS"/>
                <a:cs typeface="Comic Sans MS"/>
              </a:rPr>
              <a:t> Pennsylvania Electric </a:t>
            </a:r>
            <a:r>
              <a:rPr lang="es-AR" sz="2400" spc="-5" dirty="0" err="1">
                <a:latin typeface="Comic Sans MS"/>
                <a:cs typeface="Comic Sans MS"/>
              </a:rPr>
              <a:t>Association</a:t>
            </a:r>
            <a:r>
              <a:rPr lang="es-AR" sz="2400" spc="-5" dirty="0">
                <a:latin typeface="Comic Sans MS"/>
                <a:cs typeface="Comic Sans MS"/>
              </a:rPr>
              <a:t> </a:t>
            </a:r>
            <a:r>
              <a:rPr lang="es-AR" sz="2400" spc="-5" dirty="0" err="1">
                <a:latin typeface="Comic Sans MS"/>
                <a:cs typeface="Comic Sans MS"/>
              </a:rPr>
              <a:t>Relay</a:t>
            </a:r>
            <a:r>
              <a:rPr lang="es-AR" sz="2400" spc="-5" dirty="0">
                <a:latin typeface="Comic Sans MS"/>
                <a:cs typeface="Comic Sans MS"/>
              </a:rPr>
              <a:t> </a:t>
            </a:r>
            <a:r>
              <a:rPr lang="es-AR" sz="2400" spc="-5" dirty="0" err="1">
                <a:latin typeface="Comic Sans MS"/>
                <a:cs typeface="Comic Sans MS"/>
              </a:rPr>
              <a:t>Committee</a:t>
            </a:r>
            <a:r>
              <a:rPr lang="es-AR" sz="2400" spc="-5" dirty="0">
                <a:latin typeface="Comic Sans MS"/>
                <a:cs typeface="Comic Sans MS"/>
              </a:rPr>
              <a:t>, May</a:t>
            </a:r>
            <a:r>
              <a:rPr lang="es-AR" sz="2400" dirty="0">
                <a:latin typeface="Comic Sans MS"/>
                <a:cs typeface="Comic Sans MS"/>
              </a:rPr>
              <a:t> </a:t>
            </a:r>
            <a:r>
              <a:rPr lang="es-AR" sz="2400" spc="-5" dirty="0">
                <a:latin typeface="Comic Sans MS"/>
                <a:cs typeface="Comic Sans MS"/>
              </a:rPr>
              <a:t>29,</a:t>
            </a:r>
            <a:r>
              <a:rPr lang="es-AR" sz="2400" dirty="0">
                <a:latin typeface="Comic Sans MS"/>
                <a:cs typeface="Comic Sans MS"/>
              </a:rPr>
              <a:t> </a:t>
            </a:r>
            <a:r>
              <a:rPr lang="es-AR" sz="2400" spc="-5" dirty="0">
                <a:latin typeface="Comic Sans MS"/>
                <a:cs typeface="Comic Sans MS"/>
              </a:rPr>
              <a:t>1981.</a:t>
            </a:r>
          </a:p>
          <a:p>
            <a:pPr marL="558166" marR="108585" indent="-457200" algn="just">
              <a:spcBef>
                <a:spcPts val="400"/>
              </a:spcBef>
              <a:buFont typeface="+mj-lt"/>
              <a:buAutoNum type="arabicPeriod"/>
              <a:tabLst>
                <a:tab pos="330200" algn="l"/>
              </a:tabLst>
            </a:pPr>
            <a:endParaRPr lang="es-AR" sz="2400" dirty="0">
              <a:latin typeface="Comic Sans MS"/>
              <a:cs typeface="Comic Sans MS"/>
            </a:endParaRPr>
          </a:p>
          <a:p>
            <a:pPr marL="558166" marR="106680" indent="-457200" algn="just">
              <a:spcBef>
                <a:spcPts val="400"/>
              </a:spcBef>
              <a:buFont typeface="+mj-lt"/>
              <a:buAutoNum type="arabicPeriod"/>
              <a:tabLst>
                <a:tab pos="330200" algn="l"/>
              </a:tabLst>
            </a:pPr>
            <a:r>
              <a:rPr lang="es-AR" sz="2400" spc="-5" dirty="0">
                <a:latin typeface="Comic Sans MS"/>
                <a:cs typeface="Comic Sans MS"/>
              </a:rPr>
              <a:t>IEEE</a:t>
            </a:r>
            <a:r>
              <a:rPr lang="es-AR" sz="2400" dirty="0">
                <a:latin typeface="Comic Sans MS"/>
                <a:cs typeface="Comic Sans MS"/>
              </a:rPr>
              <a:t> </a:t>
            </a:r>
            <a:r>
              <a:rPr lang="es-AR" sz="2400" spc="-5" dirty="0">
                <a:latin typeface="Comic Sans MS"/>
                <a:cs typeface="Comic Sans MS"/>
              </a:rPr>
              <a:t>“Guide</a:t>
            </a:r>
            <a:r>
              <a:rPr lang="es-AR" sz="2400" dirty="0">
                <a:latin typeface="Comic Sans MS"/>
                <a:cs typeface="Comic Sans MS"/>
              </a:rPr>
              <a:t> </a:t>
            </a:r>
            <a:r>
              <a:rPr lang="es-AR" sz="2400" spc="-5" dirty="0" err="1">
                <a:latin typeface="Comic Sans MS"/>
                <a:cs typeface="Comic Sans MS"/>
              </a:rPr>
              <a:t>for</a:t>
            </a:r>
            <a:r>
              <a:rPr lang="es-AR" sz="2400" dirty="0">
                <a:latin typeface="Comic Sans MS"/>
                <a:cs typeface="Comic Sans MS"/>
              </a:rPr>
              <a:t> </a:t>
            </a:r>
            <a:r>
              <a:rPr lang="es-AR" sz="2400" spc="-5" dirty="0">
                <a:latin typeface="Comic Sans MS"/>
                <a:cs typeface="Comic Sans MS"/>
              </a:rPr>
              <a:t>A.C.</a:t>
            </a:r>
            <a:r>
              <a:rPr lang="es-AR" sz="2400" dirty="0">
                <a:latin typeface="Comic Sans MS"/>
                <a:cs typeface="Comic Sans MS"/>
              </a:rPr>
              <a:t> </a:t>
            </a:r>
            <a:r>
              <a:rPr lang="es-AR" sz="2400" spc="-5" dirty="0" err="1">
                <a:latin typeface="Comic Sans MS"/>
                <a:cs typeface="Comic Sans MS"/>
              </a:rPr>
              <a:t>Generator</a:t>
            </a:r>
            <a:r>
              <a:rPr lang="es-AR" sz="2400" dirty="0">
                <a:latin typeface="Comic Sans MS"/>
                <a:cs typeface="Comic Sans MS"/>
              </a:rPr>
              <a:t> </a:t>
            </a:r>
            <a:r>
              <a:rPr lang="es-AR" sz="2400" spc="-5" dirty="0" err="1">
                <a:latin typeface="Comic Sans MS"/>
                <a:cs typeface="Comic Sans MS"/>
              </a:rPr>
              <a:t>Protection</a:t>
            </a:r>
            <a:r>
              <a:rPr lang="es-AR" sz="2400" spc="-5" dirty="0">
                <a:latin typeface="Comic Sans MS"/>
                <a:cs typeface="Comic Sans MS"/>
              </a:rPr>
              <a:t>,” ANSI/IEEE C37.102-1988.</a:t>
            </a:r>
          </a:p>
          <a:p>
            <a:pPr marL="558166" marR="106680" indent="-457200" algn="just">
              <a:spcBef>
                <a:spcPts val="400"/>
              </a:spcBef>
              <a:buFont typeface="+mj-lt"/>
              <a:buAutoNum type="arabicPeriod"/>
              <a:tabLst>
                <a:tab pos="330200" algn="l"/>
              </a:tabLst>
            </a:pPr>
            <a:endParaRPr lang="es-AR" sz="2400" dirty="0">
              <a:latin typeface="Comic Sans MS"/>
              <a:cs typeface="Comic Sans MS"/>
            </a:endParaRPr>
          </a:p>
          <a:p>
            <a:pPr marL="558166" marR="106680" indent="-457200" algn="just">
              <a:spcBef>
                <a:spcPts val="400"/>
              </a:spcBef>
              <a:buFont typeface="+mj-lt"/>
              <a:buAutoNum type="arabicPeriod"/>
              <a:tabLst>
                <a:tab pos="330200" algn="l"/>
              </a:tabLst>
            </a:pPr>
            <a:r>
              <a:rPr lang="es-AR" sz="2400" spc="-5" dirty="0">
                <a:latin typeface="Comic Sans MS"/>
                <a:cs typeface="Comic Sans MS"/>
              </a:rPr>
              <a:t>J.G. </a:t>
            </a:r>
            <a:r>
              <a:rPr lang="es-AR" sz="2400" spc="-5" dirty="0" err="1">
                <a:latin typeface="Comic Sans MS"/>
                <a:cs typeface="Comic Sans MS"/>
              </a:rPr>
              <a:t>Manzek</a:t>
            </a:r>
            <a:r>
              <a:rPr lang="es-AR" sz="2400" spc="-5" dirty="0">
                <a:latin typeface="Comic Sans MS"/>
                <a:cs typeface="Comic Sans MS"/>
              </a:rPr>
              <a:t> and J.T. </a:t>
            </a:r>
            <a:r>
              <a:rPr lang="es-AR" sz="2400" spc="-5" dirty="0" err="1">
                <a:latin typeface="Comic Sans MS"/>
                <a:cs typeface="Comic Sans MS"/>
              </a:rPr>
              <a:t>Ullo</a:t>
            </a:r>
            <a:r>
              <a:rPr lang="es-AR" sz="2400" spc="-5" dirty="0">
                <a:latin typeface="Comic Sans MS"/>
                <a:cs typeface="Comic Sans MS"/>
              </a:rPr>
              <a:t>, “</a:t>
            </a:r>
            <a:r>
              <a:rPr lang="es-AR" sz="2400" spc="-5" dirty="0" err="1">
                <a:latin typeface="Comic Sans MS"/>
                <a:cs typeface="Comic Sans MS"/>
              </a:rPr>
              <a:t>Implementation</a:t>
            </a:r>
            <a:r>
              <a:rPr lang="es-AR" sz="2400" spc="-5" dirty="0">
                <a:latin typeface="Comic Sans MS"/>
                <a:cs typeface="Comic Sans MS"/>
              </a:rPr>
              <a:t> </a:t>
            </a:r>
            <a:r>
              <a:rPr lang="es-AR" sz="2400" spc="-5" dirty="0" err="1">
                <a:latin typeface="Comic Sans MS"/>
                <a:cs typeface="Comic Sans MS"/>
              </a:rPr>
              <a:t>of</a:t>
            </a:r>
            <a:r>
              <a:rPr lang="es-AR" sz="2400" spc="-5" dirty="0">
                <a:latin typeface="Comic Sans MS"/>
                <a:cs typeface="Comic Sans MS"/>
              </a:rPr>
              <a:t> </a:t>
            </a:r>
            <a:r>
              <a:rPr lang="es-AR" sz="2400" spc="-5" dirty="0" err="1">
                <a:latin typeface="Comic Sans MS"/>
                <a:cs typeface="Comic Sans MS"/>
              </a:rPr>
              <a:t>an</a:t>
            </a:r>
            <a:r>
              <a:rPr lang="es-AR" sz="2400" spc="-5" dirty="0">
                <a:latin typeface="Comic Sans MS"/>
                <a:cs typeface="Comic Sans MS"/>
              </a:rPr>
              <a:t> Open</a:t>
            </a:r>
            <a:r>
              <a:rPr lang="es-AR" sz="2400" dirty="0">
                <a:latin typeface="Comic Sans MS"/>
                <a:cs typeface="Comic Sans MS"/>
              </a:rPr>
              <a:t> </a:t>
            </a:r>
            <a:r>
              <a:rPr lang="es-AR" sz="2400" spc="-5" dirty="0">
                <a:latin typeface="Comic Sans MS"/>
                <a:cs typeface="Comic Sans MS"/>
              </a:rPr>
              <a:t>Breaker</a:t>
            </a:r>
            <a:r>
              <a:rPr lang="es-AR" sz="2400" dirty="0">
                <a:latin typeface="Comic Sans MS"/>
                <a:cs typeface="Comic Sans MS"/>
              </a:rPr>
              <a:t> </a:t>
            </a:r>
            <a:r>
              <a:rPr lang="es-AR" sz="2400" spc="-5" dirty="0" err="1">
                <a:latin typeface="Comic Sans MS"/>
                <a:cs typeface="Comic Sans MS"/>
              </a:rPr>
              <a:t>Flashover</a:t>
            </a:r>
            <a:r>
              <a:rPr lang="es-AR" sz="2400" dirty="0">
                <a:latin typeface="Comic Sans MS"/>
                <a:cs typeface="Comic Sans MS"/>
              </a:rPr>
              <a:t> </a:t>
            </a:r>
            <a:r>
              <a:rPr lang="es-AR" sz="2400" spc="-5" dirty="0" err="1">
                <a:latin typeface="Comic Sans MS"/>
                <a:cs typeface="Comic Sans MS"/>
              </a:rPr>
              <a:t>Inadvertent</a:t>
            </a:r>
            <a:r>
              <a:rPr lang="es-AR" sz="2400" dirty="0">
                <a:latin typeface="Comic Sans MS"/>
                <a:cs typeface="Comic Sans MS"/>
              </a:rPr>
              <a:t> </a:t>
            </a:r>
            <a:r>
              <a:rPr lang="es-AR" sz="2400" spc="-5" dirty="0" err="1">
                <a:latin typeface="Comic Sans MS"/>
                <a:cs typeface="Comic Sans MS"/>
              </a:rPr>
              <a:t>Energization</a:t>
            </a:r>
            <a:r>
              <a:rPr lang="es-AR" sz="2400" spc="-5" dirty="0">
                <a:latin typeface="Comic Sans MS"/>
                <a:cs typeface="Comic Sans MS"/>
              </a:rPr>
              <a:t> </a:t>
            </a:r>
            <a:r>
              <a:rPr lang="es-AR" sz="2400" spc="-5" dirty="0" err="1">
                <a:latin typeface="Comic Sans MS"/>
                <a:cs typeface="Comic Sans MS"/>
              </a:rPr>
              <a:t>Protection</a:t>
            </a:r>
            <a:r>
              <a:rPr lang="es-AR" sz="2400" spc="-5" dirty="0">
                <a:latin typeface="Comic Sans MS"/>
                <a:cs typeface="Comic Sans MS"/>
              </a:rPr>
              <a:t> </a:t>
            </a:r>
            <a:r>
              <a:rPr lang="es-AR" sz="2400" spc="-5" dirty="0" err="1">
                <a:latin typeface="Comic Sans MS"/>
                <a:cs typeface="Comic Sans MS"/>
              </a:rPr>
              <a:t>Scheme</a:t>
            </a:r>
            <a:r>
              <a:rPr lang="es-AR" sz="2400" spc="-5" dirty="0">
                <a:latin typeface="Comic Sans MS"/>
                <a:cs typeface="Comic Sans MS"/>
              </a:rPr>
              <a:t> </a:t>
            </a:r>
            <a:r>
              <a:rPr lang="es-AR" sz="2400" spc="-5" dirty="0" err="1">
                <a:latin typeface="Comic Sans MS"/>
                <a:cs typeface="Comic Sans MS"/>
              </a:rPr>
              <a:t>on</a:t>
            </a:r>
            <a:r>
              <a:rPr lang="es-AR" sz="2400" spc="-5" dirty="0">
                <a:latin typeface="Comic Sans MS"/>
                <a:cs typeface="Comic Sans MS"/>
              </a:rPr>
              <a:t> </a:t>
            </a:r>
            <a:r>
              <a:rPr lang="es-AR" sz="2400" spc="-5" dirty="0" err="1">
                <a:latin typeface="Comic Sans MS"/>
                <a:cs typeface="Comic Sans MS"/>
              </a:rPr>
              <a:t>Generators</a:t>
            </a:r>
            <a:r>
              <a:rPr lang="es-AR" sz="2400" spc="-5" dirty="0">
                <a:latin typeface="Comic Sans MS"/>
                <a:cs typeface="Comic Sans MS"/>
              </a:rPr>
              <a:t> </a:t>
            </a:r>
            <a:r>
              <a:rPr lang="es-AR" sz="2400" spc="-5" dirty="0" err="1">
                <a:latin typeface="Comic Sans MS"/>
                <a:cs typeface="Comic Sans MS"/>
              </a:rPr>
              <a:t>Circuit</a:t>
            </a:r>
            <a:r>
              <a:rPr lang="es-AR" sz="2400" spc="-5" dirty="0">
                <a:latin typeface="Comic Sans MS"/>
                <a:cs typeface="Comic Sans MS"/>
              </a:rPr>
              <a:t> </a:t>
            </a:r>
            <a:r>
              <a:rPr lang="es-AR" sz="2400" spc="-5" dirty="0" err="1">
                <a:latin typeface="Comic Sans MS"/>
                <a:cs typeface="Comic Sans MS"/>
              </a:rPr>
              <a:t>Breakers</a:t>
            </a:r>
            <a:r>
              <a:rPr lang="es-AR" sz="2400" spc="-5" dirty="0">
                <a:latin typeface="Comic Sans MS"/>
                <a:cs typeface="Comic Sans MS"/>
              </a:rPr>
              <a:t>,” </a:t>
            </a:r>
            <a:r>
              <a:rPr lang="es-AR" sz="2400" spc="-5" dirty="0" err="1">
                <a:latin typeface="Comic Sans MS"/>
                <a:cs typeface="Comic Sans MS"/>
              </a:rPr>
              <a:t>presented</a:t>
            </a:r>
            <a:r>
              <a:rPr lang="es-AR" sz="2400" spc="-5" dirty="0">
                <a:latin typeface="Comic Sans MS"/>
                <a:cs typeface="Comic Sans MS"/>
              </a:rPr>
              <a:t> </a:t>
            </a:r>
            <a:r>
              <a:rPr lang="es-AR" sz="2400" spc="-5" dirty="0" err="1">
                <a:latin typeface="Comic Sans MS"/>
                <a:cs typeface="Comic Sans MS"/>
              </a:rPr>
              <a:t>to</a:t>
            </a:r>
            <a:r>
              <a:rPr lang="es-AR" sz="2400" spc="-5" dirty="0">
                <a:latin typeface="Comic Sans MS"/>
                <a:cs typeface="Comic Sans MS"/>
              </a:rPr>
              <a:t> </a:t>
            </a:r>
            <a:r>
              <a:rPr lang="es-AR" sz="2400" spc="-5" dirty="0" err="1">
                <a:latin typeface="Comic Sans MS"/>
                <a:cs typeface="Comic Sans MS"/>
              </a:rPr>
              <a:t>the</a:t>
            </a:r>
            <a:r>
              <a:rPr lang="es-AR" sz="2400" spc="-5" dirty="0">
                <a:latin typeface="Comic Sans MS"/>
                <a:cs typeface="Comic Sans MS"/>
              </a:rPr>
              <a:t> Pennsylvania Electric </a:t>
            </a:r>
            <a:r>
              <a:rPr lang="es-AR" sz="2400" spc="-5" dirty="0" err="1">
                <a:latin typeface="Comic Sans MS"/>
                <a:cs typeface="Comic Sans MS"/>
              </a:rPr>
              <a:t>Associtaion</a:t>
            </a:r>
            <a:r>
              <a:rPr lang="es-AR" sz="2400" spc="-5" dirty="0">
                <a:latin typeface="Comic Sans MS"/>
                <a:cs typeface="Comic Sans MS"/>
              </a:rPr>
              <a:t> </a:t>
            </a:r>
            <a:r>
              <a:rPr lang="es-AR" sz="2400" spc="-5" dirty="0" err="1">
                <a:latin typeface="Comic Sans MS"/>
                <a:cs typeface="Comic Sans MS"/>
              </a:rPr>
              <a:t>Relay</a:t>
            </a:r>
            <a:r>
              <a:rPr lang="es-AR" sz="2400" dirty="0">
                <a:latin typeface="Comic Sans MS"/>
                <a:cs typeface="Comic Sans MS"/>
              </a:rPr>
              <a:t> </a:t>
            </a:r>
            <a:r>
              <a:rPr lang="es-AR" sz="2400" spc="-5" dirty="0" err="1">
                <a:latin typeface="Comic Sans MS"/>
                <a:cs typeface="Comic Sans MS"/>
              </a:rPr>
              <a:t>Committee</a:t>
            </a:r>
            <a:r>
              <a:rPr lang="es-AR" sz="2400" spc="-5" dirty="0">
                <a:latin typeface="Comic Sans MS"/>
                <a:cs typeface="Comic Sans MS"/>
              </a:rPr>
              <a:t>,</a:t>
            </a:r>
            <a:r>
              <a:rPr lang="es-AR" sz="2400" dirty="0">
                <a:latin typeface="Comic Sans MS"/>
                <a:cs typeface="Comic Sans MS"/>
              </a:rPr>
              <a:t> </a:t>
            </a:r>
            <a:r>
              <a:rPr lang="es-AR" sz="2400" spc="-5" dirty="0" err="1">
                <a:latin typeface="Comic Sans MS"/>
                <a:cs typeface="Comic Sans MS"/>
              </a:rPr>
              <a:t>September</a:t>
            </a:r>
            <a:r>
              <a:rPr lang="es-AR" sz="2400" dirty="0">
                <a:latin typeface="Comic Sans MS"/>
                <a:cs typeface="Comic Sans MS"/>
              </a:rPr>
              <a:t> </a:t>
            </a:r>
            <a:r>
              <a:rPr lang="es-AR" sz="2400" spc="-5" dirty="0">
                <a:latin typeface="Comic Sans MS"/>
                <a:cs typeface="Comic Sans MS"/>
              </a:rPr>
              <a:t>14,</a:t>
            </a:r>
            <a:r>
              <a:rPr lang="es-AR" sz="2400" dirty="0">
                <a:latin typeface="Comic Sans MS"/>
                <a:cs typeface="Comic Sans MS"/>
              </a:rPr>
              <a:t> </a:t>
            </a:r>
            <a:r>
              <a:rPr lang="es-AR" sz="2400" spc="-5" dirty="0">
                <a:latin typeface="Comic Sans MS"/>
                <a:cs typeface="Comic Sans MS"/>
              </a:rPr>
              <a:t>1983.</a:t>
            </a:r>
          </a:p>
          <a:p>
            <a:pPr marL="558166" marR="106680" indent="-457200" algn="just">
              <a:spcBef>
                <a:spcPts val="400"/>
              </a:spcBef>
              <a:buFont typeface="+mj-lt"/>
              <a:buAutoNum type="arabicPeriod"/>
              <a:tabLst>
                <a:tab pos="330200" algn="l"/>
              </a:tabLst>
            </a:pPr>
            <a:endParaRPr lang="es-AR" sz="2400" dirty="0">
              <a:latin typeface="Comic Sans MS"/>
              <a:cs typeface="Comic Sans MS"/>
            </a:endParaRPr>
          </a:p>
          <a:p>
            <a:pPr marL="558166" marR="107950" indent="-457200" algn="just">
              <a:spcBef>
                <a:spcPts val="395"/>
              </a:spcBef>
              <a:buFont typeface="+mj-lt"/>
              <a:buAutoNum type="arabicPeriod"/>
              <a:tabLst>
                <a:tab pos="330200" algn="l"/>
              </a:tabLst>
            </a:pPr>
            <a:r>
              <a:rPr lang="es-AR" sz="2400" spc="-5" dirty="0">
                <a:latin typeface="Comic Sans MS"/>
                <a:cs typeface="Comic Sans MS"/>
              </a:rPr>
              <a:t>M. </a:t>
            </a:r>
            <a:r>
              <a:rPr lang="es-AR" sz="2400" spc="-5" dirty="0" err="1">
                <a:latin typeface="Comic Sans MS"/>
                <a:cs typeface="Comic Sans MS"/>
              </a:rPr>
              <a:t>Meisinger</a:t>
            </a:r>
            <a:r>
              <a:rPr lang="es-AR" sz="2400" spc="-5" dirty="0">
                <a:latin typeface="Comic Sans MS"/>
                <a:cs typeface="Comic Sans MS"/>
              </a:rPr>
              <a:t>, G. Rockefeller, L. </a:t>
            </a:r>
            <a:r>
              <a:rPr lang="es-AR" sz="2400" spc="-5" dirty="0" err="1">
                <a:latin typeface="Comic Sans MS"/>
                <a:cs typeface="Comic Sans MS"/>
              </a:rPr>
              <a:t>Schulze</a:t>
            </a:r>
            <a:r>
              <a:rPr lang="es-AR" sz="2400" spc="-5" dirty="0">
                <a:latin typeface="Comic Sans MS"/>
                <a:cs typeface="Comic Sans MS"/>
              </a:rPr>
              <a:t>, “RAGUA: </a:t>
            </a:r>
            <a:r>
              <a:rPr lang="es-AR" sz="2400" spc="-5" dirty="0" err="1">
                <a:latin typeface="Comic Sans MS"/>
                <a:cs typeface="Comic Sans MS"/>
              </a:rPr>
              <a:t>Protection</a:t>
            </a:r>
            <a:r>
              <a:rPr lang="es-AR" sz="2400" dirty="0">
                <a:latin typeface="Comic Sans MS"/>
                <a:cs typeface="Comic Sans MS"/>
              </a:rPr>
              <a:t> </a:t>
            </a:r>
            <a:r>
              <a:rPr lang="es-AR" sz="2400" spc="-5" dirty="0" err="1">
                <a:latin typeface="Comic Sans MS"/>
                <a:cs typeface="Comic Sans MS"/>
              </a:rPr>
              <a:t>Against</a:t>
            </a:r>
            <a:r>
              <a:rPr lang="es-AR" sz="2400" dirty="0">
                <a:latin typeface="Comic Sans MS"/>
                <a:cs typeface="Comic Sans MS"/>
              </a:rPr>
              <a:t> </a:t>
            </a:r>
            <a:r>
              <a:rPr lang="es-AR" sz="2400" spc="-5" dirty="0">
                <a:latin typeface="Comic Sans MS"/>
                <a:cs typeface="Comic Sans MS"/>
              </a:rPr>
              <a:t>Accidental</a:t>
            </a:r>
            <a:r>
              <a:rPr lang="es-AR" sz="2400" dirty="0">
                <a:latin typeface="Comic Sans MS"/>
                <a:cs typeface="Comic Sans MS"/>
              </a:rPr>
              <a:t> </a:t>
            </a:r>
            <a:r>
              <a:rPr lang="es-AR" sz="2400" spc="-5" dirty="0" err="1">
                <a:latin typeface="Comic Sans MS"/>
                <a:cs typeface="Comic Sans MS"/>
              </a:rPr>
              <a:t>Energization</a:t>
            </a:r>
            <a:r>
              <a:rPr lang="es-AR" sz="2400" dirty="0">
                <a:latin typeface="Comic Sans MS"/>
                <a:cs typeface="Comic Sans MS"/>
              </a:rPr>
              <a:t> </a:t>
            </a:r>
            <a:r>
              <a:rPr lang="es-AR" sz="2400" spc="-5" dirty="0" err="1">
                <a:latin typeface="Comic Sans MS"/>
                <a:cs typeface="Comic Sans MS"/>
              </a:rPr>
              <a:t>of</a:t>
            </a:r>
            <a:r>
              <a:rPr lang="es-AR" sz="2400" spc="-5" dirty="0">
                <a:latin typeface="Comic Sans MS"/>
                <a:cs typeface="Comic Sans MS"/>
              </a:rPr>
              <a:t> </a:t>
            </a:r>
            <a:r>
              <a:rPr lang="es-AR" sz="2400" spc="-5" dirty="0" err="1">
                <a:latin typeface="Comic Sans MS"/>
                <a:cs typeface="Comic Sans MS"/>
              </a:rPr>
              <a:t>Synchronous</a:t>
            </a:r>
            <a:r>
              <a:rPr lang="es-AR" sz="2400" dirty="0">
                <a:latin typeface="Comic Sans MS"/>
                <a:cs typeface="Comic Sans MS"/>
              </a:rPr>
              <a:t> </a:t>
            </a:r>
            <a:r>
              <a:rPr lang="es-AR" sz="2400" spc="-5" dirty="0">
                <a:latin typeface="Comic Sans MS"/>
                <a:cs typeface="Comic Sans MS"/>
              </a:rPr>
              <a:t>Machines”</a:t>
            </a:r>
            <a:r>
              <a:rPr lang="es-AR" sz="2400" dirty="0">
                <a:latin typeface="Comic Sans MS"/>
                <a:cs typeface="Comic Sans MS"/>
              </a:rPr>
              <a:t> </a:t>
            </a:r>
            <a:r>
              <a:rPr lang="es-AR" sz="2400" spc="-5" dirty="0" err="1">
                <a:latin typeface="Comic Sans MS"/>
                <a:cs typeface="Comic Sans MS"/>
              </a:rPr>
              <a:t>presented</a:t>
            </a:r>
            <a:r>
              <a:rPr lang="es-AR" sz="2400" dirty="0">
                <a:latin typeface="Comic Sans MS"/>
                <a:cs typeface="Comic Sans MS"/>
              </a:rPr>
              <a:t> </a:t>
            </a:r>
            <a:r>
              <a:rPr lang="es-AR" sz="2400" spc="-5" dirty="0" err="1">
                <a:latin typeface="Comic Sans MS"/>
                <a:cs typeface="Comic Sans MS"/>
              </a:rPr>
              <a:t>to</a:t>
            </a:r>
            <a:r>
              <a:rPr lang="es-AR" sz="2400" dirty="0">
                <a:latin typeface="Comic Sans MS"/>
                <a:cs typeface="Comic Sans MS"/>
              </a:rPr>
              <a:t> </a:t>
            </a:r>
            <a:r>
              <a:rPr lang="es-AR" sz="2400" spc="-5" dirty="0" err="1">
                <a:latin typeface="Comic Sans MS"/>
                <a:cs typeface="Comic Sans MS"/>
              </a:rPr>
              <a:t>the</a:t>
            </a:r>
            <a:r>
              <a:rPr lang="es-AR" sz="2400" spc="-5" dirty="0">
                <a:latin typeface="Comic Sans MS"/>
                <a:cs typeface="Comic Sans MS"/>
              </a:rPr>
              <a:t> Pennsylvania</a:t>
            </a:r>
            <a:r>
              <a:rPr lang="es-AR" sz="2400" dirty="0">
                <a:latin typeface="Comic Sans MS"/>
                <a:cs typeface="Comic Sans MS"/>
              </a:rPr>
              <a:t> </a:t>
            </a:r>
            <a:r>
              <a:rPr lang="es-AR" sz="2400" spc="-5" dirty="0">
                <a:latin typeface="Comic Sans MS"/>
                <a:cs typeface="Comic Sans MS"/>
              </a:rPr>
              <a:t>Electric</a:t>
            </a:r>
            <a:r>
              <a:rPr lang="es-AR" sz="2400" dirty="0">
                <a:latin typeface="Comic Sans MS"/>
                <a:cs typeface="Comic Sans MS"/>
              </a:rPr>
              <a:t> </a:t>
            </a:r>
            <a:r>
              <a:rPr lang="es-AR" sz="2400" spc="-5" dirty="0" err="1">
                <a:latin typeface="Comic Sans MS"/>
                <a:cs typeface="Comic Sans MS"/>
              </a:rPr>
              <a:t>Assocition</a:t>
            </a:r>
            <a:r>
              <a:rPr lang="es-AR" sz="2400" dirty="0">
                <a:latin typeface="Comic Sans MS"/>
                <a:cs typeface="Comic Sans MS"/>
              </a:rPr>
              <a:t> </a:t>
            </a:r>
            <a:r>
              <a:rPr lang="es-AR" sz="2400" spc="-5" dirty="0" err="1">
                <a:latin typeface="Comic Sans MS"/>
                <a:cs typeface="Comic Sans MS"/>
              </a:rPr>
              <a:t>Relay</a:t>
            </a:r>
            <a:r>
              <a:rPr lang="es-AR" sz="2400" dirty="0">
                <a:latin typeface="Comic Sans MS"/>
                <a:cs typeface="Comic Sans MS"/>
              </a:rPr>
              <a:t> </a:t>
            </a:r>
            <a:r>
              <a:rPr lang="es-AR" sz="2400" spc="-5" dirty="0" err="1">
                <a:latin typeface="Comic Sans MS"/>
                <a:cs typeface="Comic Sans MS"/>
              </a:rPr>
              <a:t>Committee</a:t>
            </a:r>
            <a:r>
              <a:rPr lang="es-AR" sz="2400" spc="-5" dirty="0">
                <a:latin typeface="Comic Sans MS"/>
                <a:cs typeface="Comic Sans MS"/>
              </a:rPr>
              <a:t>, </a:t>
            </a:r>
            <a:r>
              <a:rPr lang="es-AR" sz="2400" spc="-5" dirty="0" err="1">
                <a:latin typeface="Comic Sans MS"/>
                <a:cs typeface="Comic Sans MS"/>
              </a:rPr>
              <a:t>September</a:t>
            </a:r>
            <a:r>
              <a:rPr lang="es-AR" sz="2400" spc="-5" dirty="0">
                <a:latin typeface="Comic Sans MS"/>
                <a:cs typeface="Comic Sans MS"/>
              </a:rPr>
              <a:t> 14,</a:t>
            </a:r>
            <a:r>
              <a:rPr lang="es-AR" sz="2400" dirty="0">
                <a:latin typeface="Comic Sans MS"/>
                <a:cs typeface="Comic Sans MS"/>
              </a:rPr>
              <a:t> </a:t>
            </a:r>
            <a:r>
              <a:rPr lang="es-AR" sz="2400" spc="-5" dirty="0">
                <a:latin typeface="Comic Sans MS"/>
                <a:cs typeface="Comic Sans MS"/>
              </a:rPr>
              <a:t>1983.</a:t>
            </a:r>
          </a:p>
          <a:p>
            <a:pPr marL="558166" marR="107950" indent="-457200" algn="just">
              <a:spcBef>
                <a:spcPts val="395"/>
              </a:spcBef>
              <a:buFont typeface="+mj-lt"/>
              <a:buAutoNum type="arabicPeriod"/>
              <a:tabLst>
                <a:tab pos="330200" algn="l"/>
              </a:tabLst>
            </a:pPr>
            <a:endParaRPr lang="es-AR" sz="2400" dirty="0">
              <a:latin typeface="Comic Sans MS"/>
              <a:cs typeface="Comic Sans MS"/>
            </a:endParaRPr>
          </a:p>
          <a:p>
            <a:pPr marL="558166" marR="106680" indent="-457200" algn="just">
              <a:spcBef>
                <a:spcPts val="395"/>
              </a:spcBef>
              <a:buFont typeface="+mj-lt"/>
              <a:buAutoNum type="arabicPeriod"/>
              <a:tabLst>
                <a:tab pos="330200" algn="l"/>
              </a:tabLst>
            </a:pPr>
            <a:r>
              <a:rPr lang="es-AR" sz="2400" spc="-5" dirty="0">
                <a:latin typeface="Comic Sans MS"/>
                <a:cs typeface="Comic Sans MS"/>
              </a:rPr>
              <a:t>W.A.</a:t>
            </a:r>
            <a:r>
              <a:rPr lang="es-AR" sz="2400" dirty="0">
                <a:latin typeface="Comic Sans MS"/>
                <a:cs typeface="Comic Sans MS"/>
              </a:rPr>
              <a:t> </a:t>
            </a:r>
            <a:r>
              <a:rPr lang="es-AR" sz="2400" spc="-5" dirty="0" err="1">
                <a:latin typeface="Comic Sans MS"/>
                <a:cs typeface="Comic Sans MS"/>
              </a:rPr>
              <a:t>Elmire</a:t>
            </a:r>
            <a:r>
              <a:rPr lang="es-AR" sz="2400" spc="-5" dirty="0">
                <a:latin typeface="Comic Sans MS"/>
                <a:cs typeface="Comic Sans MS"/>
              </a:rPr>
              <a:t>,</a:t>
            </a:r>
            <a:r>
              <a:rPr lang="es-AR" sz="2400" dirty="0">
                <a:latin typeface="Comic Sans MS"/>
                <a:cs typeface="Comic Sans MS"/>
              </a:rPr>
              <a:t> </a:t>
            </a:r>
            <a:r>
              <a:rPr lang="es-AR" sz="2400" spc="-5" dirty="0">
                <a:latin typeface="Comic Sans MS"/>
                <a:cs typeface="Comic Sans MS"/>
              </a:rPr>
              <a:t>C.L.</a:t>
            </a:r>
            <a:r>
              <a:rPr lang="es-AR" sz="2400" dirty="0">
                <a:latin typeface="Comic Sans MS"/>
                <a:cs typeface="Comic Sans MS"/>
              </a:rPr>
              <a:t> </a:t>
            </a:r>
            <a:r>
              <a:rPr lang="es-AR" sz="2400" spc="-5" dirty="0">
                <a:latin typeface="Comic Sans MS"/>
                <a:cs typeface="Comic Sans MS"/>
              </a:rPr>
              <a:t>Wagner</a:t>
            </a:r>
            <a:r>
              <a:rPr lang="es-AR" sz="2400" dirty="0">
                <a:latin typeface="Comic Sans MS"/>
                <a:cs typeface="Comic Sans MS"/>
              </a:rPr>
              <a:t> </a:t>
            </a:r>
            <a:r>
              <a:rPr lang="es-AR" sz="2400" spc="-5" dirty="0">
                <a:latin typeface="Comic Sans MS"/>
                <a:cs typeface="Comic Sans MS"/>
              </a:rPr>
              <a:t>“Pole</a:t>
            </a:r>
            <a:r>
              <a:rPr lang="es-AR" sz="2400" dirty="0">
                <a:latin typeface="Comic Sans MS"/>
                <a:cs typeface="Comic Sans MS"/>
              </a:rPr>
              <a:t> </a:t>
            </a:r>
            <a:r>
              <a:rPr lang="es-AR" sz="2400" spc="-5" dirty="0" err="1">
                <a:latin typeface="Comic Sans MS"/>
                <a:cs typeface="Comic Sans MS"/>
              </a:rPr>
              <a:t>Disagreement</a:t>
            </a:r>
            <a:r>
              <a:rPr lang="es-AR" sz="2400" spc="-5" dirty="0">
                <a:latin typeface="Comic Sans MS"/>
                <a:cs typeface="Comic Sans MS"/>
              </a:rPr>
              <a:t> </a:t>
            </a:r>
            <a:r>
              <a:rPr lang="es-AR" sz="2400" spc="-5" dirty="0" err="1">
                <a:latin typeface="Comic Sans MS"/>
                <a:cs typeface="Comic Sans MS"/>
              </a:rPr>
              <a:t>Relaying</a:t>
            </a:r>
            <a:r>
              <a:rPr lang="es-AR" sz="2400" spc="-5" dirty="0">
                <a:latin typeface="Comic Sans MS"/>
                <a:cs typeface="Comic Sans MS"/>
              </a:rPr>
              <a:t>”, </a:t>
            </a:r>
            <a:r>
              <a:rPr lang="es-AR" sz="2400" spc="-5" dirty="0" err="1">
                <a:latin typeface="Comic Sans MS"/>
                <a:cs typeface="Comic Sans MS"/>
              </a:rPr>
              <a:t>presented</a:t>
            </a:r>
            <a:r>
              <a:rPr lang="es-AR" sz="2400" spc="-5" dirty="0">
                <a:latin typeface="Comic Sans MS"/>
                <a:cs typeface="Comic Sans MS"/>
              </a:rPr>
              <a:t> </a:t>
            </a:r>
            <a:r>
              <a:rPr lang="es-AR" sz="2400" spc="-5" dirty="0" err="1">
                <a:latin typeface="Comic Sans MS"/>
                <a:cs typeface="Comic Sans MS"/>
              </a:rPr>
              <a:t>to</a:t>
            </a:r>
            <a:r>
              <a:rPr lang="es-AR" sz="2400" spc="-5" dirty="0">
                <a:latin typeface="Comic Sans MS"/>
                <a:cs typeface="Comic Sans MS"/>
              </a:rPr>
              <a:t> 10</a:t>
            </a:r>
            <a:r>
              <a:rPr lang="es-AR" sz="2400" spc="-7" baseline="37037" dirty="0">
                <a:latin typeface="Comic Sans MS"/>
                <a:cs typeface="Comic Sans MS"/>
              </a:rPr>
              <a:t>th</a:t>
            </a:r>
            <a:r>
              <a:rPr lang="es-AR" sz="2400" baseline="37037" dirty="0">
                <a:latin typeface="Comic Sans MS"/>
                <a:cs typeface="Comic Sans MS"/>
              </a:rPr>
              <a:t> </a:t>
            </a:r>
            <a:r>
              <a:rPr lang="es-AR" sz="2400" spc="-5" dirty="0" err="1">
                <a:latin typeface="Comic Sans MS"/>
                <a:cs typeface="Comic Sans MS"/>
              </a:rPr>
              <a:t>Annual</a:t>
            </a:r>
            <a:r>
              <a:rPr lang="es-AR" sz="2400" spc="-5" dirty="0">
                <a:latin typeface="Comic Sans MS"/>
                <a:cs typeface="Comic Sans MS"/>
              </a:rPr>
              <a:t> Western </a:t>
            </a:r>
            <a:r>
              <a:rPr lang="es-AR" sz="2400" spc="-5" dirty="0" err="1">
                <a:latin typeface="Comic Sans MS"/>
                <a:cs typeface="Comic Sans MS"/>
              </a:rPr>
              <a:t>Relay</a:t>
            </a:r>
            <a:r>
              <a:rPr lang="es-AR" sz="2400" spc="-5" dirty="0">
                <a:latin typeface="Comic Sans MS"/>
                <a:cs typeface="Comic Sans MS"/>
              </a:rPr>
              <a:t> </a:t>
            </a:r>
            <a:r>
              <a:rPr lang="es-AR" sz="2400" spc="-5" dirty="0" err="1">
                <a:latin typeface="Comic Sans MS"/>
                <a:cs typeface="Comic Sans MS"/>
              </a:rPr>
              <a:t>Conference</a:t>
            </a:r>
            <a:r>
              <a:rPr lang="es-AR" sz="2400" spc="-5" dirty="0">
                <a:latin typeface="Comic Sans MS"/>
                <a:cs typeface="Comic Sans MS"/>
              </a:rPr>
              <a:t>, Spokane, Washington, </a:t>
            </a:r>
            <a:r>
              <a:rPr lang="es-AR" sz="2400" spc="-5" dirty="0" err="1">
                <a:latin typeface="Comic Sans MS"/>
                <a:cs typeface="Comic Sans MS"/>
              </a:rPr>
              <a:t>Ocotber</a:t>
            </a:r>
            <a:r>
              <a:rPr lang="es-AR" sz="2400" spc="-5" dirty="0">
                <a:latin typeface="Comic Sans MS"/>
                <a:cs typeface="Comic Sans MS"/>
              </a:rPr>
              <a:t> 24-27, 1983.</a:t>
            </a:r>
            <a:endParaRPr lang="es-AR" sz="2400" dirty="0">
              <a:latin typeface="Comic Sans MS"/>
              <a:cs typeface="Comic Sans MS"/>
            </a:endParaRPr>
          </a:p>
          <a:p>
            <a:pPr marL="12700" algn="just">
              <a:spcBef>
                <a:spcPts val="100"/>
              </a:spcBef>
            </a:pPr>
            <a:endParaRPr lang="es-AR" sz="2400" b="1" spc="-5"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3074484450"/>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5" name="Imagen 44">
            <a:extLst>
              <a:ext uri="{FF2B5EF4-FFF2-40B4-BE49-F238E27FC236}">
                <a16:creationId xmlns:a16="http://schemas.microsoft.com/office/drawing/2014/main" xmlns="" id="{87199648-697F-4ADE-9A1F-020671B5EBD5}"/>
              </a:ext>
            </a:extLst>
          </p:cNvPr>
          <p:cNvPicPr>
            <a:picLocks noChangeAspect="1"/>
          </p:cNvPicPr>
          <p:nvPr/>
        </p:nvPicPr>
        <p:blipFill>
          <a:blip r:embed="rId2"/>
          <a:stretch>
            <a:fillRect/>
          </a:stretch>
        </p:blipFill>
        <p:spPr>
          <a:xfrm>
            <a:off x="3911600" y="1519237"/>
            <a:ext cx="10058399" cy="7019925"/>
          </a:xfrm>
          <a:prstGeom prst="rect">
            <a:avLst/>
          </a:prstGeom>
        </p:spPr>
      </p:pic>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 name="Imagen 51">
            <a:extLst>
              <a:ext uri="{FF2B5EF4-FFF2-40B4-BE49-F238E27FC236}">
                <a16:creationId xmlns:a16="http://schemas.microsoft.com/office/drawing/2014/main" xmlns="" id="{AD20C672-A2DE-4D53-B2FE-C9522DB4931F}"/>
              </a:ext>
            </a:extLst>
          </p:cNvPr>
          <p:cNvPicPr>
            <a:picLocks noChangeAspect="1"/>
          </p:cNvPicPr>
          <p:nvPr/>
        </p:nvPicPr>
        <p:blipFill>
          <a:blip r:embed="rId2"/>
          <a:stretch>
            <a:fillRect/>
          </a:stretch>
        </p:blipFill>
        <p:spPr>
          <a:xfrm>
            <a:off x="4909011" y="301407"/>
            <a:ext cx="8063578" cy="9527403"/>
          </a:xfrm>
          <a:prstGeom prst="rect">
            <a:avLst/>
          </a:prstGeom>
        </p:spPr>
      </p:pic>
      <p:grpSp>
        <p:nvGrpSpPr>
          <p:cNvPr id="53" name="object 39">
            <a:extLst>
              <a:ext uri="{FF2B5EF4-FFF2-40B4-BE49-F238E27FC236}">
                <a16:creationId xmlns:a16="http://schemas.microsoft.com/office/drawing/2014/main" xmlns="" id="{3F5CB655-3995-4359-B73F-7C745CDD8B2C}"/>
              </a:ext>
            </a:extLst>
          </p:cNvPr>
          <p:cNvGrpSpPr/>
          <p:nvPr/>
        </p:nvGrpSpPr>
        <p:grpSpPr>
          <a:xfrm>
            <a:off x="9474200" y="6190320"/>
            <a:ext cx="2405380" cy="3622675"/>
            <a:chOff x="4696701" y="5706109"/>
            <a:chExt cx="2405380" cy="3622675"/>
          </a:xfrm>
        </p:grpSpPr>
        <p:sp>
          <p:nvSpPr>
            <p:cNvPr id="54" name="object 40">
              <a:extLst>
                <a:ext uri="{FF2B5EF4-FFF2-40B4-BE49-F238E27FC236}">
                  <a16:creationId xmlns:a16="http://schemas.microsoft.com/office/drawing/2014/main" xmlns="" id="{26FDC8FE-4100-4BB2-8477-B75863550432}"/>
                </a:ext>
              </a:extLst>
            </p:cNvPr>
            <p:cNvSpPr/>
            <p:nvPr/>
          </p:nvSpPr>
          <p:spPr>
            <a:xfrm>
              <a:off x="5048682" y="5706109"/>
              <a:ext cx="1913889" cy="10160"/>
            </a:xfrm>
            <a:custGeom>
              <a:avLst/>
              <a:gdLst/>
              <a:ahLst/>
              <a:cxnLst/>
              <a:rect l="l" t="t" r="r" b="b"/>
              <a:pathLst>
                <a:path w="1913890" h="10160">
                  <a:moveTo>
                    <a:pt x="1913826" y="0"/>
                  </a:moveTo>
                  <a:lnTo>
                    <a:pt x="0" y="0"/>
                  </a:lnTo>
                  <a:lnTo>
                    <a:pt x="0" y="5080"/>
                  </a:lnTo>
                  <a:lnTo>
                    <a:pt x="0" y="10160"/>
                  </a:lnTo>
                  <a:lnTo>
                    <a:pt x="1913826" y="10160"/>
                  </a:lnTo>
                  <a:lnTo>
                    <a:pt x="1913826" y="5080"/>
                  </a:lnTo>
                  <a:lnTo>
                    <a:pt x="1913826" y="0"/>
                  </a:lnTo>
                  <a:close/>
                </a:path>
              </a:pathLst>
            </a:custGeom>
            <a:solidFill>
              <a:srgbClr val="000000"/>
            </a:solidFill>
          </p:spPr>
          <p:txBody>
            <a:bodyPr wrap="square" lIns="0" tIns="0" rIns="0" bIns="0" rtlCol="0"/>
            <a:lstStyle/>
            <a:p>
              <a:endParaRPr/>
            </a:p>
          </p:txBody>
        </p:sp>
        <p:pic>
          <p:nvPicPr>
            <p:cNvPr id="55" name="object 41">
              <a:extLst>
                <a:ext uri="{FF2B5EF4-FFF2-40B4-BE49-F238E27FC236}">
                  <a16:creationId xmlns:a16="http://schemas.microsoft.com/office/drawing/2014/main" xmlns="" id="{0072ADCC-2D75-46F7-9EF2-A909BD3CE5D6}"/>
                </a:ext>
              </a:extLst>
            </p:cNvPr>
            <p:cNvPicPr/>
            <p:nvPr/>
          </p:nvPicPr>
          <p:blipFill>
            <a:blip r:embed="rId3" cstate="print"/>
            <a:stretch>
              <a:fillRect/>
            </a:stretch>
          </p:blipFill>
          <p:spPr>
            <a:xfrm>
              <a:off x="5085257" y="5708713"/>
              <a:ext cx="271221" cy="3619665"/>
            </a:xfrm>
            <a:prstGeom prst="rect">
              <a:avLst/>
            </a:prstGeom>
          </p:spPr>
        </p:pic>
        <p:pic>
          <p:nvPicPr>
            <p:cNvPr id="56" name="object 42">
              <a:extLst>
                <a:ext uri="{FF2B5EF4-FFF2-40B4-BE49-F238E27FC236}">
                  <a16:creationId xmlns:a16="http://schemas.microsoft.com/office/drawing/2014/main" xmlns="" id="{CAF10D3E-0D04-4ABD-8AA5-DE6599BBC762}"/>
                </a:ext>
              </a:extLst>
            </p:cNvPr>
            <p:cNvPicPr/>
            <p:nvPr/>
          </p:nvPicPr>
          <p:blipFill>
            <a:blip r:embed="rId4" cstate="print"/>
            <a:stretch>
              <a:fillRect/>
            </a:stretch>
          </p:blipFill>
          <p:spPr>
            <a:xfrm>
              <a:off x="6347675" y="5708713"/>
              <a:ext cx="273519" cy="433501"/>
            </a:xfrm>
            <a:prstGeom prst="rect">
              <a:avLst/>
            </a:prstGeom>
          </p:spPr>
        </p:pic>
        <p:sp>
          <p:nvSpPr>
            <p:cNvPr id="57" name="object 43">
              <a:extLst>
                <a:ext uri="{FF2B5EF4-FFF2-40B4-BE49-F238E27FC236}">
                  <a16:creationId xmlns:a16="http://schemas.microsoft.com/office/drawing/2014/main" xmlns="" id="{B71CD0BF-C63E-461D-9667-3E33919C669A}"/>
                </a:ext>
              </a:extLst>
            </p:cNvPr>
            <p:cNvSpPr/>
            <p:nvPr/>
          </p:nvSpPr>
          <p:spPr>
            <a:xfrm>
              <a:off x="5048682" y="5792520"/>
              <a:ext cx="1449705" cy="3536315"/>
            </a:xfrm>
            <a:custGeom>
              <a:avLst/>
              <a:gdLst/>
              <a:ahLst/>
              <a:cxnLst/>
              <a:rect l="l" t="t" r="r" b="b"/>
              <a:pathLst>
                <a:path w="1449704" h="3536315">
                  <a:moveTo>
                    <a:pt x="18288" y="0"/>
                  </a:moveTo>
                  <a:lnTo>
                    <a:pt x="0" y="0"/>
                  </a:lnTo>
                  <a:lnTo>
                    <a:pt x="0" y="5334"/>
                  </a:lnTo>
                  <a:lnTo>
                    <a:pt x="18288" y="5334"/>
                  </a:lnTo>
                  <a:lnTo>
                    <a:pt x="18288" y="0"/>
                  </a:lnTo>
                  <a:close/>
                </a:path>
                <a:path w="1449704" h="3536315">
                  <a:moveTo>
                    <a:pt x="34290" y="359600"/>
                  </a:moveTo>
                  <a:lnTo>
                    <a:pt x="21336" y="359600"/>
                  </a:lnTo>
                  <a:lnTo>
                    <a:pt x="21336" y="346646"/>
                  </a:lnTo>
                  <a:lnTo>
                    <a:pt x="16002" y="346646"/>
                  </a:lnTo>
                  <a:lnTo>
                    <a:pt x="16002" y="359600"/>
                  </a:lnTo>
                  <a:lnTo>
                    <a:pt x="3048" y="359600"/>
                  </a:lnTo>
                  <a:lnTo>
                    <a:pt x="3048" y="364934"/>
                  </a:lnTo>
                  <a:lnTo>
                    <a:pt x="16002" y="364934"/>
                  </a:lnTo>
                  <a:lnTo>
                    <a:pt x="16002" y="378650"/>
                  </a:lnTo>
                  <a:lnTo>
                    <a:pt x="21336" y="378650"/>
                  </a:lnTo>
                  <a:lnTo>
                    <a:pt x="21336" y="364934"/>
                  </a:lnTo>
                  <a:lnTo>
                    <a:pt x="34290" y="364934"/>
                  </a:lnTo>
                  <a:lnTo>
                    <a:pt x="34290" y="359600"/>
                  </a:lnTo>
                  <a:close/>
                </a:path>
                <a:path w="1449704" h="3536315">
                  <a:moveTo>
                    <a:pt x="1449082" y="344360"/>
                  </a:moveTo>
                  <a:lnTo>
                    <a:pt x="1438427" y="344360"/>
                  </a:lnTo>
                  <a:lnTo>
                    <a:pt x="1438427" y="3525469"/>
                  </a:lnTo>
                  <a:lnTo>
                    <a:pt x="168376" y="3525469"/>
                  </a:lnTo>
                  <a:lnTo>
                    <a:pt x="168376" y="3530549"/>
                  </a:lnTo>
                  <a:lnTo>
                    <a:pt x="168376" y="3535629"/>
                  </a:lnTo>
                  <a:lnTo>
                    <a:pt x="1438427" y="3535629"/>
                  </a:lnTo>
                  <a:lnTo>
                    <a:pt x="1438427" y="3535857"/>
                  </a:lnTo>
                  <a:lnTo>
                    <a:pt x="1443761" y="3535857"/>
                  </a:lnTo>
                  <a:lnTo>
                    <a:pt x="1449082" y="3535857"/>
                  </a:lnTo>
                  <a:lnTo>
                    <a:pt x="1449082" y="344360"/>
                  </a:lnTo>
                  <a:close/>
                </a:path>
              </a:pathLst>
            </a:custGeom>
            <a:solidFill>
              <a:srgbClr val="000000"/>
            </a:solidFill>
          </p:spPr>
          <p:txBody>
            <a:bodyPr wrap="square" lIns="0" tIns="0" rIns="0" bIns="0" rtlCol="0"/>
            <a:lstStyle/>
            <a:p>
              <a:endParaRPr/>
            </a:p>
          </p:txBody>
        </p:sp>
        <p:pic>
          <p:nvPicPr>
            <p:cNvPr id="58" name="object 44">
              <a:extLst>
                <a:ext uri="{FF2B5EF4-FFF2-40B4-BE49-F238E27FC236}">
                  <a16:creationId xmlns:a16="http://schemas.microsoft.com/office/drawing/2014/main" xmlns="" id="{3AC66A34-9685-4F55-9E84-E372EB8376BA}"/>
                </a:ext>
              </a:extLst>
            </p:cNvPr>
            <p:cNvPicPr/>
            <p:nvPr/>
          </p:nvPicPr>
          <p:blipFill>
            <a:blip r:embed="rId5" cstate="print"/>
            <a:stretch>
              <a:fillRect/>
            </a:stretch>
          </p:blipFill>
          <p:spPr>
            <a:xfrm>
              <a:off x="4696701" y="5937275"/>
              <a:ext cx="83807" cy="94475"/>
            </a:xfrm>
            <a:prstGeom prst="rect">
              <a:avLst/>
            </a:prstGeom>
          </p:spPr>
        </p:pic>
        <p:pic>
          <p:nvPicPr>
            <p:cNvPr id="59" name="object 45">
              <a:extLst>
                <a:ext uri="{FF2B5EF4-FFF2-40B4-BE49-F238E27FC236}">
                  <a16:creationId xmlns:a16="http://schemas.microsoft.com/office/drawing/2014/main" xmlns="" id="{6B3FAC64-2D0A-45D8-B611-7249F57ED4ED}"/>
                </a:ext>
              </a:extLst>
            </p:cNvPr>
            <p:cNvPicPr/>
            <p:nvPr/>
          </p:nvPicPr>
          <p:blipFill>
            <a:blip r:embed="rId6" cstate="print"/>
            <a:stretch>
              <a:fillRect/>
            </a:stretch>
          </p:blipFill>
          <p:spPr>
            <a:xfrm>
              <a:off x="4801844" y="5895377"/>
              <a:ext cx="226275" cy="115531"/>
            </a:xfrm>
            <a:prstGeom prst="rect">
              <a:avLst/>
            </a:prstGeom>
          </p:spPr>
        </p:pic>
        <p:pic>
          <p:nvPicPr>
            <p:cNvPr id="60" name="object 46">
              <a:extLst>
                <a:ext uri="{FF2B5EF4-FFF2-40B4-BE49-F238E27FC236}">
                  <a16:creationId xmlns:a16="http://schemas.microsoft.com/office/drawing/2014/main" xmlns="" id="{5E43AE56-4D59-4CFF-B76C-3722A062B062}"/>
                </a:ext>
              </a:extLst>
            </p:cNvPr>
            <p:cNvPicPr/>
            <p:nvPr/>
          </p:nvPicPr>
          <p:blipFill>
            <a:blip r:embed="rId7" cstate="print"/>
            <a:stretch>
              <a:fillRect/>
            </a:stretch>
          </p:blipFill>
          <p:spPr>
            <a:xfrm>
              <a:off x="6708051" y="5921273"/>
              <a:ext cx="239229" cy="99809"/>
            </a:xfrm>
            <a:prstGeom prst="rect">
              <a:avLst/>
            </a:prstGeom>
          </p:spPr>
        </p:pic>
        <p:sp>
          <p:nvSpPr>
            <p:cNvPr id="61" name="object 47">
              <a:extLst>
                <a:ext uri="{FF2B5EF4-FFF2-40B4-BE49-F238E27FC236}">
                  <a16:creationId xmlns:a16="http://schemas.microsoft.com/office/drawing/2014/main" xmlns="" id="{3BF55DAB-596D-4A27-A5BD-882C5382B3C8}"/>
                </a:ext>
              </a:extLst>
            </p:cNvPr>
            <p:cNvSpPr/>
            <p:nvPr/>
          </p:nvSpPr>
          <p:spPr>
            <a:xfrm>
              <a:off x="5387721" y="6338785"/>
              <a:ext cx="1714500" cy="2827020"/>
            </a:xfrm>
            <a:custGeom>
              <a:avLst/>
              <a:gdLst/>
              <a:ahLst/>
              <a:cxnLst/>
              <a:rect l="l" t="t" r="r" b="b"/>
              <a:pathLst>
                <a:path w="1714500" h="2827020">
                  <a:moveTo>
                    <a:pt x="57899" y="2802928"/>
                  </a:moveTo>
                  <a:lnTo>
                    <a:pt x="34290" y="2768638"/>
                  </a:lnTo>
                  <a:lnTo>
                    <a:pt x="55613" y="2739694"/>
                  </a:lnTo>
                  <a:lnTo>
                    <a:pt x="47231" y="2739694"/>
                  </a:lnTo>
                  <a:lnTo>
                    <a:pt x="34290" y="2755696"/>
                  </a:lnTo>
                  <a:lnTo>
                    <a:pt x="34290" y="2758744"/>
                  </a:lnTo>
                  <a:lnTo>
                    <a:pt x="32004" y="2758744"/>
                  </a:lnTo>
                  <a:lnTo>
                    <a:pt x="32004" y="2763304"/>
                  </a:lnTo>
                  <a:lnTo>
                    <a:pt x="28956" y="2763304"/>
                  </a:lnTo>
                  <a:lnTo>
                    <a:pt x="28956" y="2761030"/>
                  </a:lnTo>
                  <a:lnTo>
                    <a:pt x="26670" y="2761030"/>
                  </a:lnTo>
                  <a:lnTo>
                    <a:pt x="26670" y="2758744"/>
                  </a:lnTo>
                  <a:lnTo>
                    <a:pt x="23622" y="2755696"/>
                  </a:lnTo>
                  <a:lnTo>
                    <a:pt x="13716" y="2739694"/>
                  </a:lnTo>
                  <a:lnTo>
                    <a:pt x="3048" y="2739694"/>
                  </a:lnTo>
                  <a:lnTo>
                    <a:pt x="23622" y="2771686"/>
                  </a:lnTo>
                  <a:lnTo>
                    <a:pt x="0" y="2802928"/>
                  </a:lnTo>
                  <a:lnTo>
                    <a:pt x="10668" y="2802928"/>
                  </a:lnTo>
                  <a:lnTo>
                    <a:pt x="26670" y="2782354"/>
                  </a:lnTo>
                  <a:lnTo>
                    <a:pt x="26670" y="2779306"/>
                  </a:lnTo>
                  <a:lnTo>
                    <a:pt x="28956" y="2779306"/>
                  </a:lnTo>
                  <a:lnTo>
                    <a:pt x="28956" y="2777020"/>
                  </a:lnTo>
                  <a:lnTo>
                    <a:pt x="32004" y="2777020"/>
                  </a:lnTo>
                  <a:lnTo>
                    <a:pt x="32004" y="2779306"/>
                  </a:lnTo>
                  <a:lnTo>
                    <a:pt x="47231" y="2802928"/>
                  </a:lnTo>
                  <a:lnTo>
                    <a:pt x="57899" y="2802928"/>
                  </a:lnTo>
                  <a:close/>
                </a:path>
                <a:path w="1714500" h="2827020">
                  <a:moveTo>
                    <a:pt x="57899" y="2411323"/>
                  </a:moveTo>
                  <a:lnTo>
                    <a:pt x="34290" y="2377808"/>
                  </a:lnTo>
                  <a:lnTo>
                    <a:pt x="55613" y="2348852"/>
                  </a:lnTo>
                  <a:lnTo>
                    <a:pt x="47231" y="2348852"/>
                  </a:lnTo>
                  <a:lnTo>
                    <a:pt x="34290" y="2367140"/>
                  </a:lnTo>
                  <a:lnTo>
                    <a:pt x="32004" y="2367140"/>
                  </a:lnTo>
                  <a:lnTo>
                    <a:pt x="32004" y="2372474"/>
                  </a:lnTo>
                  <a:lnTo>
                    <a:pt x="28956" y="2372474"/>
                  </a:lnTo>
                  <a:lnTo>
                    <a:pt x="28956" y="2369426"/>
                  </a:lnTo>
                  <a:lnTo>
                    <a:pt x="26670" y="2369426"/>
                  </a:lnTo>
                  <a:lnTo>
                    <a:pt x="26670" y="2367140"/>
                  </a:lnTo>
                  <a:lnTo>
                    <a:pt x="23622" y="2364092"/>
                  </a:lnTo>
                  <a:lnTo>
                    <a:pt x="13716" y="2348852"/>
                  </a:lnTo>
                  <a:lnTo>
                    <a:pt x="3048" y="2348852"/>
                  </a:lnTo>
                  <a:lnTo>
                    <a:pt x="23622" y="2380094"/>
                  </a:lnTo>
                  <a:lnTo>
                    <a:pt x="0" y="2411323"/>
                  </a:lnTo>
                  <a:lnTo>
                    <a:pt x="10668" y="2411323"/>
                  </a:lnTo>
                  <a:lnTo>
                    <a:pt x="26670" y="2390749"/>
                  </a:lnTo>
                  <a:lnTo>
                    <a:pt x="26670" y="2387701"/>
                  </a:lnTo>
                  <a:lnTo>
                    <a:pt x="28956" y="2387701"/>
                  </a:lnTo>
                  <a:lnTo>
                    <a:pt x="28956" y="2385415"/>
                  </a:lnTo>
                  <a:lnTo>
                    <a:pt x="32004" y="2387701"/>
                  </a:lnTo>
                  <a:lnTo>
                    <a:pt x="32004" y="2390749"/>
                  </a:lnTo>
                  <a:lnTo>
                    <a:pt x="47231" y="2411323"/>
                  </a:lnTo>
                  <a:lnTo>
                    <a:pt x="57899" y="2411323"/>
                  </a:lnTo>
                  <a:close/>
                </a:path>
                <a:path w="1714500" h="2827020">
                  <a:moveTo>
                    <a:pt x="57899" y="1988489"/>
                  </a:moveTo>
                  <a:lnTo>
                    <a:pt x="34290" y="1954199"/>
                  </a:lnTo>
                  <a:lnTo>
                    <a:pt x="55613" y="1926005"/>
                  </a:lnTo>
                  <a:lnTo>
                    <a:pt x="47231" y="1926005"/>
                  </a:lnTo>
                  <a:lnTo>
                    <a:pt x="34290" y="1944293"/>
                  </a:lnTo>
                  <a:lnTo>
                    <a:pt x="32004" y="1944293"/>
                  </a:lnTo>
                  <a:lnTo>
                    <a:pt x="32004" y="1949627"/>
                  </a:lnTo>
                  <a:lnTo>
                    <a:pt x="28956" y="1949627"/>
                  </a:lnTo>
                  <a:lnTo>
                    <a:pt x="28956" y="1946579"/>
                  </a:lnTo>
                  <a:lnTo>
                    <a:pt x="26670" y="1946579"/>
                  </a:lnTo>
                  <a:lnTo>
                    <a:pt x="26670" y="1944293"/>
                  </a:lnTo>
                  <a:lnTo>
                    <a:pt x="23622" y="1941245"/>
                  </a:lnTo>
                  <a:lnTo>
                    <a:pt x="13716" y="1926005"/>
                  </a:lnTo>
                  <a:lnTo>
                    <a:pt x="3048" y="1926005"/>
                  </a:lnTo>
                  <a:lnTo>
                    <a:pt x="23622" y="1957247"/>
                  </a:lnTo>
                  <a:lnTo>
                    <a:pt x="0" y="1988489"/>
                  </a:lnTo>
                  <a:lnTo>
                    <a:pt x="10668" y="1988489"/>
                  </a:lnTo>
                  <a:lnTo>
                    <a:pt x="26670" y="1967915"/>
                  </a:lnTo>
                  <a:lnTo>
                    <a:pt x="26670" y="1964867"/>
                  </a:lnTo>
                  <a:lnTo>
                    <a:pt x="28956" y="1964867"/>
                  </a:lnTo>
                  <a:lnTo>
                    <a:pt x="28956" y="1962581"/>
                  </a:lnTo>
                  <a:lnTo>
                    <a:pt x="32004" y="1964867"/>
                  </a:lnTo>
                  <a:lnTo>
                    <a:pt x="32004" y="1967915"/>
                  </a:lnTo>
                  <a:lnTo>
                    <a:pt x="47231" y="1988489"/>
                  </a:lnTo>
                  <a:lnTo>
                    <a:pt x="57899" y="1988489"/>
                  </a:lnTo>
                  <a:close/>
                </a:path>
                <a:path w="1714500" h="2827020">
                  <a:moveTo>
                    <a:pt x="57899" y="1628876"/>
                  </a:moveTo>
                  <a:lnTo>
                    <a:pt x="34290" y="1594599"/>
                  </a:lnTo>
                  <a:lnTo>
                    <a:pt x="55613" y="1565643"/>
                  </a:lnTo>
                  <a:lnTo>
                    <a:pt x="47231" y="1565643"/>
                  </a:lnTo>
                  <a:lnTo>
                    <a:pt x="34290" y="1583931"/>
                  </a:lnTo>
                  <a:lnTo>
                    <a:pt x="32004" y="1586979"/>
                  </a:lnTo>
                  <a:lnTo>
                    <a:pt x="32004" y="1589265"/>
                  </a:lnTo>
                  <a:lnTo>
                    <a:pt x="28956" y="1589265"/>
                  </a:lnTo>
                  <a:lnTo>
                    <a:pt x="28956" y="1586979"/>
                  </a:lnTo>
                  <a:lnTo>
                    <a:pt x="26670" y="1586979"/>
                  </a:lnTo>
                  <a:lnTo>
                    <a:pt x="26670" y="1583931"/>
                  </a:lnTo>
                  <a:lnTo>
                    <a:pt x="23622" y="1581645"/>
                  </a:lnTo>
                  <a:lnTo>
                    <a:pt x="13716" y="1565643"/>
                  </a:lnTo>
                  <a:lnTo>
                    <a:pt x="3048" y="1565643"/>
                  </a:lnTo>
                  <a:lnTo>
                    <a:pt x="23622" y="1597647"/>
                  </a:lnTo>
                  <a:lnTo>
                    <a:pt x="0" y="1628876"/>
                  </a:lnTo>
                  <a:lnTo>
                    <a:pt x="10668" y="1628876"/>
                  </a:lnTo>
                  <a:lnTo>
                    <a:pt x="26670" y="1607553"/>
                  </a:lnTo>
                  <a:lnTo>
                    <a:pt x="26670" y="1605267"/>
                  </a:lnTo>
                  <a:lnTo>
                    <a:pt x="28956" y="1605267"/>
                  </a:lnTo>
                  <a:lnTo>
                    <a:pt x="28956" y="1602219"/>
                  </a:lnTo>
                  <a:lnTo>
                    <a:pt x="32004" y="1605267"/>
                  </a:lnTo>
                  <a:lnTo>
                    <a:pt x="32004" y="1607553"/>
                  </a:lnTo>
                  <a:lnTo>
                    <a:pt x="47231" y="1628876"/>
                  </a:lnTo>
                  <a:lnTo>
                    <a:pt x="57899" y="1628876"/>
                  </a:lnTo>
                  <a:close/>
                </a:path>
                <a:path w="1714500" h="2827020">
                  <a:moveTo>
                    <a:pt x="57899" y="1237284"/>
                  </a:moveTo>
                  <a:lnTo>
                    <a:pt x="40055" y="1211376"/>
                  </a:lnTo>
                  <a:lnTo>
                    <a:pt x="34290" y="1202994"/>
                  </a:lnTo>
                  <a:lnTo>
                    <a:pt x="38214" y="1197660"/>
                  </a:lnTo>
                  <a:lnTo>
                    <a:pt x="55613" y="1174038"/>
                  </a:lnTo>
                  <a:lnTo>
                    <a:pt x="47231" y="1174038"/>
                  </a:lnTo>
                  <a:lnTo>
                    <a:pt x="34290" y="1193088"/>
                  </a:lnTo>
                  <a:lnTo>
                    <a:pt x="32004" y="1195374"/>
                  </a:lnTo>
                  <a:lnTo>
                    <a:pt x="32004" y="1197660"/>
                  </a:lnTo>
                  <a:lnTo>
                    <a:pt x="28956" y="1197660"/>
                  </a:lnTo>
                  <a:lnTo>
                    <a:pt x="28956" y="1195374"/>
                  </a:lnTo>
                  <a:lnTo>
                    <a:pt x="26670" y="1195374"/>
                  </a:lnTo>
                  <a:lnTo>
                    <a:pt x="26670" y="1193088"/>
                  </a:lnTo>
                  <a:lnTo>
                    <a:pt x="23622" y="1190040"/>
                  </a:lnTo>
                  <a:lnTo>
                    <a:pt x="13716" y="1174038"/>
                  </a:lnTo>
                  <a:lnTo>
                    <a:pt x="3048" y="1174038"/>
                  </a:lnTo>
                  <a:lnTo>
                    <a:pt x="23622" y="1206042"/>
                  </a:lnTo>
                  <a:lnTo>
                    <a:pt x="0" y="1237284"/>
                  </a:lnTo>
                  <a:lnTo>
                    <a:pt x="10668" y="1237284"/>
                  </a:lnTo>
                  <a:lnTo>
                    <a:pt x="26670" y="1216710"/>
                  </a:lnTo>
                  <a:lnTo>
                    <a:pt x="26670" y="1213662"/>
                  </a:lnTo>
                  <a:lnTo>
                    <a:pt x="28956" y="1213662"/>
                  </a:lnTo>
                  <a:lnTo>
                    <a:pt x="32004" y="1213662"/>
                  </a:lnTo>
                  <a:lnTo>
                    <a:pt x="32004" y="1216710"/>
                  </a:lnTo>
                  <a:lnTo>
                    <a:pt x="47231" y="1237284"/>
                  </a:lnTo>
                  <a:lnTo>
                    <a:pt x="57899" y="1237284"/>
                  </a:lnTo>
                  <a:close/>
                </a:path>
                <a:path w="1714500" h="2827020">
                  <a:moveTo>
                    <a:pt x="57899" y="845680"/>
                  </a:moveTo>
                  <a:lnTo>
                    <a:pt x="38315" y="819772"/>
                  </a:lnTo>
                  <a:lnTo>
                    <a:pt x="34290" y="814438"/>
                  </a:lnTo>
                  <a:lnTo>
                    <a:pt x="39484" y="806818"/>
                  </a:lnTo>
                  <a:lnTo>
                    <a:pt x="55613" y="783196"/>
                  </a:lnTo>
                  <a:lnTo>
                    <a:pt x="47231" y="783196"/>
                  </a:lnTo>
                  <a:lnTo>
                    <a:pt x="34290" y="801484"/>
                  </a:lnTo>
                  <a:lnTo>
                    <a:pt x="32004" y="803770"/>
                  </a:lnTo>
                  <a:lnTo>
                    <a:pt x="32004" y="806818"/>
                  </a:lnTo>
                  <a:lnTo>
                    <a:pt x="28956" y="806818"/>
                  </a:lnTo>
                  <a:lnTo>
                    <a:pt x="28956" y="803770"/>
                  </a:lnTo>
                  <a:lnTo>
                    <a:pt x="26670" y="803770"/>
                  </a:lnTo>
                  <a:lnTo>
                    <a:pt x="26670" y="801484"/>
                  </a:lnTo>
                  <a:lnTo>
                    <a:pt x="23622" y="798436"/>
                  </a:lnTo>
                  <a:lnTo>
                    <a:pt x="13716" y="783196"/>
                  </a:lnTo>
                  <a:lnTo>
                    <a:pt x="3048" y="783196"/>
                  </a:lnTo>
                  <a:lnTo>
                    <a:pt x="23622" y="814438"/>
                  </a:lnTo>
                  <a:lnTo>
                    <a:pt x="0" y="845680"/>
                  </a:lnTo>
                  <a:lnTo>
                    <a:pt x="10668" y="845680"/>
                  </a:lnTo>
                  <a:lnTo>
                    <a:pt x="26670" y="825106"/>
                  </a:lnTo>
                  <a:lnTo>
                    <a:pt x="26670" y="822058"/>
                  </a:lnTo>
                  <a:lnTo>
                    <a:pt x="28956" y="822058"/>
                  </a:lnTo>
                  <a:lnTo>
                    <a:pt x="32004" y="822058"/>
                  </a:lnTo>
                  <a:lnTo>
                    <a:pt x="32004" y="825106"/>
                  </a:lnTo>
                  <a:lnTo>
                    <a:pt x="47231" y="845680"/>
                  </a:lnTo>
                  <a:lnTo>
                    <a:pt x="57899" y="845680"/>
                  </a:lnTo>
                  <a:close/>
                </a:path>
                <a:path w="1714500" h="2827020">
                  <a:moveTo>
                    <a:pt x="57899" y="454837"/>
                  </a:moveTo>
                  <a:lnTo>
                    <a:pt x="38214" y="428180"/>
                  </a:lnTo>
                  <a:lnTo>
                    <a:pt x="34290" y="422833"/>
                  </a:lnTo>
                  <a:lnTo>
                    <a:pt x="39484" y="415213"/>
                  </a:lnTo>
                  <a:lnTo>
                    <a:pt x="55613" y="391604"/>
                  </a:lnTo>
                  <a:lnTo>
                    <a:pt x="47231" y="391604"/>
                  </a:lnTo>
                  <a:lnTo>
                    <a:pt x="34290" y="409892"/>
                  </a:lnTo>
                  <a:lnTo>
                    <a:pt x="32004" y="412927"/>
                  </a:lnTo>
                  <a:lnTo>
                    <a:pt x="32004" y="415213"/>
                  </a:lnTo>
                  <a:lnTo>
                    <a:pt x="28956" y="415213"/>
                  </a:lnTo>
                  <a:lnTo>
                    <a:pt x="28956" y="412927"/>
                  </a:lnTo>
                  <a:lnTo>
                    <a:pt x="26670" y="412927"/>
                  </a:lnTo>
                  <a:lnTo>
                    <a:pt x="26670" y="409892"/>
                  </a:lnTo>
                  <a:lnTo>
                    <a:pt x="23622" y="409892"/>
                  </a:lnTo>
                  <a:lnTo>
                    <a:pt x="23622" y="407593"/>
                  </a:lnTo>
                  <a:lnTo>
                    <a:pt x="13716" y="391604"/>
                  </a:lnTo>
                  <a:lnTo>
                    <a:pt x="3048" y="391604"/>
                  </a:lnTo>
                  <a:lnTo>
                    <a:pt x="23622" y="422833"/>
                  </a:lnTo>
                  <a:lnTo>
                    <a:pt x="0" y="454837"/>
                  </a:lnTo>
                  <a:lnTo>
                    <a:pt x="10668" y="454837"/>
                  </a:lnTo>
                  <a:lnTo>
                    <a:pt x="26670" y="433501"/>
                  </a:lnTo>
                  <a:lnTo>
                    <a:pt x="26670" y="431228"/>
                  </a:lnTo>
                  <a:lnTo>
                    <a:pt x="28956" y="431228"/>
                  </a:lnTo>
                  <a:lnTo>
                    <a:pt x="32004" y="431228"/>
                  </a:lnTo>
                  <a:lnTo>
                    <a:pt x="32004" y="433501"/>
                  </a:lnTo>
                  <a:lnTo>
                    <a:pt x="47231" y="454837"/>
                  </a:lnTo>
                  <a:lnTo>
                    <a:pt x="57899" y="454837"/>
                  </a:lnTo>
                  <a:close/>
                </a:path>
                <a:path w="1714500" h="2827020">
                  <a:moveTo>
                    <a:pt x="57899" y="63233"/>
                  </a:moveTo>
                  <a:lnTo>
                    <a:pt x="38315" y="37325"/>
                  </a:lnTo>
                  <a:lnTo>
                    <a:pt x="34290" y="31991"/>
                  </a:lnTo>
                  <a:lnTo>
                    <a:pt x="39865" y="23609"/>
                  </a:lnTo>
                  <a:lnTo>
                    <a:pt x="55613" y="0"/>
                  </a:lnTo>
                  <a:lnTo>
                    <a:pt x="47231" y="0"/>
                  </a:lnTo>
                  <a:lnTo>
                    <a:pt x="34290" y="18288"/>
                  </a:lnTo>
                  <a:lnTo>
                    <a:pt x="34290" y="21336"/>
                  </a:lnTo>
                  <a:lnTo>
                    <a:pt x="32004" y="21336"/>
                  </a:lnTo>
                  <a:lnTo>
                    <a:pt x="32004" y="23609"/>
                  </a:lnTo>
                  <a:lnTo>
                    <a:pt x="28956" y="23609"/>
                  </a:lnTo>
                  <a:lnTo>
                    <a:pt x="28956" y="21336"/>
                  </a:lnTo>
                  <a:lnTo>
                    <a:pt x="26670" y="21336"/>
                  </a:lnTo>
                  <a:lnTo>
                    <a:pt x="26670" y="18288"/>
                  </a:lnTo>
                  <a:lnTo>
                    <a:pt x="23622" y="18288"/>
                  </a:lnTo>
                  <a:lnTo>
                    <a:pt x="23622" y="16002"/>
                  </a:lnTo>
                  <a:lnTo>
                    <a:pt x="13716" y="0"/>
                  </a:lnTo>
                  <a:lnTo>
                    <a:pt x="3048" y="0"/>
                  </a:lnTo>
                  <a:lnTo>
                    <a:pt x="23622" y="31991"/>
                  </a:lnTo>
                  <a:lnTo>
                    <a:pt x="0" y="63233"/>
                  </a:lnTo>
                  <a:lnTo>
                    <a:pt x="10668" y="63233"/>
                  </a:lnTo>
                  <a:lnTo>
                    <a:pt x="26670" y="41897"/>
                  </a:lnTo>
                  <a:lnTo>
                    <a:pt x="26670" y="39611"/>
                  </a:lnTo>
                  <a:lnTo>
                    <a:pt x="28956" y="39611"/>
                  </a:lnTo>
                  <a:lnTo>
                    <a:pt x="32004" y="39611"/>
                  </a:lnTo>
                  <a:lnTo>
                    <a:pt x="32004" y="41897"/>
                  </a:lnTo>
                  <a:lnTo>
                    <a:pt x="47231" y="63233"/>
                  </a:lnTo>
                  <a:lnTo>
                    <a:pt x="57899" y="63233"/>
                  </a:lnTo>
                  <a:close/>
                </a:path>
                <a:path w="1714500" h="2827020">
                  <a:moveTo>
                    <a:pt x="79235" y="2779306"/>
                  </a:moveTo>
                  <a:lnTo>
                    <a:pt x="76187" y="2779306"/>
                  </a:lnTo>
                  <a:lnTo>
                    <a:pt x="73901" y="2782354"/>
                  </a:lnTo>
                  <a:lnTo>
                    <a:pt x="73901" y="2784640"/>
                  </a:lnTo>
                  <a:lnTo>
                    <a:pt x="70853" y="2784640"/>
                  </a:lnTo>
                  <a:lnTo>
                    <a:pt x="70853" y="2786926"/>
                  </a:lnTo>
                  <a:lnTo>
                    <a:pt x="66281" y="2786926"/>
                  </a:lnTo>
                  <a:lnTo>
                    <a:pt x="66281" y="2789974"/>
                  </a:lnTo>
                  <a:lnTo>
                    <a:pt x="63233" y="2789974"/>
                  </a:lnTo>
                  <a:lnTo>
                    <a:pt x="63233" y="2795308"/>
                  </a:lnTo>
                  <a:lnTo>
                    <a:pt x="68567" y="2795308"/>
                  </a:lnTo>
                  <a:lnTo>
                    <a:pt x="68567" y="2792260"/>
                  </a:lnTo>
                  <a:lnTo>
                    <a:pt x="70853" y="2792260"/>
                  </a:lnTo>
                  <a:lnTo>
                    <a:pt x="70853" y="2789974"/>
                  </a:lnTo>
                  <a:lnTo>
                    <a:pt x="73901" y="2789974"/>
                  </a:lnTo>
                  <a:lnTo>
                    <a:pt x="73901" y="2826550"/>
                  </a:lnTo>
                  <a:lnTo>
                    <a:pt x="79235" y="2826550"/>
                  </a:lnTo>
                  <a:lnTo>
                    <a:pt x="79235" y="2779306"/>
                  </a:lnTo>
                  <a:close/>
                </a:path>
                <a:path w="1714500" h="2827020">
                  <a:moveTo>
                    <a:pt x="79235" y="37325"/>
                  </a:moveTo>
                  <a:lnTo>
                    <a:pt x="76187" y="37325"/>
                  </a:lnTo>
                  <a:lnTo>
                    <a:pt x="76187" y="39611"/>
                  </a:lnTo>
                  <a:lnTo>
                    <a:pt x="73901" y="39611"/>
                  </a:lnTo>
                  <a:lnTo>
                    <a:pt x="73901" y="41897"/>
                  </a:lnTo>
                  <a:lnTo>
                    <a:pt x="70853" y="41897"/>
                  </a:lnTo>
                  <a:lnTo>
                    <a:pt x="70853" y="44945"/>
                  </a:lnTo>
                  <a:lnTo>
                    <a:pt x="68567" y="44945"/>
                  </a:lnTo>
                  <a:lnTo>
                    <a:pt x="66281" y="47231"/>
                  </a:lnTo>
                  <a:lnTo>
                    <a:pt x="63233" y="47231"/>
                  </a:lnTo>
                  <a:lnTo>
                    <a:pt x="63233" y="52565"/>
                  </a:lnTo>
                  <a:lnTo>
                    <a:pt x="68567" y="52565"/>
                  </a:lnTo>
                  <a:lnTo>
                    <a:pt x="68567" y="50279"/>
                  </a:lnTo>
                  <a:lnTo>
                    <a:pt x="70853" y="50279"/>
                  </a:lnTo>
                  <a:lnTo>
                    <a:pt x="70853" y="47231"/>
                  </a:lnTo>
                  <a:lnTo>
                    <a:pt x="73901" y="47231"/>
                  </a:lnTo>
                  <a:lnTo>
                    <a:pt x="73901" y="84569"/>
                  </a:lnTo>
                  <a:lnTo>
                    <a:pt x="79235" y="84569"/>
                  </a:lnTo>
                  <a:lnTo>
                    <a:pt x="79235" y="37325"/>
                  </a:lnTo>
                  <a:close/>
                </a:path>
                <a:path w="1714500" h="2827020">
                  <a:moveTo>
                    <a:pt x="81521" y="428180"/>
                  </a:moveTo>
                  <a:lnTo>
                    <a:pt x="76187" y="428180"/>
                  </a:lnTo>
                  <a:lnTo>
                    <a:pt x="76187" y="431228"/>
                  </a:lnTo>
                  <a:lnTo>
                    <a:pt x="70853" y="436549"/>
                  </a:lnTo>
                  <a:lnTo>
                    <a:pt x="68567" y="436549"/>
                  </a:lnTo>
                  <a:lnTo>
                    <a:pt x="68567" y="438835"/>
                  </a:lnTo>
                  <a:lnTo>
                    <a:pt x="66281" y="438835"/>
                  </a:lnTo>
                  <a:lnTo>
                    <a:pt x="66281" y="444169"/>
                  </a:lnTo>
                  <a:lnTo>
                    <a:pt x="70853" y="444169"/>
                  </a:lnTo>
                  <a:lnTo>
                    <a:pt x="70853" y="441883"/>
                  </a:lnTo>
                  <a:lnTo>
                    <a:pt x="73901" y="441883"/>
                  </a:lnTo>
                  <a:lnTo>
                    <a:pt x="73901" y="438835"/>
                  </a:lnTo>
                  <a:lnTo>
                    <a:pt x="76187" y="438835"/>
                  </a:lnTo>
                  <a:lnTo>
                    <a:pt x="76187" y="475411"/>
                  </a:lnTo>
                  <a:lnTo>
                    <a:pt x="81521" y="475411"/>
                  </a:lnTo>
                  <a:lnTo>
                    <a:pt x="81521" y="428180"/>
                  </a:lnTo>
                  <a:close/>
                </a:path>
                <a:path w="1714500" h="2827020">
                  <a:moveTo>
                    <a:pt x="89903" y="1607553"/>
                  </a:moveTo>
                  <a:lnTo>
                    <a:pt x="86855" y="1607553"/>
                  </a:lnTo>
                  <a:lnTo>
                    <a:pt x="86855" y="1602219"/>
                  </a:lnTo>
                  <a:lnTo>
                    <a:pt x="84569" y="1602219"/>
                  </a:lnTo>
                  <a:lnTo>
                    <a:pt x="84569" y="1599933"/>
                  </a:lnTo>
                  <a:lnTo>
                    <a:pt x="81521" y="1599933"/>
                  </a:lnTo>
                  <a:lnTo>
                    <a:pt x="81521" y="1597647"/>
                  </a:lnTo>
                  <a:lnTo>
                    <a:pt x="66281" y="1597647"/>
                  </a:lnTo>
                  <a:lnTo>
                    <a:pt x="66281" y="1599933"/>
                  </a:lnTo>
                  <a:lnTo>
                    <a:pt x="63233" y="1599933"/>
                  </a:lnTo>
                  <a:lnTo>
                    <a:pt x="60947" y="1602219"/>
                  </a:lnTo>
                  <a:lnTo>
                    <a:pt x="60947" y="1605267"/>
                  </a:lnTo>
                  <a:lnTo>
                    <a:pt x="57899" y="1605267"/>
                  </a:lnTo>
                  <a:lnTo>
                    <a:pt x="57899" y="1610601"/>
                  </a:lnTo>
                  <a:lnTo>
                    <a:pt x="63233" y="1610601"/>
                  </a:lnTo>
                  <a:lnTo>
                    <a:pt x="63233" y="1607553"/>
                  </a:lnTo>
                  <a:lnTo>
                    <a:pt x="66281" y="1607553"/>
                  </a:lnTo>
                  <a:lnTo>
                    <a:pt x="66281" y="1602219"/>
                  </a:lnTo>
                  <a:lnTo>
                    <a:pt x="79235" y="1602219"/>
                  </a:lnTo>
                  <a:lnTo>
                    <a:pt x="79235" y="1605267"/>
                  </a:lnTo>
                  <a:lnTo>
                    <a:pt x="81521" y="1605267"/>
                  </a:lnTo>
                  <a:lnTo>
                    <a:pt x="81521" y="1615935"/>
                  </a:lnTo>
                  <a:lnTo>
                    <a:pt x="79235" y="1615935"/>
                  </a:lnTo>
                  <a:lnTo>
                    <a:pt x="79235" y="1618221"/>
                  </a:lnTo>
                  <a:lnTo>
                    <a:pt x="76187" y="1618221"/>
                  </a:lnTo>
                  <a:lnTo>
                    <a:pt x="76187" y="1621256"/>
                  </a:lnTo>
                  <a:lnTo>
                    <a:pt x="73901" y="1621256"/>
                  </a:lnTo>
                  <a:lnTo>
                    <a:pt x="73901" y="1623542"/>
                  </a:lnTo>
                  <a:lnTo>
                    <a:pt x="70853" y="1623542"/>
                  </a:lnTo>
                  <a:lnTo>
                    <a:pt x="70853" y="1625828"/>
                  </a:lnTo>
                  <a:lnTo>
                    <a:pt x="68567" y="1625828"/>
                  </a:lnTo>
                  <a:lnTo>
                    <a:pt x="68567" y="1628876"/>
                  </a:lnTo>
                  <a:lnTo>
                    <a:pt x="66281" y="1628876"/>
                  </a:lnTo>
                  <a:lnTo>
                    <a:pt x="66281" y="1631162"/>
                  </a:lnTo>
                  <a:lnTo>
                    <a:pt x="63233" y="1631162"/>
                  </a:lnTo>
                  <a:lnTo>
                    <a:pt x="63233" y="1634210"/>
                  </a:lnTo>
                  <a:lnTo>
                    <a:pt x="60947" y="1634210"/>
                  </a:lnTo>
                  <a:lnTo>
                    <a:pt x="60947" y="1636496"/>
                  </a:lnTo>
                  <a:lnTo>
                    <a:pt x="57899" y="1636496"/>
                  </a:lnTo>
                  <a:lnTo>
                    <a:pt x="57899" y="1644878"/>
                  </a:lnTo>
                  <a:lnTo>
                    <a:pt x="89903" y="1644878"/>
                  </a:lnTo>
                  <a:lnTo>
                    <a:pt x="89903" y="1639544"/>
                  </a:lnTo>
                  <a:lnTo>
                    <a:pt x="66281" y="1639544"/>
                  </a:lnTo>
                  <a:lnTo>
                    <a:pt x="66281" y="1636496"/>
                  </a:lnTo>
                  <a:lnTo>
                    <a:pt x="68567" y="1636496"/>
                  </a:lnTo>
                  <a:lnTo>
                    <a:pt x="68567" y="1634210"/>
                  </a:lnTo>
                  <a:lnTo>
                    <a:pt x="70853" y="1634210"/>
                  </a:lnTo>
                  <a:lnTo>
                    <a:pt x="70853" y="1631162"/>
                  </a:lnTo>
                  <a:lnTo>
                    <a:pt x="73901" y="1631162"/>
                  </a:lnTo>
                  <a:lnTo>
                    <a:pt x="73901" y="1628876"/>
                  </a:lnTo>
                  <a:lnTo>
                    <a:pt x="76187" y="1628876"/>
                  </a:lnTo>
                  <a:lnTo>
                    <a:pt x="76187" y="1625828"/>
                  </a:lnTo>
                  <a:lnTo>
                    <a:pt x="79235" y="1625828"/>
                  </a:lnTo>
                  <a:lnTo>
                    <a:pt x="79235" y="1623542"/>
                  </a:lnTo>
                  <a:lnTo>
                    <a:pt x="81521" y="1623542"/>
                  </a:lnTo>
                  <a:lnTo>
                    <a:pt x="81521" y="1621256"/>
                  </a:lnTo>
                  <a:lnTo>
                    <a:pt x="84569" y="1621256"/>
                  </a:lnTo>
                  <a:lnTo>
                    <a:pt x="84569" y="1618221"/>
                  </a:lnTo>
                  <a:lnTo>
                    <a:pt x="86855" y="1618221"/>
                  </a:lnTo>
                  <a:lnTo>
                    <a:pt x="86855" y="1610601"/>
                  </a:lnTo>
                  <a:lnTo>
                    <a:pt x="89903" y="1610601"/>
                  </a:lnTo>
                  <a:lnTo>
                    <a:pt x="89903" y="1607553"/>
                  </a:lnTo>
                  <a:close/>
                </a:path>
                <a:path w="1714500" h="2827020">
                  <a:moveTo>
                    <a:pt x="89903" y="1216710"/>
                  </a:moveTo>
                  <a:lnTo>
                    <a:pt x="86855" y="1216710"/>
                  </a:lnTo>
                  <a:lnTo>
                    <a:pt x="86855" y="1211376"/>
                  </a:lnTo>
                  <a:lnTo>
                    <a:pt x="84569" y="1211376"/>
                  </a:lnTo>
                  <a:lnTo>
                    <a:pt x="84569" y="1208328"/>
                  </a:lnTo>
                  <a:lnTo>
                    <a:pt x="81521" y="1208328"/>
                  </a:lnTo>
                  <a:lnTo>
                    <a:pt x="81521" y="1206042"/>
                  </a:lnTo>
                  <a:lnTo>
                    <a:pt x="66281" y="1206042"/>
                  </a:lnTo>
                  <a:lnTo>
                    <a:pt x="66281" y="1208328"/>
                  </a:lnTo>
                  <a:lnTo>
                    <a:pt x="63233" y="1208328"/>
                  </a:lnTo>
                  <a:lnTo>
                    <a:pt x="63233" y="1211376"/>
                  </a:lnTo>
                  <a:lnTo>
                    <a:pt x="60947" y="1211376"/>
                  </a:lnTo>
                  <a:lnTo>
                    <a:pt x="60947" y="1213662"/>
                  </a:lnTo>
                  <a:lnTo>
                    <a:pt x="57899" y="1213662"/>
                  </a:lnTo>
                  <a:lnTo>
                    <a:pt x="57899" y="1218996"/>
                  </a:lnTo>
                  <a:lnTo>
                    <a:pt x="63233" y="1218996"/>
                  </a:lnTo>
                  <a:lnTo>
                    <a:pt x="63233" y="1216710"/>
                  </a:lnTo>
                  <a:lnTo>
                    <a:pt x="66281" y="1216710"/>
                  </a:lnTo>
                  <a:lnTo>
                    <a:pt x="66281" y="1213662"/>
                  </a:lnTo>
                  <a:lnTo>
                    <a:pt x="68567" y="1211376"/>
                  </a:lnTo>
                  <a:lnTo>
                    <a:pt x="79235" y="1211376"/>
                  </a:lnTo>
                  <a:lnTo>
                    <a:pt x="79235" y="1213662"/>
                  </a:lnTo>
                  <a:lnTo>
                    <a:pt x="81521" y="1213662"/>
                  </a:lnTo>
                  <a:lnTo>
                    <a:pt x="81521" y="1224330"/>
                  </a:lnTo>
                  <a:lnTo>
                    <a:pt x="79235" y="1224330"/>
                  </a:lnTo>
                  <a:lnTo>
                    <a:pt x="79235" y="1226616"/>
                  </a:lnTo>
                  <a:lnTo>
                    <a:pt x="76187" y="1226616"/>
                  </a:lnTo>
                  <a:lnTo>
                    <a:pt x="76187" y="1229664"/>
                  </a:lnTo>
                  <a:lnTo>
                    <a:pt x="73901" y="1229664"/>
                  </a:lnTo>
                  <a:lnTo>
                    <a:pt x="73901" y="1231950"/>
                  </a:lnTo>
                  <a:lnTo>
                    <a:pt x="70853" y="1231950"/>
                  </a:lnTo>
                  <a:lnTo>
                    <a:pt x="70853" y="1234998"/>
                  </a:lnTo>
                  <a:lnTo>
                    <a:pt x="68567" y="1234998"/>
                  </a:lnTo>
                  <a:lnTo>
                    <a:pt x="68567" y="1237284"/>
                  </a:lnTo>
                  <a:lnTo>
                    <a:pt x="66281" y="1237284"/>
                  </a:lnTo>
                  <a:lnTo>
                    <a:pt x="66281" y="1240332"/>
                  </a:lnTo>
                  <a:lnTo>
                    <a:pt x="63233" y="1240332"/>
                  </a:lnTo>
                  <a:lnTo>
                    <a:pt x="63233" y="1242606"/>
                  </a:lnTo>
                  <a:lnTo>
                    <a:pt x="60947" y="1242606"/>
                  </a:lnTo>
                  <a:lnTo>
                    <a:pt x="60947" y="1245654"/>
                  </a:lnTo>
                  <a:lnTo>
                    <a:pt x="57899" y="1245654"/>
                  </a:lnTo>
                  <a:lnTo>
                    <a:pt x="57899" y="1253274"/>
                  </a:lnTo>
                  <a:lnTo>
                    <a:pt x="89903" y="1253274"/>
                  </a:lnTo>
                  <a:lnTo>
                    <a:pt x="89903" y="1247940"/>
                  </a:lnTo>
                  <a:lnTo>
                    <a:pt x="66281" y="1247940"/>
                  </a:lnTo>
                  <a:lnTo>
                    <a:pt x="66281" y="1245654"/>
                  </a:lnTo>
                  <a:lnTo>
                    <a:pt x="68567" y="1245654"/>
                  </a:lnTo>
                  <a:lnTo>
                    <a:pt x="68567" y="1242606"/>
                  </a:lnTo>
                  <a:lnTo>
                    <a:pt x="70853" y="1242606"/>
                  </a:lnTo>
                  <a:lnTo>
                    <a:pt x="70853" y="1240332"/>
                  </a:lnTo>
                  <a:lnTo>
                    <a:pt x="73901" y="1240332"/>
                  </a:lnTo>
                  <a:lnTo>
                    <a:pt x="73901" y="1237284"/>
                  </a:lnTo>
                  <a:lnTo>
                    <a:pt x="76187" y="1237284"/>
                  </a:lnTo>
                  <a:lnTo>
                    <a:pt x="76187" y="1234998"/>
                  </a:lnTo>
                  <a:lnTo>
                    <a:pt x="79235" y="1234998"/>
                  </a:lnTo>
                  <a:lnTo>
                    <a:pt x="79235" y="1231950"/>
                  </a:lnTo>
                  <a:lnTo>
                    <a:pt x="81521" y="1231950"/>
                  </a:lnTo>
                  <a:lnTo>
                    <a:pt x="81521" y="1229664"/>
                  </a:lnTo>
                  <a:lnTo>
                    <a:pt x="84569" y="1229664"/>
                  </a:lnTo>
                  <a:lnTo>
                    <a:pt x="84569" y="1226616"/>
                  </a:lnTo>
                  <a:lnTo>
                    <a:pt x="86855" y="1226616"/>
                  </a:lnTo>
                  <a:lnTo>
                    <a:pt x="86855" y="1218996"/>
                  </a:lnTo>
                  <a:lnTo>
                    <a:pt x="89903" y="1218996"/>
                  </a:lnTo>
                  <a:lnTo>
                    <a:pt x="89903" y="1216710"/>
                  </a:lnTo>
                  <a:close/>
                </a:path>
                <a:path w="1714500" h="2827020">
                  <a:moveTo>
                    <a:pt x="89903" y="830440"/>
                  </a:moveTo>
                  <a:lnTo>
                    <a:pt x="86855" y="830440"/>
                  </a:lnTo>
                  <a:lnTo>
                    <a:pt x="86855" y="825106"/>
                  </a:lnTo>
                  <a:lnTo>
                    <a:pt x="84569" y="825106"/>
                  </a:lnTo>
                  <a:lnTo>
                    <a:pt x="84569" y="822058"/>
                  </a:lnTo>
                  <a:lnTo>
                    <a:pt x="81521" y="822058"/>
                  </a:lnTo>
                  <a:lnTo>
                    <a:pt x="81521" y="819772"/>
                  </a:lnTo>
                  <a:lnTo>
                    <a:pt x="66281" y="819772"/>
                  </a:lnTo>
                  <a:lnTo>
                    <a:pt x="66281" y="822058"/>
                  </a:lnTo>
                  <a:lnTo>
                    <a:pt x="63233" y="822058"/>
                  </a:lnTo>
                  <a:lnTo>
                    <a:pt x="60947" y="825106"/>
                  </a:lnTo>
                  <a:lnTo>
                    <a:pt x="60947" y="827392"/>
                  </a:lnTo>
                  <a:lnTo>
                    <a:pt x="57899" y="827392"/>
                  </a:lnTo>
                  <a:lnTo>
                    <a:pt x="57899" y="832726"/>
                  </a:lnTo>
                  <a:lnTo>
                    <a:pt x="63233" y="832726"/>
                  </a:lnTo>
                  <a:lnTo>
                    <a:pt x="63233" y="830440"/>
                  </a:lnTo>
                  <a:lnTo>
                    <a:pt x="66281" y="830440"/>
                  </a:lnTo>
                  <a:lnTo>
                    <a:pt x="66281" y="825106"/>
                  </a:lnTo>
                  <a:lnTo>
                    <a:pt x="79235" y="825106"/>
                  </a:lnTo>
                  <a:lnTo>
                    <a:pt x="79235" y="827392"/>
                  </a:lnTo>
                  <a:lnTo>
                    <a:pt x="81521" y="827392"/>
                  </a:lnTo>
                  <a:lnTo>
                    <a:pt x="81521" y="838060"/>
                  </a:lnTo>
                  <a:lnTo>
                    <a:pt x="79235" y="838060"/>
                  </a:lnTo>
                  <a:lnTo>
                    <a:pt x="79235" y="841108"/>
                  </a:lnTo>
                  <a:lnTo>
                    <a:pt x="76187" y="841108"/>
                  </a:lnTo>
                  <a:lnTo>
                    <a:pt x="76187" y="843394"/>
                  </a:lnTo>
                  <a:lnTo>
                    <a:pt x="73901" y="843394"/>
                  </a:lnTo>
                  <a:lnTo>
                    <a:pt x="73901" y="845680"/>
                  </a:lnTo>
                  <a:lnTo>
                    <a:pt x="70853" y="845680"/>
                  </a:lnTo>
                  <a:lnTo>
                    <a:pt x="70853" y="848728"/>
                  </a:lnTo>
                  <a:lnTo>
                    <a:pt x="68567" y="848728"/>
                  </a:lnTo>
                  <a:lnTo>
                    <a:pt x="68567" y="851014"/>
                  </a:lnTo>
                  <a:lnTo>
                    <a:pt x="66281" y="851014"/>
                  </a:lnTo>
                  <a:lnTo>
                    <a:pt x="66281" y="854062"/>
                  </a:lnTo>
                  <a:lnTo>
                    <a:pt x="63233" y="854062"/>
                  </a:lnTo>
                  <a:lnTo>
                    <a:pt x="63233" y="856348"/>
                  </a:lnTo>
                  <a:lnTo>
                    <a:pt x="60947" y="856348"/>
                  </a:lnTo>
                  <a:lnTo>
                    <a:pt x="60947" y="859383"/>
                  </a:lnTo>
                  <a:lnTo>
                    <a:pt x="57899" y="859383"/>
                  </a:lnTo>
                  <a:lnTo>
                    <a:pt x="57899" y="867003"/>
                  </a:lnTo>
                  <a:lnTo>
                    <a:pt x="89903" y="867003"/>
                  </a:lnTo>
                  <a:lnTo>
                    <a:pt x="89903" y="861669"/>
                  </a:lnTo>
                  <a:lnTo>
                    <a:pt x="66281" y="861669"/>
                  </a:lnTo>
                  <a:lnTo>
                    <a:pt x="66281" y="859383"/>
                  </a:lnTo>
                  <a:lnTo>
                    <a:pt x="68567" y="859383"/>
                  </a:lnTo>
                  <a:lnTo>
                    <a:pt x="68567" y="856348"/>
                  </a:lnTo>
                  <a:lnTo>
                    <a:pt x="70853" y="856348"/>
                  </a:lnTo>
                  <a:lnTo>
                    <a:pt x="70853" y="854062"/>
                  </a:lnTo>
                  <a:lnTo>
                    <a:pt x="73901" y="854062"/>
                  </a:lnTo>
                  <a:lnTo>
                    <a:pt x="73901" y="851014"/>
                  </a:lnTo>
                  <a:lnTo>
                    <a:pt x="76187" y="851014"/>
                  </a:lnTo>
                  <a:lnTo>
                    <a:pt x="76187" y="848728"/>
                  </a:lnTo>
                  <a:lnTo>
                    <a:pt x="79235" y="848728"/>
                  </a:lnTo>
                  <a:lnTo>
                    <a:pt x="79235" y="845680"/>
                  </a:lnTo>
                  <a:lnTo>
                    <a:pt x="81521" y="845680"/>
                  </a:lnTo>
                  <a:lnTo>
                    <a:pt x="81521" y="843394"/>
                  </a:lnTo>
                  <a:lnTo>
                    <a:pt x="84569" y="843394"/>
                  </a:lnTo>
                  <a:lnTo>
                    <a:pt x="84569" y="841108"/>
                  </a:lnTo>
                  <a:lnTo>
                    <a:pt x="86855" y="841108"/>
                  </a:lnTo>
                  <a:lnTo>
                    <a:pt x="86855" y="832726"/>
                  </a:lnTo>
                  <a:lnTo>
                    <a:pt x="89903" y="832726"/>
                  </a:lnTo>
                  <a:lnTo>
                    <a:pt x="89903" y="830440"/>
                  </a:lnTo>
                  <a:close/>
                </a:path>
                <a:path w="1714500" h="2827020">
                  <a:moveTo>
                    <a:pt x="102857" y="2398369"/>
                  </a:moveTo>
                  <a:lnTo>
                    <a:pt x="99809" y="2398369"/>
                  </a:lnTo>
                  <a:lnTo>
                    <a:pt x="99809" y="2393035"/>
                  </a:lnTo>
                  <a:lnTo>
                    <a:pt x="97523" y="2393035"/>
                  </a:lnTo>
                  <a:lnTo>
                    <a:pt x="97523" y="2401417"/>
                  </a:lnTo>
                  <a:lnTo>
                    <a:pt x="97523" y="2416657"/>
                  </a:lnTo>
                  <a:lnTo>
                    <a:pt x="95237" y="2416657"/>
                  </a:lnTo>
                  <a:lnTo>
                    <a:pt x="95237" y="2421991"/>
                  </a:lnTo>
                  <a:lnTo>
                    <a:pt x="92189" y="2421991"/>
                  </a:lnTo>
                  <a:lnTo>
                    <a:pt x="92189" y="2425039"/>
                  </a:lnTo>
                  <a:lnTo>
                    <a:pt x="89903" y="2425039"/>
                  </a:lnTo>
                  <a:lnTo>
                    <a:pt x="89903" y="2427325"/>
                  </a:lnTo>
                  <a:lnTo>
                    <a:pt x="73901" y="2427325"/>
                  </a:lnTo>
                  <a:lnTo>
                    <a:pt x="70853" y="2425039"/>
                  </a:lnTo>
                  <a:lnTo>
                    <a:pt x="68567" y="2425039"/>
                  </a:lnTo>
                  <a:lnTo>
                    <a:pt x="68567" y="2419705"/>
                  </a:lnTo>
                  <a:lnTo>
                    <a:pt x="66281" y="2419705"/>
                  </a:lnTo>
                  <a:lnTo>
                    <a:pt x="66281" y="2398369"/>
                  </a:lnTo>
                  <a:lnTo>
                    <a:pt x="68567" y="2398369"/>
                  </a:lnTo>
                  <a:lnTo>
                    <a:pt x="68567" y="2396083"/>
                  </a:lnTo>
                  <a:lnTo>
                    <a:pt x="70853" y="2396083"/>
                  </a:lnTo>
                  <a:lnTo>
                    <a:pt x="70853" y="2393035"/>
                  </a:lnTo>
                  <a:lnTo>
                    <a:pt x="73901" y="2393035"/>
                  </a:lnTo>
                  <a:lnTo>
                    <a:pt x="73901" y="2390749"/>
                  </a:lnTo>
                  <a:lnTo>
                    <a:pt x="86855" y="2390749"/>
                  </a:lnTo>
                  <a:lnTo>
                    <a:pt x="86855" y="2393035"/>
                  </a:lnTo>
                  <a:lnTo>
                    <a:pt x="92189" y="2393035"/>
                  </a:lnTo>
                  <a:lnTo>
                    <a:pt x="92189" y="2396083"/>
                  </a:lnTo>
                  <a:lnTo>
                    <a:pt x="95237" y="2396083"/>
                  </a:lnTo>
                  <a:lnTo>
                    <a:pt x="95237" y="2401417"/>
                  </a:lnTo>
                  <a:lnTo>
                    <a:pt x="97523" y="2401417"/>
                  </a:lnTo>
                  <a:lnTo>
                    <a:pt x="97523" y="2393035"/>
                  </a:lnTo>
                  <a:lnTo>
                    <a:pt x="97523" y="2390749"/>
                  </a:lnTo>
                  <a:lnTo>
                    <a:pt x="95237" y="2390749"/>
                  </a:lnTo>
                  <a:lnTo>
                    <a:pt x="95237" y="2387701"/>
                  </a:lnTo>
                  <a:lnTo>
                    <a:pt x="89903" y="2387701"/>
                  </a:lnTo>
                  <a:lnTo>
                    <a:pt x="89903" y="2385415"/>
                  </a:lnTo>
                  <a:lnTo>
                    <a:pt x="73901" y="2385415"/>
                  </a:lnTo>
                  <a:lnTo>
                    <a:pt x="70853" y="2387701"/>
                  </a:lnTo>
                  <a:lnTo>
                    <a:pt x="68567" y="2387701"/>
                  </a:lnTo>
                  <a:lnTo>
                    <a:pt x="68567" y="2390749"/>
                  </a:lnTo>
                  <a:lnTo>
                    <a:pt x="66281" y="2390749"/>
                  </a:lnTo>
                  <a:lnTo>
                    <a:pt x="63233" y="2393035"/>
                  </a:lnTo>
                  <a:lnTo>
                    <a:pt x="63233" y="2396083"/>
                  </a:lnTo>
                  <a:lnTo>
                    <a:pt x="60947" y="2396083"/>
                  </a:lnTo>
                  <a:lnTo>
                    <a:pt x="60947" y="2401417"/>
                  </a:lnTo>
                  <a:lnTo>
                    <a:pt x="57899" y="2403703"/>
                  </a:lnTo>
                  <a:lnTo>
                    <a:pt x="57899" y="2411323"/>
                  </a:lnTo>
                  <a:lnTo>
                    <a:pt x="57899" y="2416657"/>
                  </a:lnTo>
                  <a:lnTo>
                    <a:pt x="60947" y="2416657"/>
                  </a:lnTo>
                  <a:lnTo>
                    <a:pt x="60947" y="2421991"/>
                  </a:lnTo>
                  <a:lnTo>
                    <a:pt x="63233" y="2425039"/>
                  </a:lnTo>
                  <a:lnTo>
                    <a:pt x="63233" y="2427325"/>
                  </a:lnTo>
                  <a:lnTo>
                    <a:pt x="66281" y="2427325"/>
                  </a:lnTo>
                  <a:lnTo>
                    <a:pt x="66281" y="2430373"/>
                  </a:lnTo>
                  <a:lnTo>
                    <a:pt x="70853" y="2430373"/>
                  </a:lnTo>
                  <a:lnTo>
                    <a:pt x="70853" y="2432659"/>
                  </a:lnTo>
                  <a:lnTo>
                    <a:pt x="92189" y="2432659"/>
                  </a:lnTo>
                  <a:lnTo>
                    <a:pt x="92189" y="2430373"/>
                  </a:lnTo>
                  <a:lnTo>
                    <a:pt x="95237" y="2430373"/>
                  </a:lnTo>
                  <a:lnTo>
                    <a:pt x="95237" y="2427325"/>
                  </a:lnTo>
                  <a:lnTo>
                    <a:pt x="97523" y="2427325"/>
                  </a:lnTo>
                  <a:lnTo>
                    <a:pt x="97523" y="2425039"/>
                  </a:lnTo>
                  <a:lnTo>
                    <a:pt x="99809" y="2425039"/>
                  </a:lnTo>
                  <a:lnTo>
                    <a:pt x="99809" y="2421991"/>
                  </a:lnTo>
                  <a:lnTo>
                    <a:pt x="102857" y="2419705"/>
                  </a:lnTo>
                  <a:lnTo>
                    <a:pt x="102857" y="2398369"/>
                  </a:lnTo>
                  <a:close/>
                </a:path>
                <a:path w="1714500" h="2827020">
                  <a:moveTo>
                    <a:pt x="105143" y="1970201"/>
                  </a:moveTo>
                  <a:lnTo>
                    <a:pt x="102857" y="1970201"/>
                  </a:lnTo>
                  <a:lnTo>
                    <a:pt x="102857" y="1967915"/>
                  </a:lnTo>
                  <a:lnTo>
                    <a:pt x="99809" y="1964867"/>
                  </a:lnTo>
                  <a:lnTo>
                    <a:pt x="99809" y="1975535"/>
                  </a:lnTo>
                  <a:lnTo>
                    <a:pt x="99809" y="1988489"/>
                  </a:lnTo>
                  <a:lnTo>
                    <a:pt x="97523" y="1988489"/>
                  </a:lnTo>
                  <a:lnTo>
                    <a:pt x="97523" y="1993823"/>
                  </a:lnTo>
                  <a:lnTo>
                    <a:pt x="95237" y="1993823"/>
                  </a:lnTo>
                  <a:lnTo>
                    <a:pt x="95237" y="1996871"/>
                  </a:lnTo>
                  <a:lnTo>
                    <a:pt x="92189" y="1996871"/>
                  </a:lnTo>
                  <a:lnTo>
                    <a:pt x="92189" y="1999157"/>
                  </a:lnTo>
                  <a:lnTo>
                    <a:pt x="86855" y="1999157"/>
                  </a:lnTo>
                  <a:lnTo>
                    <a:pt x="84569" y="2002205"/>
                  </a:lnTo>
                  <a:lnTo>
                    <a:pt x="81521" y="2002205"/>
                  </a:lnTo>
                  <a:lnTo>
                    <a:pt x="81521" y="1999157"/>
                  </a:lnTo>
                  <a:lnTo>
                    <a:pt x="73901" y="1999157"/>
                  </a:lnTo>
                  <a:lnTo>
                    <a:pt x="73901" y="1996871"/>
                  </a:lnTo>
                  <a:lnTo>
                    <a:pt x="70853" y="1996871"/>
                  </a:lnTo>
                  <a:lnTo>
                    <a:pt x="70853" y="1993823"/>
                  </a:lnTo>
                  <a:lnTo>
                    <a:pt x="68567" y="1993823"/>
                  </a:lnTo>
                  <a:lnTo>
                    <a:pt x="68567" y="1983155"/>
                  </a:lnTo>
                  <a:lnTo>
                    <a:pt x="66281" y="1983155"/>
                  </a:lnTo>
                  <a:lnTo>
                    <a:pt x="66281" y="1980869"/>
                  </a:lnTo>
                  <a:lnTo>
                    <a:pt x="68567" y="1980869"/>
                  </a:lnTo>
                  <a:lnTo>
                    <a:pt x="68567" y="1970201"/>
                  </a:lnTo>
                  <a:lnTo>
                    <a:pt x="70853" y="1970201"/>
                  </a:lnTo>
                  <a:lnTo>
                    <a:pt x="70853" y="1967915"/>
                  </a:lnTo>
                  <a:lnTo>
                    <a:pt x="73901" y="1967915"/>
                  </a:lnTo>
                  <a:lnTo>
                    <a:pt x="73901" y="1964867"/>
                  </a:lnTo>
                  <a:lnTo>
                    <a:pt x="76187" y="1964867"/>
                  </a:lnTo>
                  <a:lnTo>
                    <a:pt x="76187" y="1962581"/>
                  </a:lnTo>
                  <a:lnTo>
                    <a:pt x="89903" y="1962581"/>
                  </a:lnTo>
                  <a:lnTo>
                    <a:pt x="89903" y="1964867"/>
                  </a:lnTo>
                  <a:lnTo>
                    <a:pt x="92189" y="1964867"/>
                  </a:lnTo>
                  <a:lnTo>
                    <a:pt x="95237" y="1967915"/>
                  </a:lnTo>
                  <a:lnTo>
                    <a:pt x="95237" y="1970201"/>
                  </a:lnTo>
                  <a:lnTo>
                    <a:pt x="97523" y="1970201"/>
                  </a:lnTo>
                  <a:lnTo>
                    <a:pt x="97523" y="1975535"/>
                  </a:lnTo>
                  <a:lnTo>
                    <a:pt x="99809" y="1975535"/>
                  </a:lnTo>
                  <a:lnTo>
                    <a:pt x="99809" y="1964867"/>
                  </a:lnTo>
                  <a:lnTo>
                    <a:pt x="99809" y="1962581"/>
                  </a:lnTo>
                  <a:lnTo>
                    <a:pt x="97523" y="1962581"/>
                  </a:lnTo>
                  <a:lnTo>
                    <a:pt x="95237" y="1959533"/>
                  </a:lnTo>
                  <a:lnTo>
                    <a:pt x="92189" y="1959533"/>
                  </a:lnTo>
                  <a:lnTo>
                    <a:pt x="89903" y="1957247"/>
                  </a:lnTo>
                  <a:lnTo>
                    <a:pt x="76187" y="1957247"/>
                  </a:lnTo>
                  <a:lnTo>
                    <a:pt x="76187" y="1959533"/>
                  </a:lnTo>
                  <a:lnTo>
                    <a:pt x="70853" y="1959533"/>
                  </a:lnTo>
                  <a:lnTo>
                    <a:pt x="70853" y="1962581"/>
                  </a:lnTo>
                  <a:lnTo>
                    <a:pt x="68567" y="1962581"/>
                  </a:lnTo>
                  <a:lnTo>
                    <a:pt x="66281" y="1964867"/>
                  </a:lnTo>
                  <a:lnTo>
                    <a:pt x="66281" y="1967915"/>
                  </a:lnTo>
                  <a:lnTo>
                    <a:pt x="63233" y="1967915"/>
                  </a:lnTo>
                  <a:lnTo>
                    <a:pt x="63233" y="1973249"/>
                  </a:lnTo>
                  <a:lnTo>
                    <a:pt x="60947" y="1973249"/>
                  </a:lnTo>
                  <a:lnTo>
                    <a:pt x="60947" y="1991537"/>
                  </a:lnTo>
                  <a:lnTo>
                    <a:pt x="63233" y="1991537"/>
                  </a:lnTo>
                  <a:lnTo>
                    <a:pt x="63233" y="1996871"/>
                  </a:lnTo>
                  <a:lnTo>
                    <a:pt x="66281" y="1996871"/>
                  </a:lnTo>
                  <a:lnTo>
                    <a:pt x="66281" y="1999157"/>
                  </a:lnTo>
                  <a:lnTo>
                    <a:pt x="68567" y="1999157"/>
                  </a:lnTo>
                  <a:lnTo>
                    <a:pt x="68567" y="2002205"/>
                  </a:lnTo>
                  <a:lnTo>
                    <a:pt x="70853" y="2002205"/>
                  </a:lnTo>
                  <a:lnTo>
                    <a:pt x="70853" y="2004479"/>
                  </a:lnTo>
                  <a:lnTo>
                    <a:pt x="79235" y="2004479"/>
                  </a:lnTo>
                  <a:lnTo>
                    <a:pt x="79235" y="2006765"/>
                  </a:lnTo>
                  <a:lnTo>
                    <a:pt x="86855" y="2006765"/>
                  </a:lnTo>
                  <a:lnTo>
                    <a:pt x="86855" y="2004479"/>
                  </a:lnTo>
                  <a:lnTo>
                    <a:pt x="95237" y="2004479"/>
                  </a:lnTo>
                  <a:lnTo>
                    <a:pt x="95237" y="2002205"/>
                  </a:lnTo>
                  <a:lnTo>
                    <a:pt x="97523" y="2002205"/>
                  </a:lnTo>
                  <a:lnTo>
                    <a:pt x="97523" y="1999157"/>
                  </a:lnTo>
                  <a:lnTo>
                    <a:pt x="99809" y="1999157"/>
                  </a:lnTo>
                  <a:lnTo>
                    <a:pt x="99809" y="1996871"/>
                  </a:lnTo>
                  <a:lnTo>
                    <a:pt x="102857" y="1996871"/>
                  </a:lnTo>
                  <a:lnTo>
                    <a:pt x="102857" y="1991537"/>
                  </a:lnTo>
                  <a:lnTo>
                    <a:pt x="105143" y="1991537"/>
                  </a:lnTo>
                  <a:lnTo>
                    <a:pt x="105143" y="1970201"/>
                  </a:lnTo>
                  <a:close/>
                </a:path>
                <a:path w="1714500" h="2827020">
                  <a:moveTo>
                    <a:pt x="131800" y="2789974"/>
                  </a:moveTo>
                  <a:lnTo>
                    <a:pt x="128752" y="2789974"/>
                  </a:lnTo>
                  <a:lnTo>
                    <a:pt x="128752" y="2784640"/>
                  </a:lnTo>
                  <a:lnTo>
                    <a:pt x="126466" y="2784640"/>
                  </a:lnTo>
                  <a:lnTo>
                    <a:pt x="126466" y="2782354"/>
                  </a:lnTo>
                  <a:lnTo>
                    <a:pt x="123418" y="2782354"/>
                  </a:lnTo>
                  <a:lnTo>
                    <a:pt x="123418" y="2779306"/>
                  </a:lnTo>
                  <a:lnTo>
                    <a:pt x="102857" y="2779306"/>
                  </a:lnTo>
                  <a:lnTo>
                    <a:pt x="102857" y="2782354"/>
                  </a:lnTo>
                  <a:lnTo>
                    <a:pt x="99809" y="2782354"/>
                  </a:lnTo>
                  <a:lnTo>
                    <a:pt x="99809" y="2784640"/>
                  </a:lnTo>
                  <a:lnTo>
                    <a:pt x="97523" y="2784640"/>
                  </a:lnTo>
                  <a:lnTo>
                    <a:pt x="97523" y="2797594"/>
                  </a:lnTo>
                  <a:lnTo>
                    <a:pt x="99809" y="2797594"/>
                  </a:lnTo>
                  <a:lnTo>
                    <a:pt x="99809" y="2800642"/>
                  </a:lnTo>
                  <a:lnTo>
                    <a:pt x="102857" y="2800642"/>
                  </a:lnTo>
                  <a:lnTo>
                    <a:pt x="102857" y="2802928"/>
                  </a:lnTo>
                  <a:lnTo>
                    <a:pt x="110477" y="2802928"/>
                  </a:lnTo>
                  <a:lnTo>
                    <a:pt x="113525" y="2805976"/>
                  </a:lnTo>
                  <a:lnTo>
                    <a:pt x="121132" y="2805976"/>
                  </a:lnTo>
                  <a:lnTo>
                    <a:pt x="121132" y="2808262"/>
                  </a:lnTo>
                  <a:lnTo>
                    <a:pt x="123418" y="2808262"/>
                  </a:lnTo>
                  <a:lnTo>
                    <a:pt x="123418" y="2810548"/>
                  </a:lnTo>
                  <a:lnTo>
                    <a:pt x="126466" y="2810548"/>
                  </a:lnTo>
                  <a:lnTo>
                    <a:pt x="126466" y="2815882"/>
                  </a:lnTo>
                  <a:lnTo>
                    <a:pt x="123418" y="2815882"/>
                  </a:lnTo>
                  <a:lnTo>
                    <a:pt x="123418" y="2818930"/>
                  </a:lnTo>
                  <a:lnTo>
                    <a:pt x="121132" y="2818930"/>
                  </a:lnTo>
                  <a:lnTo>
                    <a:pt x="121132" y="2821216"/>
                  </a:lnTo>
                  <a:lnTo>
                    <a:pt x="108191" y="2821216"/>
                  </a:lnTo>
                  <a:lnTo>
                    <a:pt x="108191" y="2818930"/>
                  </a:lnTo>
                  <a:lnTo>
                    <a:pt x="102857" y="2818930"/>
                  </a:lnTo>
                  <a:lnTo>
                    <a:pt x="102857" y="2813596"/>
                  </a:lnTo>
                  <a:lnTo>
                    <a:pt x="99809" y="2813596"/>
                  </a:lnTo>
                  <a:lnTo>
                    <a:pt x="99809" y="2810548"/>
                  </a:lnTo>
                  <a:lnTo>
                    <a:pt x="95237" y="2810548"/>
                  </a:lnTo>
                  <a:lnTo>
                    <a:pt x="95237" y="2815882"/>
                  </a:lnTo>
                  <a:lnTo>
                    <a:pt x="97523" y="2815882"/>
                  </a:lnTo>
                  <a:lnTo>
                    <a:pt x="97523" y="2821216"/>
                  </a:lnTo>
                  <a:lnTo>
                    <a:pt x="99809" y="2821216"/>
                  </a:lnTo>
                  <a:lnTo>
                    <a:pt x="99809" y="2824264"/>
                  </a:lnTo>
                  <a:lnTo>
                    <a:pt x="105143" y="2824264"/>
                  </a:lnTo>
                  <a:lnTo>
                    <a:pt x="105143" y="2826550"/>
                  </a:lnTo>
                  <a:lnTo>
                    <a:pt x="123418" y="2826550"/>
                  </a:lnTo>
                  <a:lnTo>
                    <a:pt x="123418" y="2824264"/>
                  </a:lnTo>
                  <a:lnTo>
                    <a:pt x="128752" y="2824264"/>
                  </a:lnTo>
                  <a:lnTo>
                    <a:pt x="128752" y="2818930"/>
                  </a:lnTo>
                  <a:lnTo>
                    <a:pt x="131800" y="2818930"/>
                  </a:lnTo>
                  <a:lnTo>
                    <a:pt x="131800" y="2805976"/>
                  </a:lnTo>
                  <a:lnTo>
                    <a:pt x="128752" y="2805976"/>
                  </a:lnTo>
                  <a:lnTo>
                    <a:pt x="128752" y="2802928"/>
                  </a:lnTo>
                  <a:lnTo>
                    <a:pt x="123418" y="2802928"/>
                  </a:lnTo>
                  <a:lnTo>
                    <a:pt x="123418" y="2800642"/>
                  </a:lnTo>
                  <a:lnTo>
                    <a:pt x="115811" y="2800642"/>
                  </a:lnTo>
                  <a:lnTo>
                    <a:pt x="115811" y="2797594"/>
                  </a:lnTo>
                  <a:lnTo>
                    <a:pt x="108191" y="2797594"/>
                  </a:lnTo>
                  <a:lnTo>
                    <a:pt x="108191" y="2795308"/>
                  </a:lnTo>
                  <a:lnTo>
                    <a:pt x="102857" y="2795308"/>
                  </a:lnTo>
                  <a:lnTo>
                    <a:pt x="102857" y="2786926"/>
                  </a:lnTo>
                  <a:lnTo>
                    <a:pt x="105143" y="2786926"/>
                  </a:lnTo>
                  <a:lnTo>
                    <a:pt x="105143" y="2784640"/>
                  </a:lnTo>
                  <a:lnTo>
                    <a:pt x="121132" y="2784640"/>
                  </a:lnTo>
                  <a:lnTo>
                    <a:pt x="121132" y="2786926"/>
                  </a:lnTo>
                  <a:lnTo>
                    <a:pt x="123418" y="2786926"/>
                  </a:lnTo>
                  <a:lnTo>
                    <a:pt x="123418" y="2792260"/>
                  </a:lnTo>
                  <a:lnTo>
                    <a:pt x="131800" y="2792260"/>
                  </a:lnTo>
                  <a:lnTo>
                    <a:pt x="131800" y="2789974"/>
                  </a:lnTo>
                  <a:close/>
                </a:path>
                <a:path w="1714500" h="2827020">
                  <a:moveTo>
                    <a:pt x="131800" y="1597647"/>
                  </a:moveTo>
                  <a:lnTo>
                    <a:pt x="92189" y="1597647"/>
                  </a:lnTo>
                  <a:lnTo>
                    <a:pt x="92189" y="1602219"/>
                  </a:lnTo>
                  <a:lnTo>
                    <a:pt x="108191" y="1602219"/>
                  </a:lnTo>
                  <a:lnTo>
                    <a:pt x="108191" y="1644878"/>
                  </a:lnTo>
                  <a:lnTo>
                    <a:pt x="115811" y="1644878"/>
                  </a:lnTo>
                  <a:lnTo>
                    <a:pt x="115811" y="1602219"/>
                  </a:lnTo>
                  <a:lnTo>
                    <a:pt x="131800" y="1602219"/>
                  </a:lnTo>
                  <a:lnTo>
                    <a:pt x="131800" y="1597647"/>
                  </a:lnTo>
                  <a:close/>
                </a:path>
                <a:path w="1714500" h="2827020">
                  <a:moveTo>
                    <a:pt x="131800" y="830440"/>
                  </a:moveTo>
                  <a:lnTo>
                    <a:pt x="128752" y="827392"/>
                  </a:lnTo>
                  <a:lnTo>
                    <a:pt x="128752" y="825106"/>
                  </a:lnTo>
                  <a:lnTo>
                    <a:pt x="126466" y="825106"/>
                  </a:lnTo>
                  <a:lnTo>
                    <a:pt x="126466" y="822058"/>
                  </a:lnTo>
                  <a:lnTo>
                    <a:pt x="123418" y="822058"/>
                  </a:lnTo>
                  <a:lnTo>
                    <a:pt x="123418" y="819772"/>
                  </a:lnTo>
                  <a:lnTo>
                    <a:pt x="102857" y="819772"/>
                  </a:lnTo>
                  <a:lnTo>
                    <a:pt x="102857" y="822058"/>
                  </a:lnTo>
                  <a:lnTo>
                    <a:pt x="99809" y="822058"/>
                  </a:lnTo>
                  <a:lnTo>
                    <a:pt x="99809" y="825106"/>
                  </a:lnTo>
                  <a:lnTo>
                    <a:pt x="97523" y="825106"/>
                  </a:lnTo>
                  <a:lnTo>
                    <a:pt x="97523" y="838060"/>
                  </a:lnTo>
                  <a:lnTo>
                    <a:pt x="99809" y="838060"/>
                  </a:lnTo>
                  <a:lnTo>
                    <a:pt x="99809" y="841108"/>
                  </a:lnTo>
                  <a:lnTo>
                    <a:pt x="105143" y="841108"/>
                  </a:lnTo>
                  <a:lnTo>
                    <a:pt x="105143" y="843394"/>
                  </a:lnTo>
                  <a:lnTo>
                    <a:pt x="113525" y="843394"/>
                  </a:lnTo>
                  <a:lnTo>
                    <a:pt x="113525" y="845680"/>
                  </a:lnTo>
                  <a:lnTo>
                    <a:pt x="121132" y="845680"/>
                  </a:lnTo>
                  <a:lnTo>
                    <a:pt x="121132" y="848728"/>
                  </a:lnTo>
                  <a:lnTo>
                    <a:pt x="126466" y="848728"/>
                  </a:lnTo>
                  <a:lnTo>
                    <a:pt x="126466" y="856348"/>
                  </a:lnTo>
                  <a:lnTo>
                    <a:pt x="123418" y="856348"/>
                  </a:lnTo>
                  <a:lnTo>
                    <a:pt x="123418" y="859383"/>
                  </a:lnTo>
                  <a:lnTo>
                    <a:pt x="121132" y="859383"/>
                  </a:lnTo>
                  <a:lnTo>
                    <a:pt x="121132" y="861669"/>
                  </a:lnTo>
                  <a:lnTo>
                    <a:pt x="108191" y="861669"/>
                  </a:lnTo>
                  <a:lnTo>
                    <a:pt x="108191" y="859383"/>
                  </a:lnTo>
                  <a:lnTo>
                    <a:pt x="102857" y="859383"/>
                  </a:lnTo>
                  <a:lnTo>
                    <a:pt x="102857" y="854062"/>
                  </a:lnTo>
                  <a:lnTo>
                    <a:pt x="99809" y="854062"/>
                  </a:lnTo>
                  <a:lnTo>
                    <a:pt x="99809" y="851014"/>
                  </a:lnTo>
                  <a:lnTo>
                    <a:pt x="95237" y="851014"/>
                  </a:lnTo>
                  <a:lnTo>
                    <a:pt x="95237" y="856348"/>
                  </a:lnTo>
                  <a:lnTo>
                    <a:pt x="97523" y="856348"/>
                  </a:lnTo>
                  <a:lnTo>
                    <a:pt x="97523" y="861669"/>
                  </a:lnTo>
                  <a:lnTo>
                    <a:pt x="99809" y="861669"/>
                  </a:lnTo>
                  <a:lnTo>
                    <a:pt x="99809" y="864717"/>
                  </a:lnTo>
                  <a:lnTo>
                    <a:pt x="105143" y="864717"/>
                  </a:lnTo>
                  <a:lnTo>
                    <a:pt x="105143" y="867003"/>
                  </a:lnTo>
                  <a:lnTo>
                    <a:pt x="123418" y="867003"/>
                  </a:lnTo>
                  <a:lnTo>
                    <a:pt x="123418" y="864717"/>
                  </a:lnTo>
                  <a:lnTo>
                    <a:pt x="126466" y="864717"/>
                  </a:lnTo>
                  <a:lnTo>
                    <a:pt x="126466" y="861669"/>
                  </a:lnTo>
                  <a:lnTo>
                    <a:pt x="128752" y="861669"/>
                  </a:lnTo>
                  <a:lnTo>
                    <a:pt x="128752" y="859383"/>
                  </a:lnTo>
                  <a:lnTo>
                    <a:pt x="131800" y="859383"/>
                  </a:lnTo>
                  <a:lnTo>
                    <a:pt x="131800" y="845680"/>
                  </a:lnTo>
                  <a:lnTo>
                    <a:pt x="128752" y="845680"/>
                  </a:lnTo>
                  <a:lnTo>
                    <a:pt x="128752" y="843394"/>
                  </a:lnTo>
                  <a:lnTo>
                    <a:pt x="126466" y="843394"/>
                  </a:lnTo>
                  <a:lnTo>
                    <a:pt x="126466" y="841108"/>
                  </a:lnTo>
                  <a:lnTo>
                    <a:pt x="118846" y="841108"/>
                  </a:lnTo>
                  <a:lnTo>
                    <a:pt x="118846" y="838060"/>
                  </a:lnTo>
                  <a:lnTo>
                    <a:pt x="108191" y="838060"/>
                  </a:lnTo>
                  <a:lnTo>
                    <a:pt x="108191" y="835774"/>
                  </a:lnTo>
                  <a:lnTo>
                    <a:pt x="102857" y="835774"/>
                  </a:lnTo>
                  <a:lnTo>
                    <a:pt x="102857" y="827392"/>
                  </a:lnTo>
                  <a:lnTo>
                    <a:pt x="105143" y="827392"/>
                  </a:lnTo>
                  <a:lnTo>
                    <a:pt x="105143" y="825106"/>
                  </a:lnTo>
                  <a:lnTo>
                    <a:pt x="121132" y="825106"/>
                  </a:lnTo>
                  <a:lnTo>
                    <a:pt x="121132" y="827392"/>
                  </a:lnTo>
                  <a:lnTo>
                    <a:pt x="123418" y="827392"/>
                  </a:lnTo>
                  <a:lnTo>
                    <a:pt x="123418" y="832726"/>
                  </a:lnTo>
                  <a:lnTo>
                    <a:pt x="131800" y="832726"/>
                  </a:lnTo>
                  <a:lnTo>
                    <a:pt x="131800" y="830440"/>
                  </a:lnTo>
                  <a:close/>
                </a:path>
                <a:path w="1714500" h="2827020">
                  <a:moveTo>
                    <a:pt x="134086" y="428180"/>
                  </a:moveTo>
                  <a:lnTo>
                    <a:pt x="95237" y="428180"/>
                  </a:lnTo>
                  <a:lnTo>
                    <a:pt x="95237" y="433501"/>
                  </a:lnTo>
                  <a:lnTo>
                    <a:pt x="110477" y="433501"/>
                  </a:lnTo>
                  <a:lnTo>
                    <a:pt x="110477" y="475411"/>
                  </a:lnTo>
                  <a:lnTo>
                    <a:pt x="118846" y="475411"/>
                  </a:lnTo>
                  <a:lnTo>
                    <a:pt x="118846" y="433501"/>
                  </a:lnTo>
                  <a:lnTo>
                    <a:pt x="134086" y="433501"/>
                  </a:lnTo>
                  <a:lnTo>
                    <a:pt x="134086" y="428180"/>
                  </a:lnTo>
                  <a:close/>
                </a:path>
                <a:path w="1714500" h="2827020">
                  <a:moveTo>
                    <a:pt x="139420" y="1229664"/>
                  </a:moveTo>
                  <a:lnTo>
                    <a:pt x="118846" y="1229664"/>
                  </a:lnTo>
                  <a:lnTo>
                    <a:pt x="118846" y="1234998"/>
                  </a:lnTo>
                  <a:lnTo>
                    <a:pt x="131800" y="1234998"/>
                  </a:lnTo>
                  <a:lnTo>
                    <a:pt x="131800" y="1245654"/>
                  </a:lnTo>
                  <a:lnTo>
                    <a:pt x="126466" y="1245654"/>
                  </a:lnTo>
                  <a:lnTo>
                    <a:pt x="126466" y="1247940"/>
                  </a:lnTo>
                  <a:lnTo>
                    <a:pt x="113525" y="1247940"/>
                  </a:lnTo>
                  <a:lnTo>
                    <a:pt x="110477" y="1245654"/>
                  </a:lnTo>
                  <a:lnTo>
                    <a:pt x="108191" y="1245654"/>
                  </a:lnTo>
                  <a:lnTo>
                    <a:pt x="108191" y="1242606"/>
                  </a:lnTo>
                  <a:lnTo>
                    <a:pt x="105143" y="1242606"/>
                  </a:lnTo>
                  <a:lnTo>
                    <a:pt x="105143" y="1240332"/>
                  </a:lnTo>
                  <a:lnTo>
                    <a:pt x="102857" y="1240332"/>
                  </a:lnTo>
                  <a:lnTo>
                    <a:pt x="102857" y="1218996"/>
                  </a:lnTo>
                  <a:lnTo>
                    <a:pt x="105143" y="1218996"/>
                  </a:lnTo>
                  <a:lnTo>
                    <a:pt x="105143" y="1213662"/>
                  </a:lnTo>
                  <a:lnTo>
                    <a:pt x="110477" y="1213662"/>
                  </a:lnTo>
                  <a:lnTo>
                    <a:pt x="110477" y="1211376"/>
                  </a:lnTo>
                  <a:lnTo>
                    <a:pt x="126466" y="1211376"/>
                  </a:lnTo>
                  <a:lnTo>
                    <a:pt x="126466" y="1213662"/>
                  </a:lnTo>
                  <a:lnTo>
                    <a:pt x="128752" y="1213662"/>
                  </a:lnTo>
                  <a:lnTo>
                    <a:pt x="128752" y="1216710"/>
                  </a:lnTo>
                  <a:lnTo>
                    <a:pt x="131800" y="1216710"/>
                  </a:lnTo>
                  <a:lnTo>
                    <a:pt x="131800" y="1222044"/>
                  </a:lnTo>
                  <a:lnTo>
                    <a:pt x="137134" y="1218996"/>
                  </a:lnTo>
                  <a:lnTo>
                    <a:pt x="137134" y="1213662"/>
                  </a:lnTo>
                  <a:lnTo>
                    <a:pt x="134086" y="1211376"/>
                  </a:lnTo>
                  <a:lnTo>
                    <a:pt x="134086" y="1208328"/>
                  </a:lnTo>
                  <a:lnTo>
                    <a:pt x="128752" y="1208328"/>
                  </a:lnTo>
                  <a:lnTo>
                    <a:pt x="128752" y="1206042"/>
                  </a:lnTo>
                  <a:lnTo>
                    <a:pt x="108191" y="1206042"/>
                  </a:lnTo>
                  <a:lnTo>
                    <a:pt x="108191" y="1208328"/>
                  </a:lnTo>
                  <a:lnTo>
                    <a:pt x="102857" y="1208328"/>
                  </a:lnTo>
                  <a:lnTo>
                    <a:pt x="102857" y="1211376"/>
                  </a:lnTo>
                  <a:lnTo>
                    <a:pt x="99809" y="1211376"/>
                  </a:lnTo>
                  <a:lnTo>
                    <a:pt x="99809" y="1216710"/>
                  </a:lnTo>
                  <a:lnTo>
                    <a:pt x="97523" y="1216710"/>
                  </a:lnTo>
                  <a:lnTo>
                    <a:pt x="97523" y="1222044"/>
                  </a:lnTo>
                  <a:lnTo>
                    <a:pt x="95237" y="1222044"/>
                  </a:lnTo>
                  <a:lnTo>
                    <a:pt x="95237" y="1234998"/>
                  </a:lnTo>
                  <a:lnTo>
                    <a:pt x="97523" y="1237284"/>
                  </a:lnTo>
                  <a:lnTo>
                    <a:pt x="97523" y="1242606"/>
                  </a:lnTo>
                  <a:lnTo>
                    <a:pt x="99809" y="1242606"/>
                  </a:lnTo>
                  <a:lnTo>
                    <a:pt x="99809" y="1245654"/>
                  </a:lnTo>
                  <a:lnTo>
                    <a:pt x="102857" y="1247940"/>
                  </a:lnTo>
                  <a:lnTo>
                    <a:pt x="105143" y="1247940"/>
                  </a:lnTo>
                  <a:lnTo>
                    <a:pt x="105143" y="1250226"/>
                  </a:lnTo>
                  <a:lnTo>
                    <a:pt x="110477" y="1250226"/>
                  </a:lnTo>
                  <a:lnTo>
                    <a:pt x="110477" y="1253274"/>
                  </a:lnTo>
                  <a:lnTo>
                    <a:pt x="128752" y="1253274"/>
                  </a:lnTo>
                  <a:lnTo>
                    <a:pt x="128752" y="1250226"/>
                  </a:lnTo>
                  <a:lnTo>
                    <a:pt x="134086" y="1250226"/>
                  </a:lnTo>
                  <a:lnTo>
                    <a:pt x="134086" y="1247940"/>
                  </a:lnTo>
                  <a:lnTo>
                    <a:pt x="139420" y="1247940"/>
                  </a:lnTo>
                  <a:lnTo>
                    <a:pt x="139420" y="1229664"/>
                  </a:lnTo>
                  <a:close/>
                </a:path>
                <a:path w="1714500" h="2827020">
                  <a:moveTo>
                    <a:pt x="139420" y="60947"/>
                  </a:moveTo>
                  <a:lnTo>
                    <a:pt x="118846" y="60947"/>
                  </a:lnTo>
                  <a:lnTo>
                    <a:pt x="118846" y="65519"/>
                  </a:lnTo>
                  <a:lnTo>
                    <a:pt x="131800" y="65519"/>
                  </a:lnTo>
                  <a:lnTo>
                    <a:pt x="131800" y="76187"/>
                  </a:lnTo>
                  <a:lnTo>
                    <a:pt x="126466" y="76187"/>
                  </a:lnTo>
                  <a:lnTo>
                    <a:pt x="126466" y="79235"/>
                  </a:lnTo>
                  <a:lnTo>
                    <a:pt x="110477" y="79235"/>
                  </a:lnTo>
                  <a:lnTo>
                    <a:pt x="110477" y="76187"/>
                  </a:lnTo>
                  <a:lnTo>
                    <a:pt x="108191" y="76187"/>
                  </a:lnTo>
                  <a:lnTo>
                    <a:pt x="108191" y="73901"/>
                  </a:lnTo>
                  <a:lnTo>
                    <a:pt x="105143" y="73901"/>
                  </a:lnTo>
                  <a:lnTo>
                    <a:pt x="105143" y="70853"/>
                  </a:lnTo>
                  <a:lnTo>
                    <a:pt x="102857" y="70853"/>
                  </a:lnTo>
                  <a:lnTo>
                    <a:pt x="102857" y="50279"/>
                  </a:lnTo>
                  <a:lnTo>
                    <a:pt x="105143" y="50279"/>
                  </a:lnTo>
                  <a:lnTo>
                    <a:pt x="105143" y="47231"/>
                  </a:lnTo>
                  <a:lnTo>
                    <a:pt x="108191" y="47231"/>
                  </a:lnTo>
                  <a:lnTo>
                    <a:pt x="108191" y="44945"/>
                  </a:lnTo>
                  <a:lnTo>
                    <a:pt x="110477" y="44945"/>
                  </a:lnTo>
                  <a:lnTo>
                    <a:pt x="110477" y="41897"/>
                  </a:lnTo>
                  <a:lnTo>
                    <a:pt x="126466" y="41897"/>
                  </a:lnTo>
                  <a:lnTo>
                    <a:pt x="126466" y="44945"/>
                  </a:lnTo>
                  <a:lnTo>
                    <a:pt x="128752" y="44945"/>
                  </a:lnTo>
                  <a:lnTo>
                    <a:pt x="128752" y="47231"/>
                  </a:lnTo>
                  <a:lnTo>
                    <a:pt x="131800" y="47231"/>
                  </a:lnTo>
                  <a:lnTo>
                    <a:pt x="131800" y="52565"/>
                  </a:lnTo>
                  <a:lnTo>
                    <a:pt x="137134" y="50279"/>
                  </a:lnTo>
                  <a:lnTo>
                    <a:pt x="137134" y="44945"/>
                  </a:lnTo>
                  <a:lnTo>
                    <a:pt x="134086" y="44945"/>
                  </a:lnTo>
                  <a:lnTo>
                    <a:pt x="134086" y="39611"/>
                  </a:lnTo>
                  <a:lnTo>
                    <a:pt x="128752" y="39611"/>
                  </a:lnTo>
                  <a:lnTo>
                    <a:pt x="128752" y="37325"/>
                  </a:lnTo>
                  <a:lnTo>
                    <a:pt x="108191" y="37325"/>
                  </a:lnTo>
                  <a:lnTo>
                    <a:pt x="108191" y="39611"/>
                  </a:lnTo>
                  <a:lnTo>
                    <a:pt x="102857" y="39611"/>
                  </a:lnTo>
                  <a:lnTo>
                    <a:pt x="102857" y="41897"/>
                  </a:lnTo>
                  <a:lnTo>
                    <a:pt x="99809" y="41897"/>
                  </a:lnTo>
                  <a:lnTo>
                    <a:pt x="99809" y="47231"/>
                  </a:lnTo>
                  <a:lnTo>
                    <a:pt x="97523" y="47231"/>
                  </a:lnTo>
                  <a:lnTo>
                    <a:pt x="97523" y="52565"/>
                  </a:lnTo>
                  <a:lnTo>
                    <a:pt x="95237" y="55613"/>
                  </a:lnTo>
                  <a:lnTo>
                    <a:pt x="95237" y="68567"/>
                  </a:lnTo>
                  <a:lnTo>
                    <a:pt x="97523" y="68567"/>
                  </a:lnTo>
                  <a:lnTo>
                    <a:pt x="97523" y="73901"/>
                  </a:lnTo>
                  <a:lnTo>
                    <a:pt x="99809" y="73901"/>
                  </a:lnTo>
                  <a:lnTo>
                    <a:pt x="99809" y="79235"/>
                  </a:lnTo>
                  <a:lnTo>
                    <a:pt x="102857" y="79235"/>
                  </a:lnTo>
                  <a:lnTo>
                    <a:pt x="105143" y="81521"/>
                  </a:lnTo>
                  <a:lnTo>
                    <a:pt x="108191" y="81521"/>
                  </a:lnTo>
                  <a:lnTo>
                    <a:pt x="108191" y="84569"/>
                  </a:lnTo>
                  <a:lnTo>
                    <a:pt x="128752" y="84569"/>
                  </a:lnTo>
                  <a:lnTo>
                    <a:pt x="128752" y="81521"/>
                  </a:lnTo>
                  <a:lnTo>
                    <a:pt x="134086" y="81521"/>
                  </a:lnTo>
                  <a:lnTo>
                    <a:pt x="134086" y="79235"/>
                  </a:lnTo>
                  <a:lnTo>
                    <a:pt x="139420" y="79235"/>
                  </a:lnTo>
                  <a:lnTo>
                    <a:pt x="139420" y="60947"/>
                  </a:lnTo>
                  <a:close/>
                </a:path>
                <a:path w="1714500" h="2827020">
                  <a:moveTo>
                    <a:pt x="144754" y="2385415"/>
                  </a:moveTo>
                  <a:lnTo>
                    <a:pt x="108191" y="2385415"/>
                  </a:lnTo>
                  <a:lnTo>
                    <a:pt x="108191" y="2390749"/>
                  </a:lnTo>
                  <a:lnTo>
                    <a:pt x="123418" y="2390749"/>
                  </a:lnTo>
                  <a:lnTo>
                    <a:pt x="123418" y="2432659"/>
                  </a:lnTo>
                  <a:lnTo>
                    <a:pt x="128752" y="2432659"/>
                  </a:lnTo>
                  <a:lnTo>
                    <a:pt x="128752" y="2390749"/>
                  </a:lnTo>
                  <a:lnTo>
                    <a:pt x="144754" y="2390749"/>
                  </a:lnTo>
                  <a:lnTo>
                    <a:pt x="144754" y="2385415"/>
                  </a:lnTo>
                  <a:close/>
                </a:path>
                <a:path w="1714500" h="2827020">
                  <a:moveTo>
                    <a:pt x="150088" y="1988489"/>
                  </a:moveTo>
                  <a:lnTo>
                    <a:pt x="147802" y="1988489"/>
                  </a:lnTo>
                  <a:lnTo>
                    <a:pt x="147802" y="1983155"/>
                  </a:lnTo>
                  <a:lnTo>
                    <a:pt x="144754" y="1983155"/>
                  </a:lnTo>
                  <a:lnTo>
                    <a:pt x="144754" y="1980869"/>
                  </a:lnTo>
                  <a:lnTo>
                    <a:pt x="139420" y="1980869"/>
                  </a:lnTo>
                  <a:lnTo>
                    <a:pt x="139420" y="1978583"/>
                  </a:lnTo>
                  <a:lnTo>
                    <a:pt x="128752" y="1978583"/>
                  </a:lnTo>
                  <a:lnTo>
                    <a:pt x="128752" y="1975535"/>
                  </a:lnTo>
                  <a:lnTo>
                    <a:pt x="121132" y="1975535"/>
                  </a:lnTo>
                  <a:lnTo>
                    <a:pt x="121132" y="1973249"/>
                  </a:lnTo>
                  <a:lnTo>
                    <a:pt x="118846" y="1973249"/>
                  </a:lnTo>
                  <a:lnTo>
                    <a:pt x="118846" y="1967915"/>
                  </a:lnTo>
                  <a:lnTo>
                    <a:pt x="121132" y="1967915"/>
                  </a:lnTo>
                  <a:lnTo>
                    <a:pt x="121132" y="1964867"/>
                  </a:lnTo>
                  <a:lnTo>
                    <a:pt x="123418" y="1964867"/>
                  </a:lnTo>
                  <a:lnTo>
                    <a:pt x="123418" y="1962581"/>
                  </a:lnTo>
                  <a:lnTo>
                    <a:pt x="137134" y="1962581"/>
                  </a:lnTo>
                  <a:lnTo>
                    <a:pt x="137134" y="1964867"/>
                  </a:lnTo>
                  <a:lnTo>
                    <a:pt x="139420" y="1964867"/>
                  </a:lnTo>
                  <a:lnTo>
                    <a:pt x="139420" y="1967915"/>
                  </a:lnTo>
                  <a:lnTo>
                    <a:pt x="142468" y="1967915"/>
                  </a:lnTo>
                  <a:lnTo>
                    <a:pt x="142468" y="1973249"/>
                  </a:lnTo>
                  <a:lnTo>
                    <a:pt x="147802" y="1970201"/>
                  </a:lnTo>
                  <a:lnTo>
                    <a:pt x="147802" y="1964867"/>
                  </a:lnTo>
                  <a:lnTo>
                    <a:pt x="144754" y="1964867"/>
                  </a:lnTo>
                  <a:lnTo>
                    <a:pt x="144754" y="1962581"/>
                  </a:lnTo>
                  <a:lnTo>
                    <a:pt x="142468" y="1962581"/>
                  </a:lnTo>
                  <a:lnTo>
                    <a:pt x="142468" y="1959533"/>
                  </a:lnTo>
                  <a:lnTo>
                    <a:pt x="137134" y="1959533"/>
                  </a:lnTo>
                  <a:lnTo>
                    <a:pt x="137134" y="1957247"/>
                  </a:lnTo>
                  <a:lnTo>
                    <a:pt x="123418" y="1957247"/>
                  </a:lnTo>
                  <a:lnTo>
                    <a:pt x="123418" y="1959533"/>
                  </a:lnTo>
                  <a:lnTo>
                    <a:pt x="118846" y="1959533"/>
                  </a:lnTo>
                  <a:lnTo>
                    <a:pt x="118846" y="1962581"/>
                  </a:lnTo>
                  <a:lnTo>
                    <a:pt x="115811" y="1962581"/>
                  </a:lnTo>
                  <a:lnTo>
                    <a:pt x="115811" y="1964867"/>
                  </a:lnTo>
                  <a:lnTo>
                    <a:pt x="113525" y="1964867"/>
                  </a:lnTo>
                  <a:lnTo>
                    <a:pt x="113525" y="1975535"/>
                  </a:lnTo>
                  <a:lnTo>
                    <a:pt x="115811" y="1975535"/>
                  </a:lnTo>
                  <a:lnTo>
                    <a:pt x="115811" y="1978583"/>
                  </a:lnTo>
                  <a:lnTo>
                    <a:pt x="118846" y="1978583"/>
                  </a:lnTo>
                  <a:lnTo>
                    <a:pt x="118846" y="1980869"/>
                  </a:lnTo>
                  <a:lnTo>
                    <a:pt x="123418" y="1980869"/>
                  </a:lnTo>
                  <a:lnTo>
                    <a:pt x="123418" y="1983155"/>
                  </a:lnTo>
                  <a:lnTo>
                    <a:pt x="134086" y="1983155"/>
                  </a:lnTo>
                  <a:lnTo>
                    <a:pt x="134086" y="1986203"/>
                  </a:lnTo>
                  <a:lnTo>
                    <a:pt x="139420" y="1986203"/>
                  </a:lnTo>
                  <a:lnTo>
                    <a:pt x="139420" y="1988489"/>
                  </a:lnTo>
                  <a:lnTo>
                    <a:pt x="142468" y="1988489"/>
                  </a:lnTo>
                  <a:lnTo>
                    <a:pt x="142468" y="1996871"/>
                  </a:lnTo>
                  <a:lnTo>
                    <a:pt x="139420" y="1996871"/>
                  </a:lnTo>
                  <a:lnTo>
                    <a:pt x="139420" y="1999157"/>
                  </a:lnTo>
                  <a:lnTo>
                    <a:pt x="121132" y="1999157"/>
                  </a:lnTo>
                  <a:lnTo>
                    <a:pt x="121132" y="1996871"/>
                  </a:lnTo>
                  <a:lnTo>
                    <a:pt x="118846" y="1996871"/>
                  </a:lnTo>
                  <a:lnTo>
                    <a:pt x="118846" y="1988489"/>
                  </a:lnTo>
                  <a:lnTo>
                    <a:pt x="110477" y="1991537"/>
                  </a:lnTo>
                  <a:lnTo>
                    <a:pt x="113525" y="1993823"/>
                  </a:lnTo>
                  <a:lnTo>
                    <a:pt x="113525" y="1999157"/>
                  </a:lnTo>
                  <a:lnTo>
                    <a:pt x="115811" y="1999157"/>
                  </a:lnTo>
                  <a:lnTo>
                    <a:pt x="115811" y="2002205"/>
                  </a:lnTo>
                  <a:lnTo>
                    <a:pt x="118846" y="2002205"/>
                  </a:lnTo>
                  <a:lnTo>
                    <a:pt x="118846" y="2004479"/>
                  </a:lnTo>
                  <a:lnTo>
                    <a:pt x="126466" y="2004479"/>
                  </a:lnTo>
                  <a:lnTo>
                    <a:pt x="128752" y="2006765"/>
                  </a:lnTo>
                  <a:lnTo>
                    <a:pt x="134086" y="2006765"/>
                  </a:lnTo>
                  <a:lnTo>
                    <a:pt x="134086" y="2004479"/>
                  </a:lnTo>
                  <a:lnTo>
                    <a:pt x="142468" y="2004479"/>
                  </a:lnTo>
                  <a:lnTo>
                    <a:pt x="142468" y="2002205"/>
                  </a:lnTo>
                  <a:lnTo>
                    <a:pt x="144754" y="2002205"/>
                  </a:lnTo>
                  <a:lnTo>
                    <a:pt x="144754" y="1999157"/>
                  </a:lnTo>
                  <a:lnTo>
                    <a:pt x="147802" y="1999157"/>
                  </a:lnTo>
                  <a:lnTo>
                    <a:pt x="147802" y="1996871"/>
                  </a:lnTo>
                  <a:lnTo>
                    <a:pt x="150088" y="1993823"/>
                  </a:lnTo>
                  <a:lnTo>
                    <a:pt x="150088" y="1988489"/>
                  </a:lnTo>
                  <a:close/>
                </a:path>
                <a:path w="1714500" h="2827020">
                  <a:moveTo>
                    <a:pt x="1244130" y="1132141"/>
                  </a:moveTo>
                  <a:lnTo>
                    <a:pt x="1220508" y="1132141"/>
                  </a:lnTo>
                  <a:lnTo>
                    <a:pt x="1220508" y="425881"/>
                  </a:lnTo>
                  <a:lnTo>
                    <a:pt x="1206804" y="425881"/>
                  </a:lnTo>
                  <a:lnTo>
                    <a:pt x="1206804" y="1132141"/>
                  </a:lnTo>
                  <a:lnTo>
                    <a:pt x="1183182" y="1132141"/>
                  </a:lnTo>
                  <a:lnTo>
                    <a:pt x="1215186" y="1190040"/>
                  </a:lnTo>
                  <a:lnTo>
                    <a:pt x="1244130" y="1132141"/>
                  </a:lnTo>
                  <a:close/>
                </a:path>
                <a:path w="1714500" h="2827020">
                  <a:moveTo>
                    <a:pt x="1380515" y="738251"/>
                  </a:moveTo>
                  <a:lnTo>
                    <a:pt x="1372895" y="738251"/>
                  </a:lnTo>
                  <a:lnTo>
                    <a:pt x="1372895" y="801497"/>
                  </a:lnTo>
                  <a:lnTo>
                    <a:pt x="1380515" y="801497"/>
                  </a:lnTo>
                  <a:lnTo>
                    <a:pt x="1380515" y="738251"/>
                  </a:lnTo>
                  <a:close/>
                </a:path>
                <a:path w="1714500" h="2827020">
                  <a:moveTo>
                    <a:pt x="1414792" y="774827"/>
                  </a:moveTo>
                  <a:lnTo>
                    <a:pt x="1409471" y="774827"/>
                  </a:lnTo>
                  <a:lnTo>
                    <a:pt x="1409471" y="780161"/>
                  </a:lnTo>
                  <a:lnTo>
                    <a:pt x="1407185" y="780161"/>
                  </a:lnTo>
                  <a:lnTo>
                    <a:pt x="1407185" y="783196"/>
                  </a:lnTo>
                  <a:lnTo>
                    <a:pt x="1404137" y="783196"/>
                  </a:lnTo>
                  <a:lnTo>
                    <a:pt x="1401851" y="785482"/>
                  </a:lnTo>
                  <a:lnTo>
                    <a:pt x="1398803" y="785482"/>
                  </a:lnTo>
                  <a:lnTo>
                    <a:pt x="1398803" y="788530"/>
                  </a:lnTo>
                  <a:lnTo>
                    <a:pt x="1396517" y="788530"/>
                  </a:lnTo>
                  <a:lnTo>
                    <a:pt x="1396517" y="793864"/>
                  </a:lnTo>
                  <a:lnTo>
                    <a:pt x="1398803" y="793864"/>
                  </a:lnTo>
                  <a:lnTo>
                    <a:pt x="1398803" y="790816"/>
                  </a:lnTo>
                  <a:lnTo>
                    <a:pt x="1404137" y="790816"/>
                  </a:lnTo>
                  <a:lnTo>
                    <a:pt x="1404137" y="788530"/>
                  </a:lnTo>
                  <a:lnTo>
                    <a:pt x="1407185" y="788530"/>
                  </a:lnTo>
                  <a:lnTo>
                    <a:pt x="1407185" y="785482"/>
                  </a:lnTo>
                  <a:lnTo>
                    <a:pt x="1409471" y="785482"/>
                  </a:lnTo>
                  <a:lnTo>
                    <a:pt x="1409471" y="822058"/>
                  </a:lnTo>
                  <a:lnTo>
                    <a:pt x="1414792" y="822058"/>
                  </a:lnTo>
                  <a:lnTo>
                    <a:pt x="1414792" y="774827"/>
                  </a:lnTo>
                  <a:close/>
                </a:path>
                <a:path w="1714500" h="2827020">
                  <a:moveTo>
                    <a:pt x="1483372" y="774827"/>
                  </a:moveTo>
                  <a:lnTo>
                    <a:pt x="1443748" y="774827"/>
                  </a:lnTo>
                  <a:lnTo>
                    <a:pt x="1443748" y="783209"/>
                  </a:lnTo>
                  <a:lnTo>
                    <a:pt x="1483372" y="783209"/>
                  </a:lnTo>
                  <a:lnTo>
                    <a:pt x="1483372" y="774827"/>
                  </a:lnTo>
                  <a:close/>
                </a:path>
                <a:path w="1714500" h="2827020">
                  <a:moveTo>
                    <a:pt x="1483372" y="756539"/>
                  </a:moveTo>
                  <a:lnTo>
                    <a:pt x="1443748" y="756539"/>
                  </a:lnTo>
                  <a:lnTo>
                    <a:pt x="1443748" y="761873"/>
                  </a:lnTo>
                  <a:lnTo>
                    <a:pt x="1483372" y="761873"/>
                  </a:lnTo>
                  <a:lnTo>
                    <a:pt x="1483372" y="756539"/>
                  </a:lnTo>
                  <a:close/>
                </a:path>
                <a:path w="1714500" h="2827020">
                  <a:moveTo>
                    <a:pt x="1530604" y="738251"/>
                  </a:moveTo>
                  <a:lnTo>
                    <a:pt x="1522222" y="738251"/>
                  </a:lnTo>
                  <a:lnTo>
                    <a:pt x="1522222" y="801497"/>
                  </a:lnTo>
                  <a:lnTo>
                    <a:pt x="1530604" y="801497"/>
                  </a:lnTo>
                  <a:lnTo>
                    <a:pt x="1530604" y="738251"/>
                  </a:lnTo>
                  <a:close/>
                </a:path>
                <a:path w="1714500" h="2827020">
                  <a:moveTo>
                    <a:pt x="1569453" y="785482"/>
                  </a:moveTo>
                  <a:lnTo>
                    <a:pt x="1567167" y="785482"/>
                  </a:lnTo>
                  <a:lnTo>
                    <a:pt x="1567167" y="780161"/>
                  </a:lnTo>
                  <a:lnTo>
                    <a:pt x="1564894" y="780161"/>
                  </a:lnTo>
                  <a:lnTo>
                    <a:pt x="1564894" y="777875"/>
                  </a:lnTo>
                  <a:lnTo>
                    <a:pt x="1559560" y="777875"/>
                  </a:lnTo>
                  <a:lnTo>
                    <a:pt x="1559560" y="774827"/>
                  </a:lnTo>
                  <a:lnTo>
                    <a:pt x="1548892" y="774827"/>
                  </a:lnTo>
                  <a:lnTo>
                    <a:pt x="1548892" y="777875"/>
                  </a:lnTo>
                  <a:lnTo>
                    <a:pt x="1543558" y="777875"/>
                  </a:lnTo>
                  <a:lnTo>
                    <a:pt x="1543558" y="780161"/>
                  </a:lnTo>
                  <a:lnTo>
                    <a:pt x="1541272" y="780161"/>
                  </a:lnTo>
                  <a:lnTo>
                    <a:pt x="1541272" y="785482"/>
                  </a:lnTo>
                  <a:lnTo>
                    <a:pt x="1538224" y="788530"/>
                  </a:lnTo>
                  <a:lnTo>
                    <a:pt x="1545844" y="790816"/>
                  </a:lnTo>
                  <a:lnTo>
                    <a:pt x="1545844" y="783196"/>
                  </a:lnTo>
                  <a:lnTo>
                    <a:pt x="1548892" y="783196"/>
                  </a:lnTo>
                  <a:lnTo>
                    <a:pt x="1548892" y="780161"/>
                  </a:lnTo>
                  <a:lnTo>
                    <a:pt x="1559560" y="780161"/>
                  </a:lnTo>
                  <a:lnTo>
                    <a:pt x="1559560" y="783196"/>
                  </a:lnTo>
                  <a:lnTo>
                    <a:pt x="1561846" y="783196"/>
                  </a:lnTo>
                  <a:lnTo>
                    <a:pt x="1561846" y="796150"/>
                  </a:lnTo>
                  <a:lnTo>
                    <a:pt x="1559560" y="796150"/>
                  </a:lnTo>
                  <a:lnTo>
                    <a:pt x="1559560" y="798436"/>
                  </a:lnTo>
                  <a:lnTo>
                    <a:pt x="1556512" y="798436"/>
                  </a:lnTo>
                  <a:lnTo>
                    <a:pt x="1556512" y="801484"/>
                  </a:lnTo>
                  <a:lnTo>
                    <a:pt x="1554226" y="801484"/>
                  </a:lnTo>
                  <a:lnTo>
                    <a:pt x="1554226" y="803770"/>
                  </a:lnTo>
                  <a:lnTo>
                    <a:pt x="1551178" y="803770"/>
                  </a:lnTo>
                  <a:lnTo>
                    <a:pt x="1551178" y="806818"/>
                  </a:lnTo>
                  <a:lnTo>
                    <a:pt x="1548892" y="806818"/>
                  </a:lnTo>
                  <a:lnTo>
                    <a:pt x="1545844" y="809104"/>
                  </a:lnTo>
                  <a:lnTo>
                    <a:pt x="1543558" y="809104"/>
                  </a:lnTo>
                  <a:lnTo>
                    <a:pt x="1543558" y="812152"/>
                  </a:lnTo>
                  <a:lnTo>
                    <a:pt x="1541272" y="814438"/>
                  </a:lnTo>
                  <a:lnTo>
                    <a:pt x="1541272" y="817486"/>
                  </a:lnTo>
                  <a:lnTo>
                    <a:pt x="1538224" y="817486"/>
                  </a:lnTo>
                  <a:lnTo>
                    <a:pt x="1538224" y="822058"/>
                  </a:lnTo>
                  <a:lnTo>
                    <a:pt x="1569453" y="822058"/>
                  </a:lnTo>
                  <a:lnTo>
                    <a:pt x="1569453" y="817486"/>
                  </a:lnTo>
                  <a:lnTo>
                    <a:pt x="1545844" y="817486"/>
                  </a:lnTo>
                  <a:lnTo>
                    <a:pt x="1545844" y="814438"/>
                  </a:lnTo>
                  <a:lnTo>
                    <a:pt x="1548892" y="814438"/>
                  </a:lnTo>
                  <a:lnTo>
                    <a:pt x="1548892" y="812152"/>
                  </a:lnTo>
                  <a:lnTo>
                    <a:pt x="1551178" y="812152"/>
                  </a:lnTo>
                  <a:lnTo>
                    <a:pt x="1554226" y="809104"/>
                  </a:lnTo>
                  <a:lnTo>
                    <a:pt x="1556512" y="809104"/>
                  </a:lnTo>
                  <a:lnTo>
                    <a:pt x="1556512" y="806818"/>
                  </a:lnTo>
                  <a:lnTo>
                    <a:pt x="1559560" y="806818"/>
                  </a:lnTo>
                  <a:lnTo>
                    <a:pt x="1559560" y="803770"/>
                  </a:lnTo>
                  <a:lnTo>
                    <a:pt x="1561846" y="803770"/>
                  </a:lnTo>
                  <a:lnTo>
                    <a:pt x="1561846" y="801484"/>
                  </a:lnTo>
                  <a:lnTo>
                    <a:pt x="1564894" y="801484"/>
                  </a:lnTo>
                  <a:lnTo>
                    <a:pt x="1564894" y="798436"/>
                  </a:lnTo>
                  <a:lnTo>
                    <a:pt x="1567167" y="798436"/>
                  </a:lnTo>
                  <a:lnTo>
                    <a:pt x="1567167" y="793864"/>
                  </a:lnTo>
                  <a:lnTo>
                    <a:pt x="1569453" y="793864"/>
                  </a:lnTo>
                  <a:lnTo>
                    <a:pt x="1569453" y="785482"/>
                  </a:lnTo>
                  <a:close/>
                </a:path>
                <a:path w="1714500" h="2827020">
                  <a:moveTo>
                    <a:pt x="1632686" y="774827"/>
                  </a:moveTo>
                  <a:lnTo>
                    <a:pt x="1590789" y="774827"/>
                  </a:lnTo>
                  <a:lnTo>
                    <a:pt x="1590789" y="783209"/>
                  </a:lnTo>
                  <a:lnTo>
                    <a:pt x="1632686" y="783209"/>
                  </a:lnTo>
                  <a:lnTo>
                    <a:pt x="1632686" y="774827"/>
                  </a:lnTo>
                  <a:close/>
                </a:path>
                <a:path w="1714500" h="2827020">
                  <a:moveTo>
                    <a:pt x="1632686" y="756539"/>
                  </a:moveTo>
                  <a:lnTo>
                    <a:pt x="1590789" y="756539"/>
                  </a:lnTo>
                  <a:lnTo>
                    <a:pt x="1590789" y="761873"/>
                  </a:lnTo>
                  <a:lnTo>
                    <a:pt x="1632686" y="761873"/>
                  </a:lnTo>
                  <a:lnTo>
                    <a:pt x="1632686" y="756539"/>
                  </a:lnTo>
                  <a:close/>
                </a:path>
                <a:path w="1714500" h="2827020">
                  <a:moveTo>
                    <a:pt x="1677644" y="738251"/>
                  </a:moveTo>
                  <a:lnTo>
                    <a:pt x="1670024" y="738251"/>
                  </a:lnTo>
                  <a:lnTo>
                    <a:pt x="1670024" y="801497"/>
                  </a:lnTo>
                  <a:lnTo>
                    <a:pt x="1677644" y="801497"/>
                  </a:lnTo>
                  <a:lnTo>
                    <a:pt x="1677644" y="738251"/>
                  </a:lnTo>
                  <a:close/>
                </a:path>
                <a:path w="1714500" h="2827020">
                  <a:moveTo>
                    <a:pt x="1714220" y="783196"/>
                  </a:moveTo>
                  <a:lnTo>
                    <a:pt x="1711934" y="783196"/>
                  </a:lnTo>
                  <a:lnTo>
                    <a:pt x="1711934" y="780161"/>
                  </a:lnTo>
                  <a:lnTo>
                    <a:pt x="1708886" y="780161"/>
                  </a:lnTo>
                  <a:lnTo>
                    <a:pt x="1708886" y="785482"/>
                  </a:lnTo>
                  <a:lnTo>
                    <a:pt x="1708886" y="814438"/>
                  </a:lnTo>
                  <a:lnTo>
                    <a:pt x="1706600" y="814438"/>
                  </a:lnTo>
                  <a:lnTo>
                    <a:pt x="1706600" y="817486"/>
                  </a:lnTo>
                  <a:lnTo>
                    <a:pt x="1703552" y="817486"/>
                  </a:lnTo>
                  <a:lnTo>
                    <a:pt x="1703552" y="819772"/>
                  </a:lnTo>
                  <a:lnTo>
                    <a:pt x="1698980" y="819772"/>
                  </a:lnTo>
                  <a:lnTo>
                    <a:pt x="1698980" y="817486"/>
                  </a:lnTo>
                  <a:lnTo>
                    <a:pt x="1693646" y="817486"/>
                  </a:lnTo>
                  <a:lnTo>
                    <a:pt x="1693646" y="812152"/>
                  </a:lnTo>
                  <a:lnTo>
                    <a:pt x="1690598" y="812152"/>
                  </a:lnTo>
                  <a:lnTo>
                    <a:pt x="1690598" y="788530"/>
                  </a:lnTo>
                  <a:lnTo>
                    <a:pt x="1693646" y="788530"/>
                  </a:lnTo>
                  <a:lnTo>
                    <a:pt x="1693646" y="783196"/>
                  </a:lnTo>
                  <a:lnTo>
                    <a:pt x="1695932" y="783196"/>
                  </a:lnTo>
                  <a:lnTo>
                    <a:pt x="1695932" y="780161"/>
                  </a:lnTo>
                  <a:lnTo>
                    <a:pt x="1703552" y="780161"/>
                  </a:lnTo>
                  <a:lnTo>
                    <a:pt x="1703552" y="783196"/>
                  </a:lnTo>
                  <a:lnTo>
                    <a:pt x="1706600" y="783196"/>
                  </a:lnTo>
                  <a:lnTo>
                    <a:pt x="1706600" y="785482"/>
                  </a:lnTo>
                  <a:lnTo>
                    <a:pt x="1708886" y="785482"/>
                  </a:lnTo>
                  <a:lnTo>
                    <a:pt x="1708886" y="780161"/>
                  </a:lnTo>
                  <a:lnTo>
                    <a:pt x="1708886" y="777875"/>
                  </a:lnTo>
                  <a:lnTo>
                    <a:pt x="1703552" y="777875"/>
                  </a:lnTo>
                  <a:lnTo>
                    <a:pt x="1703552" y="774827"/>
                  </a:lnTo>
                  <a:lnTo>
                    <a:pt x="1695932" y="774827"/>
                  </a:lnTo>
                  <a:lnTo>
                    <a:pt x="1695932" y="777875"/>
                  </a:lnTo>
                  <a:lnTo>
                    <a:pt x="1690598" y="777875"/>
                  </a:lnTo>
                  <a:lnTo>
                    <a:pt x="1690598" y="780161"/>
                  </a:lnTo>
                  <a:lnTo>
                    <a:pt x="1688312" y="780161"/>
                  </a:lnTo>
                  <a:lnTo>
                    <a:pt x="1688312" y="785482"/>
                  </a:lnTo>
                  <a:lnTo>
                    <a:pt x="1685264" y="785482"/>
                  </a:lnTo>
                  <a:lnTo>
                    <a:pt x="1685264" y="812152"/>
                  </a:lnTo>
                  <a:lnTo>
                    <a:pt x="1688312" y="814438"/>
                  </a:lnTo>
                  <a:lnTo>
                    <a:pt x="1688312" y="819772"/>
                  </a:lnTo>
                  <a:lnTo>
                    <a:pt x="1690598" y="819772"/>
                  </a:lnTo>
                  <a:lnTo>
                    <a:pt x="1693646" y="822058"/>
                  </a:lnTo>
                  <a:lnTo>
                    <a:pt x="1698980" y="822058"/>
                  </a:lnTo>
                  <a:lnTo>
                    <a:pt x="1698980" y="825106"/>
                  </a:lnTo>
                  <a:lnTo>
                    <a:pt x="1701266" y="825106"/>
                  </a:lnTo>
                  <a:lnTo>
                    <a:pt x="1701266" y="822058"/>
                  </a:lnTo>
                  <a:lnTo>
                    <a:pt x="1708886" y="822058"/>
                  </a:lnTo>
                  <a:lnTo>
                    <a:pt x="1708886" y="819772"/>
                  </a:lnTo>
                  <a:lnTo>
                    <a:pt x="1711934" y="819772"/>
                  </a:lnTo>
                  <a:lnTo>
                    <a:pt x="1711934" y="814438"/>
                  </a:lnTo>
                  <a:lnTo>
                    <a:pt x="1714220" y="814438"/>
                  </a:lnTo>
                  <a:lnTo>
                    <a:pt x="1714220" y="783196"/>
                  </a:lnTo>
                  <a:close/>
                </a:path>
              </a:pathLst>
            </a:custGeom>
            <a:solidFill>
              <a:srgbClr val="000000"/>
            </a:solidFill>
          </p:spPr>
          <p:txBody>
            <a:bodyPr wrap="square" lIns="0" tIns="0" rIns="0" bIns="0" rtlCol="0"/>
            <a:lstStyle/>
            <a:p>
              <a:endParaRPr/>
            </a:p>
          </p:txBody>
        </p:sp>
      </p:gr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82600" y="1981200"/>
            <a:ext cx="17145000" cy="314445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Esta sección proporcionará una visión de los objetivos básicos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prácticas</a:t>
            </a:r>
            <a:r>
              <a:rPr lang="es-MX" sz="2400" dirty="0">
                <a:latin typeface="Comic Sans MS"/>
                <a:cs typeface="Comic Sans MS"/>
              </a:rPr>
              <a:t> </a:t>
            </a:r>
            <a:r>
              <a:rPr lang="es-MX" sz="2400" spc="-5" dirty="0">
                <a:latin typeface="Comic Sans MS"/>
                <a:cs typeface="Comic Sans MS"/>
              </a:rPr>
              <a:t>recomendadas</a:t>
            </a:r>
            <a:r>
              <a:rPr lang="es-MX" sz="2400" dirty="0">
                <a:latin typeface="Comic Sans MS"/>
                <a:cs typeface="Comic Sans MS"/>
              </a:rPr>
              <a:t> </a:t>
            </a:r>
            <a:r>
              <a:rPr lang="es-MX" sz="2400" spc="-5" dirty="0">
                <a:latin typeface="Comic Sans MS"/>
                <a:cs typeface="Comic Sans MS"/>
              </a:rPr>
              <a:t>en</a:t>
            </a:r>
            <a:r>
              <a:rPr lang="es-MX" sz="2400" spc="254"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industria para el disparo de la unidad generadora, una vez que una anormalidad</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corto</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ha</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detectado, requiriendo</a:t>
            </a:r>
            <a:r>
              <a:rPr lang="es-MX" sz="2400" dirty="0">
                <a:latin typeface="Comic Sans MS"/>
                <a:cs typeface="Comic Sans MS"/>
              </a:rPr>
              <a:t> </a:t>
            </a:r>
            <a:r>
              <a:rPr lang="es-MX" sz="2400" spc="-5" dirty="0">
                <a:latin typeface="Comic Sans MS"/>
                <a:cs typeface="Comic Sans MS"/>
              </a:rPr>
              <a:t>sacar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servicio.</a:t>
            </a:r>
            <a:r>
              <a:rPr lang="es-MX" sz="2400" spc="260"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tarea asociada con la aplicación de los esquemas de disparo adecuados sobre las unidades generadoras, no debe ser menospreciada.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amplios conocimientos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equipo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unidad</a:t>
            </a:r>
            <a:r>
              <a:rPr lang="es-MX" sz="2400" dirty="0">
                <a:latin typeface="Comic Sans MS"/>
                <a:cs typeface="Comic Sans MS"/>
              </a:rPr>
              <a:t> </a:t>
            </a:r>
            <a:r>
              <a:rPr lang="es-MX" sz="2400" spc="-5" dirty="0">
                <a:latin typeface="Comic Sans MS"/>
                <a:cs typeface="Comic Sans MS"/>
              </a:rPr>
              <a:t>generadora, así como de su comportamiento en condiciones normales y anormales.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selección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método</a:t>
            </a:r>
            <a:r>
              <a:rPr lang="es-MX" sz="2400" dirty="0">
                <a:latin typeface="Comic Sans MS"/>
                <a:cs typeface="Comic Sans MS"/>
              </a:rPr>
              <a:t> </a:t>
            </a:r>
            <a:r>
              <a:rPr lang="es-MX" sz="2400" spc="-5" dirty="0">
                <a:latin typeface="Comic Sans MS"/>
                <a:cs typeface="Comic Sans MS"/>
              </a:rPr>
              <a:t>adecuado</a:t>
            </a:r>
            <a:r>
              <a:rPr lang="es-MX" sz="2400" dirty="0">
                <a:latin typeface="Comic Sans MS"/>
                <a:cs typeface="Comic Sans MS"/>
              </a:rPr>
              <a:t> </a:t>
            </a:r>
            <a:r>
              <a:rPr lang="es-MX" sz="2400" spc="-5" dirty="0">
                <a:latin typeface="Comic Sans MS"/>
                <a:cs typeface="Comic Sans MS"/>
              </a:rPr>
              <a:t>de aislamiento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minimizará</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 preparará</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t>
            </a:r>
            <a:r>
              <a:rPr lang="es-MX" sz="2400" spc="5" dirty="0">
                <a:latin typeface="Comic Sans MS"/>
                <a:cs typeface="Comic Sans MS"/>
              </a:rPr>
              <a:t> </a:t>
            </a:r>
            <a:r>
              <a:rPr lang="es-MX" sz="2400" spc="-5" dirty="0">
                <a:latin typeface="Comic Sans MS"/>
                <a:cs typeface="Comic Sans MS"/>
              </a:rPr>
              <a:t>rápido</a:t>
            </a:r>
            <a:r>
              <a:rPr lang="es-MX" sz="2400" dirty="0">
                <a:latin typeface="Comic Sans MS"/>
                <a:cs typeface="Comic Sans MS"/>
              </a:rPr>
              <a:t> </a:t>
            </a:r>
            <a:r>
              <a:rPr lang="es-MX" sz="2400" spc="-5" dirty="0">
                <a:latin typeface="Comic Sans MS"/>
                <a:cs typeface="Comic Sans MS"/>
              </a:rPr>
              <a:t>regreso</a:t>
            </a:r>
            <a:r>
              <a:rPr lang="es-MX" sz="2400"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servicio.</a:t>
            </a:r>
            <a:endParaRPr lang="es-MX" sz="2400" dirty="0">
              <a:latin typeface="Comic Sans MS"/>
              <a:cs typeface="Comic Sans MS"/>
            </a:endParaRPr>
          </a:p>
          <a:p>
            <a:pPr marL="12700">
              <a:spcBef>
                <a:spcPts val="100"/>
              </a:spcBef>
            </a:pPr>
            <a:endParaRPr sz="900" dirty="0">
              <a:latin typeface="Comic Sans MS"/>
              <a:cs typeface="Comic Sans MS"/>
            </a:endParaRPr>
          </a:p>
        </p:txBody>
      </p:sp>
      <p:sp>
        <p:nvSpPr>
          <p:cNvPr id="20" name="object 41">
            <a:extLst>
              <a:ext uri="{FF2B5EF4-FFF2-40B4-BE49-F238E27FC236}">
                <a16:creationId xmlns:a16="http://schemas.microsoft.com/office/drawing/2014/main" xmlns="" id="{7EA575A5-8C87-4D84-AE8C-2A200DD05861}"/>
              </a:ext>
            </a:extLst>
          </p:cNvPr>
          <p:cNvSpPr txBox="1"/>
          <p:nvPr/>
        </p:nvSpPr>
        <p:spPr>
          <a:xfrm>
            <a:off x="3911600" y="387179"/>
            <a:ext cx="10058400" cy="1177245"/>
          </a:xfrm>
          <a:prstGeom prst="rect">
            <a:avLst/>
          </a:prstGeom>
        </p:spPr>
        <p:txBody>
          <a:bodyPr vert="horz" wrap="square" lIns="0" tIns="12700" rIns="0" bIns="0" rtlCol="0">
            <a:spAutoFit/>
          </a:bodyPr>
          <a:lstStyle/>
          <a:p>
            <a:pPr marL="12700" algn="ctr">
              <a:spcBef>
                <a:spcPts val="100"/>
              </a:spcBef>
            </a:pPr>
            <a:r>
              <a:rPr sz="3200" b="1" spc="-5" dirty="0">
                <a:latin typeface="Comic Sans MS"/>
                <a:cs typeface="Comic Sans MS"/>
              </a:rPr>
              <a:t>SECCIÓN</a:t>
            </a:r>
            <a:r>
              <a:rPr sz="3200" b="1" spc="-55" dirty="0">
                <a:latin typeface="Comic Sans MS"/>
                <a:cs typeface="Comic Sans MS"/>
              </a:rPr>
              <a:t> </a:t>
            </a:r>
            <a:r>
              <a:rPr sz="3200" b="1" spc="-5" dirty="0">
                <a:latin typeface="Comic Sans MS"/>
                <a:cs typeface="Comic Sans MS"/>
              </a:rPr>
              <a:t>14</a:t>
            </a:r>
            <a:endParaRPr lang="en-US" sz="3200" b="1" spc="-5" dirty="0">
              <a:latin typeface="Comic Sans MS"/>
              <a:cs typeface="Comic Sans MS"/>
            </a:endParaRPr>
          </a:p>
          <a:p>
            <a:pPr marL="12700" algn="ctr">
              <a:spcBef>
                <a:spcPts val="100"/>
              </a:spcBef>
            </a:pPr>
            <a:r>
              <a:rPr lang="es-AR" sz="3200" b="1" spc="-5" dirty="0">
                <a:latin typeface="Comic Sans MS"/>
                <a:cs typeface="Comic Sans MS"/>
              </a:rPr>
              <a:t>DISPARO DEL GENERADOR</a:t>
            </a:r>
            <a:endParaRPr lang="es-AR" sz="3200" b="1" dirty="0">
              <a:latin typeface="Comic Sans MS"/>
              <a:cs typeface="Comic Sans MS"/>
            </a:endParaRPr>
          </a:p>
          <a:p>
            <a:pPr marL="12700">
              <a:spcBef>
                <a:spcPts val="100"/>
              </a:spcBef>
            </a:pPr>
            <a:endParaRPr sz="1000" dirty="0">
              <a:latin typeface="Comic Sans MS"/>
              <a:cs typeface="Comic Sans MS"/>
            </a:endParaRP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406400" y="457200"/>
            <a:ext cx="17145000" cy="6709529"/>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 unidad generadora representa una gran inversión para el propietario. La unidad generadora está compuesta por la turbina, el generador, el transformador, el sistema de excitación</a:t>
            </a:r>
            <a:r>
              <a:rPr lang="es-MX" sz="2400" spc="190" dirty="0">
                <a:latin typeface="Comic Sans MS"/>
                <a:cs typeface="Comic Sans MS"/>
              </a:rPr>
              <a:t> </a:t>
            </a:r>
            <a:r>
              <a:rPr lang="es-MX" sz="2400" spc="-5" dirty="0">
                <a:latin typeface="Comic Sans MS"/>
                <a:cs typeface="Comic Sans MS"/>
              </a:rPr>
              <a:t>y</a:t>
            </a:r>
            <a:r>
              <a:rPr lang="es-MX" sz="2400" spc="195" dirty="0">
                <a:latin typeface="Comic Sans MS"/>
                <a:cs typeface="Comic Sans MS"/>
              </a:rPr>
              <a:t> </a:t>
            </a:r>
            <a:r>
              <a:rPr lang="es-MX" sz="2400" spc="-5" dirty="0">
                <a:latin typeface="Comic Sans MS"/>
                <a:cs typeface="Comic Sans MS"/>
              </a:rPr>
              <a:t>los</a:t>
            </a:r>
            <a:r>
              <a:rPr lang="es-MX" sz="2400" spc="190" dirty="0">
                <a:latin typeface="Comic Sans MS"/>
                <a:cs typeface="Comic Sans MS"/>
              </a:rPr>
              <a:t> </a:t>
            </a:r>
            <a:r>
              <a:rPr lang="es-MX" sz="2400" spc="-5" dirty="0">
                <a:latin typeface="Comic Sans MS"/>
                <a:cs typeface="Comic Sans MS"/>
              </a:rPr>
              <a:t>interruptores.</a:t>
            </a:r>
            <a:r>
              <a:rPr lang="es-MX" sz="2400" spc="190" dirty="0">
                <a:latin typeface="Comic Sans MS"/>
                <a:cs typeface="Comic Sans MS"/>
              </a:rPr>
              <a:t> </a:t>
            </a:r>
            <a:r>
              <a:rPr lang="es-MX" sz="2400" spc="-5" dirty="0">
                <a:latin typeface="Comic Sans MS"/>
                <a:cs typeface="Comic Sans MS"/>
              </a:rPr>
              <a:t>Los</a:t>
            </a:r>
            <a:r>
              <a:rPr lang="es-MX" sz="2400" spc="190" dirty="0">
                <a:latin typeface="Comic Sans MS"/>
                <a:cs typeface="Comic Sans MS"/>
              </a:rPr>
              <a:t> </a:t>
            </a:r>
            <a:r>
              <a:rPr lang="es-MX" sz="2400" spc="-5" dirty="0">
                <a:latin typeface="Comic Sans MS"/>
                <a:cs typeface="Comic Sans MS"/>
              </a:rPr>
              <a:t>objetivos</a:t>
            </a:r>
            <a:r>
              <a:rPr lang="es-MX" sz="2400" spc="190" dirty="0">
                <a:latin typeface="Comic Sans MS"/>
                <a:cs typeface="Comic Sans MS"/>
              </a:rPr>
              <a:t> </a:t>
            </a:r>
            <a:r>
              <a:rPr lang="es-MX" sz="2400" spc="-5" dirty="0">
                <a:latin typeface="Comic Sans MS"/>
                <a:cs typeface="Comic Sans MS"/>
              </a:rPr>
              <a:t>generales de diseño de los sistemas de protección y sus esquemas de disparo</a:t>
            </a:r>
            <a:r>
              <a:rPr lang="es-MX" sz="2400" dirty="0">
                <a:latin typeface="Comic Sans MS"/>
                <a:cs typeface="Comic Sans MS"/>
              </a:rPr>
              <a:t> </a:t>
            </a:r>
            <a:r>
              <a:rPr lang="es-MX" sz="2400" spc="-5" dirty="0">
                <a:latin typeface="Comic Sans MS"/>
                <a:cs typeface="Comic Sans MS"/>
              </a:rPr>
              <a:t>asociados</a:t>
            </a:r>
            <a:r>
              <a:rPr lang="es-MX" sz="2400" dirty="0">
                <a:latin typeface="Comic Sans MS"/>
                <a:cs typeface="Comic Sans MS"/>
              </a:rPr>
              <a:t> </a:t>
            </a:r>
            <a:r>
              <a:rPr lang="es-MX" sz="2400" spc="-5" dirty="0">
                <a:latin typeface="Comic Sans MS"/>
                <a:cs typeface="Comic Sans MS"/>
              </a:rPr>
              <a:t>son:</a:t>
            </a:r>
            <a:endParaRPr lang="es-MX" sz="2400" dirty="0">
              <a:latin typeface="Comic Sans MS"/>
              <a:cs typeface="Comic Sans MS"/>
            </a:endParaRPr>
          </a:p>
          <a:p>
            <a:pPr marL="12700" algn="just">
              <a:spcBef>
                <a:spcPts val="100"/>
              </a:spcBef>
            </a:pPr>
            <a:endParaRPr lang="en-US" sz="2400" dirty="0">
              <a:latin typeface="Comic Sans MS"/>
              <a:cs typeface="Comic Sans MS"/>
            </a:endParaRPr>
          </a:p>
          <a:p>
            <a:pPr marL="469900" indent="-457200" algn="just">
              <a:spcBef>
                <a:spcPts val="100"/>
              </a:spcBef>
              <a:buFont typeface="+mj-lt"/>
              <a:buAutoNum type="arabicPeriod"/>
            </a:pPr>
            <a:r>
              <a:rPr lang="es-MX" sz="2400" spc="-5" dirty="0">
                <a:latin typeface="Comic Sans MS"/>
                <a:cs typeface="Comic Sans MS"/>
              </a:rPr>
              <a:t>Remover la sección dañada del sistema de potencia, para</a:t>
            </a:r>
            <a:r>
              <a:rPr lang="es-MX" sz="2400" spc="240" dirty="0">
                <a:latin typeface="Comic Sans MS"/>
                <a:cs typeface="Comic Sans MS"/>
              </a:rPr>
              <a:t> </a:t>
            </a:r>
            <a:r>
              <a:rPr lang="es-MX" sz="2400" spc="-5" dirty="0">
                <a:latin typeface="Comic Sans MS"/>
                <a:cs typeface="Comic Sans MS"/>
              </a:rPr>
              <a:t>prevenir</a:t>
            </a:r>
            <a:r>
              <a:rPr lang="es-MX" sz="2400" spc="245" dirty="0">
                <a:latin typeface="Comic Sans MS"/>
                <a:cs typeface="Comic Sans MS"/>
              </a:rPr>
              <a:t> </a:t>
            </a:r>
            <a:r>
              <a:rPr lang="es-MX" sz="2400" spc="-5" dirty="0">
                <a:latin typeface="Comic Sans MS"/>
                <a:cs typeface="Comic Sans MS"/>
              </a:rPr>
              <a:t>o</a:t>
            </a:r>
            <a:r>
              <a:rPr lang="es-MX" sz="2400" spc="240" dirty="0">
                <a:latin typeface="Comic Sans MS"/>
                <a:cs typeface="Comic Sans MS"/>
              </a:rPr>
              <a:t> </a:t>
            </a:r>
            <a:r>
              <a:rPr lang="es-MX" sz="2400" spc="-5" dirty="0">
                <a:latin typeface="Comic Sans MS"/>
                <a:cs typeface="Comic Sans MS"/>
              </a:rPr>
              <a:t>minimizar</a:t>
            </a:r>
            <a:r>
              <a:rPr lang="es-MX" sz="2400" spc="245" dirty="0">
                <a:latin typeface="Comic Sans MS"/>
                <a:cs typeface="Comic Sans MS"/>
              </a:rPr>
              <a:t> </a:t>
            </a:r>
            <a:r>
              <a:rPr lang="es-MX" sz="2400" spc="-5" dirty="0">
                <a:latin typeface="Comic Sans MS"/>
                <a:cs typeface="Comic Sans MS"/>
              </a:rPr>
              <a:t>el</a:t>
            </a:r>
            <a:r>
              <a:rPr lang="es-MX" sz="2400" spc="240" dirty="0">
                <a:latin typeface="Comic Sans MS"/>
                <a:cs typeface="Comic Sans MS"/>
              </a:rPr>
              <a:t> </a:t>
            </a:r>
            <a:r>
              <a:rPr lang="es-MX" sz="2400" spc="-5" dirty="0">
                <a:latin typeface="Comic Sans MS"/>
                <a:cs typeface="Comic Sans MS"/>
              </a:rPr>
              <a:t>efecto</a:t>
            </a:r>
            <a:r>
              <a:rPr lang="es-MX" sz="2400" spc="245" dirty="0">
                <a:latin typeface="Comic Sans MS"/>
                <a:cs typeface="Comic Sans MS"/>
              </a:rPr>
              <a:t> </a:t>
            </a:r>
            <a:r>
              <a:rPr lang="es-MX" sz="2400" spc="-5" dirty="0">
                <a:latin typeface="Comic Sans MS"/>
                <a:cs typeface="Comic Sans MS"/>
              </a:rPr>
              <a:t>de</a:t>
            </a:r>
            <a:r>
              <a:rPr lang="es-MX" sz="2400" spc="240" dirty="0">
                <a:latin typeface="Comic Sans MS"/>
                <a:cs typeface="Comic Sans MS"/>
              </a:rPr>
              <a:t> </a:t>
            </a:r>
            <a:r>
              <a:rPr lang="es-MX" sz="2400" spc="-5" dirty="0">
                <a:latin typeface="Comic Sans MS"/>
                <a:cs typeface="Comic Sans MS"/>
              </a:rPr>
              <a:t>disturbio sobre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partes</a:t>
            </a:r>
            <a:r>
              <a:rPr lang="es-MX" sz="2400" dirty="0">
                <a:latin typeface="Comic Sans MS"/>
                <a:cs typeface="Comic Sans MS"/>
              </a:rPr>
              <a:t> </a:t>
            </a:r>
            <a:r>
              <a:rPr lang="es-MX" sz="2400" spc="-5" dirty="0">
                <a:latin typeface="Comic Sans MS"/>
                <a:cs typeface="Comic Sans MS"/>
              </a:rPr>
              <a:t>no</a:t>
            </a:r>
            <a:r>
              <a:rPr lang="es-MX" sz="2400" spc="5" dirty="0">
                <a:latin typeface="Comic Sans MS"/>
                <a:cs typeface="Comic Sans MS"/>
              </a:rPr>
              <a:t> </a:t>
            </a:r>
            <a:r>
              <a:rPr lang="es-MX" sz="2400" spc="-5" dirty="0">
                <a:latin typeface="Comic Sans MS"/>
                <a:cs typeface="Comic Sans MS"/>
              </a:rPr>
              <a:t>falladas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endParaRPr lang="es-MX" sz="2400" dirty="0">
              <a:latin typeface="Comic Sans MS"/>
              <a:cs typeface="Comic Sans MS"/>
            </a:endParaRPr>
          </a:p>
          <a:p>
            <a:pPr marL="469900" indent="-457200" algn="just">
              <a:spcBef>
                <a:spcPts val="100"/>
              </a:spcBef>
              <a:buFont typeface="+mj-lt"/>
              <a:buAutoNum type="arabicPeriod"/>
            </a:pPr>
            <a:r>
              <a:rPr lang="es-MX" sz="2400" spc="-5" dirty="0">
                <a:latin typeface="Comic Sans MS"/>
                <a:cs typeface="Comic Sans MS"/>
              </a:rPr>
              <a:t>Minimizar</a:t>
            </a:r>
            <a:r>
              <a:rPr lang="es-MX" sz="2400" spc="5" dirty="0">
                <a:latin typeface="Comic Sans MS"/>
                <a:cs typeface="Comic Sans MS"/>
              </a:rPr>
              <a:t> </a:t>
            </a:r>
            <a:r>
              <a:rPr lang="es-MX" sz="2400" spc="-5" dirty="0">
                <a:latin typeface="Comic Sans MS"/>
                <a:cs typeface="Comic Sans MS"/>
              </a:rPr>
              <a:t>o</a:t>
            </a:r>
            <a:r>
              <a:rPr lang="es-MX" sz="2400" spc="5" dirty="0">
                <a:latin typeface="Comic Sans MS"/>
                <a:cs typeface="Comic Sans MS"/>
              </a:rPr>
              <a:t> </a:t>
            </a:r>
            <a:r>
              <a:rPr lang="es-MX" sz="2400" spc="-5" dirty="0">
                <a:latin typeface="Comic Sans MS"/>
                <a:cs typeface="Comic Sans MS"/>
              </a:rPr>
              <a:t>prevenir</a:t>
            </a:r>
            <a:r>
              <a:rPr lang="es-MX" sz="2400" spc="5" dirty="0">
                <a:latin typeface="Comic Sans MS"/>
                <a:cs typeface="Comic Sans MS"/>
              </a:rPr>
              <a:t> </a:t>
            </a:r>
            <a:r>
              <a:rPr lang="es-MX" sz="2400" spc="-5" dirty="0">
                <a:latin typeface="Comic Sans MS"/>
                <a:cs typeface="Comic Sans MS"/>
              </a:rPr>
              <a:t>el</a:t>
            </a:r>
            <a:r>
              <a:rPr lang="es-MX" sz="2400" spc="5" dirty="0">
                <a:latin typeface="Comic Sans MS"/>
                <a:cs typeface="Comic Sans MS"/>
              </a:rPr>
              <a:t> </a:t>
            </a:r>
            <a:r>
              <a:rPr lang="es-MX" sz="2400" spc="-5" dirty="0">
                <a:latin typeface="Comic Sans MS"/>
                <a:cs typeface="Comic Sans MS"/>
              </a:rPr>
              <a:t>daño</a:t>
            </a:r>
            <a:r>
              <a:rPr lang="es-MX" sz="2400" spc="5" dirty="0">
                <a:latin typeface="Comic Sans MS"/>
                <a:cs typeface="Comic Sans MS"/>
              </a:rPr>
              <a:t> </a:t>
            </a:r>
            <a:r>
              <a:rPr lang="es-MX" sz="2400" spc="-5" dirty="0">
                <a:latin typeface="Comic Sans MS"/>
                <a:cs typeface="Comic Sans MS"/>
              </a:rPr>
              <a:t>al</a:t>
            </a:r>
            <a:r>
              <a:rPr lang="es-MX" sz="2400" spc="5" dirty="0">
                <a:latin typeface="Comic Sans MS"/>
                <a:cs typeface="Comic Sans MS"/>
              </a:rPr>
              <a:t> </a:t>
            </a:r>
            <a:r>
              <a:rPr lang="es-MX" sz="2400" spc="-5" dirty="0">
                <a:latin typeface="Comic Sans MS"/>
                <a:cs typeface="Comic Sans MS"/>
              </a:rPr>
              <a:t>equipo.</a:t>
            </a:r>
            <a:endParaRPr lang="es-MX" sz="2400" dirty="0">
              <a:latin typeface="Comic Sans MS"/>
              <a:cs typeface="Comic Sans MS"/>
            </a:endParaRPr>
          </a:p>
          <a:p>
            <a:pPr marL="469900" indent="-457200" algn="just">
              <a:spcBef>
                <a:spcPts val="100"/>
              </a:spcBef>
              <a:buFont typeface="+mj-lt"/>
              <a:buAutoNum type="arabicPeriod"/>
            </a:pPr>
            <a:r>
              <a:rPr lang="es-MX" sz="2400" spc="-5" dirty="0">
                <a:latin typeface="Comic Sans MS"/>
                <a:cs typeface="Comic Sans MS"/>
              </a:rPr>
              <a:t>Asegurar al máximo posible que ninguna contingencia sencilla deshabilite totalmente la protección sobre cualquier sistema.</a:t>
            </a:r>
            <a:endParaRPr lang="es-MX" sz="2400" dirty="0">
              <a:latin typeface="Comic Sans MS"/>
              <a:cs typeface="Comic Sans MS"/>
            </a:endParaRPr>
          </a:p>
          <a:p>
            <a:pPr marL="469900" indent="-457200" algn="just">
              <a:spcBef>
                <a:spcPts val="100"/>
              </a:spcBef>
              <a:buFont typeface="+mj-lt"/>
              <a:buAutoNum type="arabicPeriod"/>
            </a:pPr>
            <a:r>
              <a:rPr lang="es-MX" sz="2400" spc="-5" dirty="0">
                <a:latin typeface="Comic Sans MS"/>
                <a:cs typeface="Comic Sans MS"/>
              </a:rPr>
              <a:t>Proporcionar</a:t>
            </a:r>
            <a:r>
              <a:rPr lang="es-MX" sz="2400" spc="75" dirty="0">
                <a:latin typeface="Comic Sans MS"/>
                <a:cs typeface="Comic Sans MS"/>
              </a:rPr>
              <a:t> </a:t>
            </a:r>
            <a:r>
              <a:rPr lang="es-MX" sz="2400" spc="-5" dirty="0">
                <a:latin typeface="Comic Sans MS"/>
                <a:cs typeface="Comic Sans MS"/>
              </a:rPr>
              <a:t>los</a:t>
            </a:r>
            <a:r>
              <a:rPr lang="es-MX" sz="2400" spc="75" dirty="0">
                <a:latin typeface="Comic Sans MS"/>
                <a:cs typeface="Comic Sans MS"/>
              </a:rPr>
              <a:t> </a:t>
            </a:r>
            <a:r>
              <a:rPr lang="es-MX" sz="2400" spc="-5" dirty="0">
                <a:latin typeface="Comic Sans MS"/>
                <a:cs typeface="Comic Sans MS"/>
              </a:rPr>
              <a:t>medios</a:t>
            </a:r>
            <a:r>
              <a:rPr lang="es-MX" sz="2400" spc="165" dirty="0">
                <a:latin typeface="Comic Sans MS"/>
                <a:cs typeface="Comic Sans MS"/>
              </a:rPr>
              <a:t> </a:t>
            </a:r>
            <a:r>
              <a:rPr lang="es-MX" sz="2400" spc="-5" dirty="0">
                <a:latin typeface="Comic Sans MS"/>
                <a:cs typeface="Comic Sans MS"/>
              </a:rPr>
              <a:t>que</a:t>
            </a:r>
            <a:r>
              <a:rPr lang="es-MX" sz="2400" spc="70" dirty="0">
                <a:latin typeface="Comic Sans MS"/>
                <a:cs typeface="Comic Sans MS"/>
              </a:rPr>
              <a:t> </a:t>
            </a:r>
            <a:r>
              <a:rPr lang="es-MX" sz="2400" spc="-5" dirty="0">
                <a:latin typeface="Comic Sans MS"/>
                <a:cs typeface="Comic Sans MS"/>
              </a:rPr>
              <a:t>permitan</a:t>
            </a:r>
            <a:r>
              <a:rPr lang="es-MX" sz="2400" spc="75" dirty="0">
                <a:latin typeface="Comic Sans MS"/>
                <a:cs typeface="Comic Sans MS"/>
              </a:rPr>
              <a:t> </a:t>
            </a:r>
            <a:r>
              <a:rPr lang="es-MX" sz="2400" spc="-5" dirty="0">
                <a:latin typeface="Comic Sans MS"/>
                <a:cs typeface="Comic Sans MS"/>
              </a:rPr>
              <a:t>que</a:t>
            </a:r>
            <a:r>
              <a:rPr lang="es-MX" sz="2400" spc="75" dirty="0">
                <a:latin typeface="Comic Sans MS"/>
                <a:cs typeface="Comic Sans MS"/>
              </a:rPr>
              <a:t> </a:t>
            </a:r>
            <a:r>
              <a:rPr lang="es-MX" sz="2400" spc="-5" dirty="0">
                <a:latin typeface="Comic Sans MS"/>
                <a:cs typeface="Comic Sans MS"/>
              </a:rPr>
              <a:t>el</a:t>
            </a:r>
            <a:r>
              <a:rPr lang="es-MX" sz="2400" spc="70" dirty="0">
                <a:latin typeface="Comic Sans MS"/>
                <a:cs typeface="Comic Sans MS"/>
              </a:rPr>
              <a:t> </a:t>
            </a:r>
            <a:r>
              <a:rPr lang="es-MX" sz="2400" spc="-5" dirty="0">
                <a:latin typeface="Comic Sans MS"/>
                <a:cs typeface="Comic Sans MS"/>
              </a:rPr>
              <a:t>equipo afectado,</a:t>
            </a:r>
            <a:r>
              <a:rPr lang="es-MX" sz="2400" dirty="0">
                <a:latin typeface="Comic Sans MS"/>
                <a:cs typeface="Comic Sans MS"/>
              </a:rPr>
              <a:t> </a:t>
            </a:r>
            <a:r>
              <a:rPr lang="es-MX" sz="2400" spc="-5" dirty="0">
                <a:latin typeface="Comic Sans MS"/>
                <a:cs typeface="Comic Sans MS"/>
              </a:rPr>
              <a:t>retorne</a:t>
            </a:r>
            <a:r>
              <a:rPr lang="es-MX" sz="2400" dirty="0">
                <a:latin typeface="Comic Sans MS"/>
                <a:cs typeface="Comic Sans MS"/>
              </a:rPr>
              <a:t> </a:t>
            </a:r>
            <a:r>
              <a:rPr lang="es-MX" sz="2400" spc="-5" dirty="0">
                <a:latin typeface="Comic Sans MS"/>
                <a:cs typeface="Comic Sans MS"/>
              </a:rPr>
              <a:t>rápidamente</a:t>
            </a:r>
            <a:r>
              <a:rPr lang="es-MX" sz="2400" spc="5"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servicio.</a:t>
            </a:r>
            <a:endParaRPr lang="es-MX" sz="2400" dirty="0">
              <a:latin typeface="Comic Sans MS"/>
              <a:cs typeface="Comic Sans MS"/>
            </a:endParaRPr>
          </a:p>
          <a:p>
            <a:pPr marL="12700" algn="just">
              <a:spcBef>
                <a:spcPts val="100"/>
              </a:spcBef>
            </a:pPr>
            <a:endParaRPr lang="en-US" sz="2400" dirty="0">
              <a:latin typeface="Comic Sans MS"/>
              <a:cs typeface="Comic Sans MS"/>
            </a:endParaRPr>
          </a:p>
          <a:p>
            <a:pPr marL="12700" algn="just">
              <a:spcBef>
                <a:spcPts val="100"/>
              </a:spcBef>
            </a:pPr>
            <a:r>
              <a:rPr lang="es-MX" sz="2400" spc="-5" dirty="0">
                <a:latin typeface="Comic Sans MS"/>
                <a:cs typeface="Comic Sans MS"/>
              </a:rPr>
              <a:t>Más específicamente, los objetivos de los esquemas de disparo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generadora</a:t>
            </a:r>
            <a:r>
              <a:rPr lang="es-MX" sz="2400" dirty="0">
                <a:latin typeface="Comic Sans MS"/>
                <a:cs typeface="Comic Sans MS"/>
              </a:rPr>
              <a:t> </a:t>
            </a:r>
            <a:r>
              <a:rPr lang="es-MX" sz="2400" spc="-5" dirty="0">
                <a:latin typeface="Comic Sans MS"/>
                <a:cs typeface="Comic Sans MS"/>
              </a:rPr>
              <a:t>son asegurar que los efectos de las fallas y disturbios sean restringidos</a:t>
            </a:r>
            <a:r>
              <a:rPr lang="es-MX" sz="2400" spc="5"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su</a:t>
            </a:r>
            <a:r>
              <a:rPr lang="es-MX" sz="2400" spc="5" dirty="0">
                <a:latin typeface="Comic Sans MS"/>
                <a:cs typeface="Comic Sans MS"/>
              </a:rPr>
              <a:t> </a:t>
            </a:r>
            <a:r>
              <a:rPr lang="es-MX" sz="2400" spc="-5" dirty="0">
                <a:latin typeface="Comic Sans MS"/>
                <a:cs typeface="Comic Sans MS"/>
              </a:rPr>
              <a:t>localidad.</a:t>
            </a:r>
            <a:r>
              <a:rPr lang="es-MX" sz="2400" spc="5" dirty="0">
                <a:latin typeface="Comic Sans MS"/>
                <a:cs typeface="Comic Sans MS"/>
              </a:rPr>
              <a:t> </a:t>
            </a:r>
            <a:r>
              <a:rPr lang="es-MX" sz="2400" spc="-5" dirty="0">
                <a:latin typeface="Comic Sans MS"/>
                <a:cs typeface="Comic Sans MS"/>
              </a:rPr>
              <a:t>Los</a:t>
            </a:r>
            <a:r>
              <a:rPr lang="es-MX" sz="2400" spc="5" dirty="0">
                <a:latin typeface="Comic Sans MS"/>
                <a:cs typeface="Comic Sans MS"/>
              </a:rPr>
              <a:t> </a:t>
            </a:r>
            <a:r>
              <a:rPr lang="es-MX" sz="2400" spc="-5" dirty="0">
                <a:latin typeface="Comic Sans MS"/>
                <a:cs typeface="Comic Sans MS"/>
              </a:rPr>
              <a:t>esquemas</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disparo deben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capaces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cumplir</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requerimientos cuando se tenga una contingencia de primer orden, tales como la falla de un solo relé de protección a operar o la 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disparar.</a:t>
            </a:r>
            <a:endParaRPr lang="es-MX" sz="2400" dirty="0">
              <a:latin typeface="Comic Sans MS"/>
              <a:cs typeface="Comic Sans MS"/>
            </a:endParaRPr>
          </a:p>
          <a:p>
            <a:pPr marL="12700">
              <a:spcBef>
                <a:spcPts val="100"/>
              </a:spcBef>
            </a:pPr>
            <a:endParaRPr lang="es-MX" sz="900" dirty="0">
              <a:latin typeface="Comic Sans MS"/>
              <a:cs typeface="Comic Sans MS"/>
            </a:endParaRPr>
          </a:p>
          <a:p>
            <a:pPr marL="12700">
              <a:spcBef>
                <a:spcPts val="100"/>
              </a:spcBef>
            </a:pPr>
            <a:endParaRPr sz="900" dirty="0">
              <a:latin typeface="Comic Sans MS"/>
              <a:cs typeface="Comic Sans MS"/>
            </a:endParaRPr>
          </a:p>
        </p:txBody>
      </p:sp>
      <p:sp>
        <p:nvSpPr>
          <p:cNvPr id="8" name="object 8"/>
          <p:cNvSpPr txBox="1"/>
          <p:nvPr/>
        </p:nvSpPr>
        <p:spPr>
          <a:xfrm>
            <a:off x="6032091" y="6645303"/>
            <a:ext cx="2216150" cy="151323"/>
          </a:xfrm>
          <a:prstGeom prst="rect">
            <a:avLst/>
          </a:prstGeom>
        </p:spPr>
        <p:txBody>
          <a:bodyPr vert="horz" wrap="square" lIns="0" tIns="12700" rIns="0" bIns="0" rtlCol="0">
            <a:spAutoFit/>
          </a:bodyPr>
          <a:lstStyle/>
          <a:p>
            <a:pPr marL="12700">
              <a:spcBef>
                <a:spcPts val="100"/>
              </a:spcBef>
            </a:pPr>
            <a:endParaRPr sz="900" dirty="0">
              <a:latin typeface="Comic Sans MS"/>
              <a:cs typeface="Comic Sans MS"/>
            </a:endParaRPr>
          </a:p>
        </p:txBody>
      </p:sp>
      <p:sp>
        <p:nvSpPr>
          <p:cNvPr id="9" name="object 9"/>
          <p:cNvSpPr txBox="1"/>
          <p:nvPr/>
        </p:nvSpPr>
        <p:spPr>
          <a:xfrm>
            <a:off x="6032092" y="6934822"/>
            <a:ext cx="2963545" cy="162352"/>
          </a:xfrm>
          <a:prstGeom prst="rect">
            <a:avLst/>
          </a:prstGeom>
        </p:spPr>
        <p:txBody>
          <a:bodyPr vert="horz" wrap="square" lIns="0" tIns="12700" rIns="0" bIns="0" rtlCol="0">
            <a:spAutoFit/>
          </a:bodyPr>
          <a:lstStyle/>
          <a:p>
            <a:pPr marL="193040" marR="5080" indent="-180975" algn="just">
              <a:lnSpc>
                <a:spcPct val="116100"/>
              </a:lnSpc>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3153673653"/>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txBox="1"/>
          <p:nvPr/>
        </p:nvSpPr>
        <p:spPr>
          <a:xfrm>
            <a:off x="406400" y="533400"/>
            <a:ext cx="17068800" cy="506805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ESQUEMAS</a:t>
            </a:r>
            <a:r>
              <a:rPr sz="2400" b="1" spc="-20" dirty="0">
                <a:latin typeface="Comic Sans MS"/>
                <a:cs typeface="Comic Sans MS"/>
              </a:rPr>
              <a:t> </a:t>
            </a:r>
            <a:r>
              <a:rPr sz="2400" b="1" spc="-5" dirty="0">
                <a:latin typeface="Comic Sans MS"/>
                <a:cs typeface="Comic Sans MS"/>
              </a:rPr>
              <a:t>DE</a:t>
            </a:r>
            <a:r>
              <a:rPr sz="2400" b="1" spc="-15" dirty="0">
                <a:latin typeface="Comic Sans MS"/>
                <a:cs typeface="Comic Sans MS"/>
              </a:rPr>
              <a:t> </a:t>
            </a:r>
            <a:r>
              <a:rPr sz="2400" b="1" spc="-5" dirty="0">
                <a:latin typeface="Comic Sans MS"/>
                <a:cs typeface="Comic Sans MS"/>
              </a:rPr>
              <a:t>DISPARO</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discretos</a:t>
            </a:r>
            <a:r>
              <a:rPr lang="es-MX" sz="2400" dirty="0">
                <a:latin typeface="Comic Sans MS"/>
                <a:cs typeface="Comic Sans MS"/>
              </a:rPr>
              <a:t> </a:t>
            </a:r>
            <a:r>
              <a:rPr lang="es-MX" sz="2400" spc="-5" dirty="0">
                <a:latin typeface="Comic Sans MS"/>
                <a:cs typeface="Comic Sans MS"/>
              </a:rPr>
              <a:t>del generador,</a:t>
            </a:r>
            <a:r>
              <a:rPr lang="es-MX" sz="2400" spc="180" dirty="0">
                <a:latin typeface="Comic Sans MS"/>
                <a:cs typeface="Comic Sans MS"/>
              </a:rPr>
              <a:t> </a:t>
            </a:r>
            <a:r>
              <a:rPr lang="es-MX" sz="2400" spc="-5" dirty="0">
                <a:latin typeface="Comic Sans MS"/>
                <a:cs typeface="Comic Sans MS"/>
              </a:rPr>
              <a:t>se</a:t>
            </a:r>
            <a:r>
              <a:rPr lang="es-MX" sz="2400" spc="180" dirty="0">
                <a:latin typeface="Comic Sans MS"/>
                <a:cs typeface="Comic Sans MS"/>
              </a:rPr>
              <a:t> </a:t>
            </a:r>
            <a:r>
              <a:rPr lang="es-MX" sz="2400" spc="-5" dirty="0">
                <a:latin typeface="Comic Sans MS"/>
                <a:cs typeface="Comic Sans MS"/>
              </a:rPr>
              <a:t>agrupan</a:t>
            </a:r>
            <a:r>
              <a:rPr lang="es-MX" sz="2400" spc="185" dirty="0">
                <a:latin typeface="Comic Sans MS"/>
                <a:cs typeface="Comic Sans MS"/>
              </a:rPr>
              <a:t> </a:t>
            </a:r>
            <a:r>
              <a:rPr lang="es-MX" sz="2400" spc="-5" dirty="0">
                <a:latin typeface="Comic Sans MS"/>
                <a:cs typeface="Comic Sans MS"/>
              </a:rPr>
              <a:t>para</a:t>
            </a:r>
            <a:r>
              <a:rPr lang="es-MX" sz="2400" spc="180" dirty="0">
                <a:latin typeface="Comic Sans MS"/>
                <a:cs typeface="Comic Sans MS"/>
              </a:rPr>
              <a:t> </a:t>
            </a:r>
            <a:r>
              <a:rPr lang="es-MX" sz="2400" spc="-5" dirty="0">
                <a:latin typeface="Comic Sans MS"/>
                <a:cs typeface="Comic Sans MS"/>
              </a:rPr>
              <a:t>activar los</a:t>
            </a:r>
            <a:r>
              <a:rPr lang="es-MX" sz="2400" spc="185" dirty="0">
                <a:latin typeface="Comic Sans MS"/>
                <a:cs typeface="Comic Sans MS"/>
              </a:rPr>
              <a:t> </a:t>
            </a:r>
            <a:r>
              <a:rPr lang="es-MX" sz="2400" spc="-5" dirty="0">
                <a:latin typeface="Comic Sans MS"/>
                <a:cs typeface="Comic Sans MS"/>
              </a:rPr>
              <a:t>relés</a:t>
            </a:r>
            <a:r>
              <a:rPr lang="es-MX" sz="2400" spc="180" dirty="0">
                <a:latin typeface="Comic Sans MS"/>
                <a:cs typeface="Comic Sans MS"/>
              </a:rPr>
              <a:t> </a:t>
            </a:r>
            <a:r>
              <a:rPr lang="es-MX" sz="2400" spc="-5" dirty="0">
                <a:latin typeface="Comic Sans MS"/>
                <a:cs typeface="Comic Sans MS"/>
              </a:rPr>
              <a:t>auxiliares de disparo de tal forma que los relés con los mismos modos de disparo/paro del generador sean establecidos. Donde sea posible, el arreglo de los relés auxiliares de disparo debe proporcionar redundancia en las funciones de disparo y en los circuitos de disparo, de tal forma que los relés de respaldo operen sobre un relé auxiliar de disparo distinto al de la protección primaria. La tarea asociada con la aplicación de esquemas de disparo sobre las</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generadoras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menospreciada. Este</a:t>
            </a:r>
            <a:r>
              <a:rPr lang="es-MX" sz="2400" dirty="0">
                <a:latin typeface="Comic Sans MS"/>
                <a:cs typeface="Comic Sans MS"/>
              </a:rPr>
              <a:t> </a:t>
            </a:r>
            <a:r>
              <a:rPr lang="es-MX" sz="2400" spc="-5" dirty="0">
                <a:latin typeface="Comic Sans MS"/>
                <a:cs typeface="Comic Sans MS"/>
              </a:rPr>
              <a:t>esfuerzo</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amplios</a:t>
            </a:r>
            <a:r>
              <a:rPr lang="es-MX" sz="2400" dirty="0">
                <a:latin typeface="Comic Sans MS"/>
                <a:cs typeface="Comic Sans MS"/>
              </a:rPr>
              <a:t> </a:t>
            </a:r>
            <a:r>
              <a:rPr lang="es-MX" sz="2400" spc="-5" dirty="0">
                <a:latin typeface="Comic Sans MS"/>
                <a:cs typeface="Comic Sans MS"/>
              </a:rPr>
              <a:t>conocimientos</a:t>
            </a:r>
            <a:r>
              <a:rPr lang="es-MX" sz="2400" dirty="0">
                <a:latin typeface="Comic Sans MS"/>
                <a:cs typeface="Comic Sans MS"/>
              </a:rPr>
              <a:t> </a:t>
            </a:r>
            <a:r>
              <a:rPr lang="es-MX" sz="2400" spc="-5" dirty="0">
                <a:latin typeface="Comic Sans MS"/>
                <a:cs typeface="Comic Sans MS"/>
              </a:rPr>
              <a:t>del equipo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generadora,</a:t>
            </a:r>
            <a:r>
              <a:rPr lang="es-MX" sz="2400" dirty="0">
                <a:latin typeface="Comic Sans MS"/>
                <a:cs typeface="Comic Sans MS"/>
              </a:rPr>
              <a:t> </a:t>
            </a:r>
            <a:r>
              <a:rPr lang="es-MX" sz="2400" spc="-5" dirty="0">
                <a:latin typeface="Comic Sans MS"/>
                <a:cs typeface="Comic Sans MS"/>
              </a:rPr>
              <a:t>así</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su comportamiento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normales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anormales. Habría que ser un </a:t>
            </a:r>
            <a:r>
              <a:rPr lang="es-MX" sz="2400" spc="-5" dirty="0" err="1">
                <a:latin typeface="Comic Sans MS"/>
                <a:cs typeface="Comic Sans MS"/>
              </a:rPr>
              <a:t>blinder</a:t>
            </a:r>
            <a:r>
              <a:rPr lang="es-MX" sz="2400" spc="-5" dirty="0">
                <a:latin typeface="Comic Sans MS"/>
                <a:cs typeface="Comic Sans MS"/>
              </a:rPr>
              <a:t> si la única consideración dada es desconectar</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spc="254" dirty="0">
                <a:latin typeface="Comic Sans MS"/>
                <a:cs typeface="Comic Sans MS"/>
              </a:rPr>
              <a:t> </a:t>
            </a:r>
            <a:r>
              <a:rPr lang="es-MX" sz="2400" spc="-5" dirty="0">
                <a:latin typeface="Comic Sans MS"/>
                <a:cs typeface="Comic Sans MS"/>
              </a:rPr>
              <a:t>eléctrico</a:t>
            </a:r>
            <a:r>
              <a:rPr lang="es-MX" sz="2400" spc="260" dirty="0">
                <a:latin typeface="Comic Sans MS"/>
                <a:cs typeface="Comic Sans MS"/>
              </a:rPr>
              <a:t> </a:t>
            </a:r>
            <a:r>
              <a:rPr lang="es-MX" sz="2400" spc="-5" dirty="0">
                <a:latin typeface="Comic Sans MS"/>
                <a:cs typeface="Comic Sans MS"/>
              </a:rPr>
              <a:t>sin tomar en consideración la manera precisa en la cual la unidad</a:t>
            </a:r>
            <a:r>
              <a:rPr lang="es-MX" sz="2400" dirty="0">
                <a:latin typeface="Comic Sans MS"/>
                <a:cs typeface="Comic Sans MS"/>
              </a:rPr>
              <a:t> </a:t>
            </a:r>
            <a:r>
              <a:rPr lang="es-MX" sz="2400" spc="-5" dirty="0">
                <a:latin typeface="Comic Sans MS"/>
                <a:cs typeface="Comic Sans MS"/>
              </a:rPr>
              <a:t>generadora</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aislada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 potencia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distintas</a:t>
            </a:r>
            <a:r>
              <a:rPr lang="es-MX" sz="2400" dirty="0">
                <a:latin typeface="Comic Sans MS"/>
                <a:cs typeface="Comic Sans MS"/>
              </a:rPr>
              <a:t> </a:t>
            </a:r>
            <a:r>
              <a:rPr lang="es-MX" sz="2400" spc="-5" dirty="0">
                <a:latin typeface="Comic Sans MS"/>
                <a:cs typeface="Comic Sans MS"/>
              </a:rPr>
              <a:t>funciones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 protección.</a:t>
            </a:r>
          </a:p>
          <a:p>
            <a:pPr marL="12700" marR="5080" algn="just">
              <a:spcBef>
                <a:spcPts val="100"/>
              </a:spcBef>
            </a:pP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continuación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describen</a:t>
            </a:r>
            <a:r>
              <a:rPr lang="es-MX" sz="2400" dirty="0">
                <a:latin typeface="Comic Sans MS"/>
                <a:cs typeface="Comic Sans MS"/>
              </a:rPr>
              <a:t> </a:t>
            </a:r>
            <a:r>
              <a:rPr lang="es-MX" sz="2400" spc="-5" dirty="0">
                <a:latin typeface="Comic Sans MS"/>
                <a:cs typeface="Comic Sans MS"/>
              </a:rPr>
              <a:t>cuatro</a:t>
            </a:r>
            <a:r>
              <a:rPr lang="es-MX" sz="2400" dirty="0">
                <a:latin typeface="Comic Sans MS"/>
                <a:cs typeface="Comic Sans MS"/>
              </a:rPr>
              <a:t> </a:t>
            </a:r>
            <a:r>
              <a:rPr lang="es-MX" sz="2400" spc="-5" dirty="0">
                <a:latin typeface="Comic Sans MS"/>
                <a:cs typeface="Comic Sans MS"/>
              </a:rPr>
              <a:t>métodos</a:t>
            </a:r>
            <a:r>
              <a:rPr lang="es-MX" sz="2400" spc="254" dirty="0">
                <a:latin typeface="Comic Sans MS"/>
                <a:cs typeface="Comic Sans MS"/>
              </a:rPr>
              <a:t> </a:t>
            </a:r>
            <a:r>
              <a:rPr lang="es-MX" sz="2400" spc="-5" dirty="0">
                <a:latin typeface="Comic Sans MS"/>
                <a:cs typeface="Comic Sans MS"/>
              </a:rPr>
              <a:t>comunes para sacar el generador de servicio, cuando este trabaja en</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anormales</a:t>
            </a:r>
            <a:r>
              <a:rPr lang="es-MX" sz="2400" spc="254" dirty="0">
                <a:latin typeface="Comic Sans MS"/>
                <a:cs typeface="Comic Sans MS"/>
              </a:rPr>
              <a:t> </a:t>
            </a:r>
            <a:r>
              <a:rPr lang="es-MX" sz="2400" spc="-5" dirty="0">
                <a:latin typeface="Comic Sans MS"/>
                <a:cs typeface="Comic Sans MS"/>
              </a:rPr>
              <a:t>inaceptables</a:t>
            </a:r>
            <a:r>
              <a:rPr lang="es-MX" sz="2400" spc="260" dirty="0">
                <a:latin typeface="Comic Sans MS"/>
                <a:cs typeface="Comic Sans MS"/>
              </a:rPr>
              <a:t> </a:t>
            </a:r>
            <a:r>
              <a:rPr lang="es-MX" sz="2400" spc="-5" dirty="0">
                <a:latin typeface="Comic Sans MS"/>
                <a:cs typeface="Comic Sans MS"/>
              </a:rPr>
              <a:t>o con fallas</a:t>
            </a:r>
            <a:r>
              <a:rPr lang="es-MX" sz="2400" dirty="0">
                <a:latin typeface="Comic Sans MS"/>
                <a:cs typeface="Comic Sans MS"/>
              </a:rPr>
              <a:t> </a:t>
            </a:r>
            <a:r>
              <a:rPr lang="es-MX" sz="2400" spc="-5" dirty="0">
                <a:latin typeface="Comic Sans MS"/>
                <a:cs typeface="Comic Sans MS"/>
              </a:rPr>
              <a:t>eléctricas.</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660882339"/>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object 15"/>
          <p:cNvSpPr txBox="1"/>
          <p:nvPr/>
        </p:nvSpPr>
        <p:spPr>
          <a:xfrm>
            <a:off x="330200" y="381000"/>
            <a:ext cx="17221200" cy="2993127"/>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Disparo simultáneo. </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sz="2400" spc="-5" dirty="0" err="1">
                <a:latin typeface="Comic Sans MS"/>
                <a:cs typeface="Comic Sans MS"/>
              </a:rPr>
              <a:t>Proporciona</a:t>
            </a:r>
            <a:r>
              <a:rPr sz="2400" spc="-5" dirty="0">
                <a:latin typeface="Comic Sans MS"/>
                <a:cs typeface="Comic Sans MS"/>
              </a:rPr>
              <a:t> los medios </a:t>
            </a:r>
            <a:r>
              <a:rPr sz="2400" spc="-5" dirty="0" err="1">
                <a:latin typeface="Comic Sans MS"/>
                <a:cs typeface="Comic Sans MS"/>
              </a:rPr>
              <a:t>más</a:t>
            </a:r>
            <a:r>
              <a:rPr sz="2400" spc="-5" dirty="0">
                <a:latin typeface="Comic Sans MS"/>
                <a:cs typeface="Comic Sans MS"/>
              </a:rPr>
              <a:t> </a:t>
            </a:r>
            <a:r>
              <a:rPr sz="2400" spc="-5" dirty="0" err="1">
                <a:latin typeface="Comic Sans MS"/>
                <a:cs typeface="Comic Sans MS"/>
              </a:rPr>
              <a:t>rápidos</a:t>
            </a:r>
            <a:r>
              <a:rPr lang="es-AR" sz="2400" spc="-5" dirty="0">
                <a:latin typeface="Comic Sans MS"/>
                <a:cs typeface="Comic Sans MS"/>
              </a:rPr>
              <a:t> </a:t>
            </a:r>
            <a:r>
              <a:rPr sz="2400" spc="-5" dirty="0">
                <a:latin typeface="Comic Sans MS"/>
                <a:cs typeface="Comic Sans MS"/>
              </a:rPr>
              <a:t>para aislar al generador. Este modo de disparo es </a:t>
            </a:r>
            <a:r>
              <a:rPr sz="2400" spc="-5" dirty="0" err="1">
                <a:latin typeface="Comic Sans MS"/>
                <a:cs typeface="Comic Sans MS"/>
              </a:rPr>
              <a:t>usado</a:t>
            </a:r>
            <a:r>
              <a:rPr lang="es-AR" sz="2400" spc="-5"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todas</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a:latin typeface="Comic Sans MS"/>
                <a:cs typeface="Comic Sans MS"/>
              </a:rPr>
              <a:t>fallas</a:t>
            </a:r>
            <a:r>
              <a:rPr sz="2400" dirty="0">
                <a:latin typeface="Comic Sans MS"/>
                <a:cs typeface="Comic Sans MS"/>
              </a:rPr>
              <a:t> </a:t>
            </a:r>
            <a:r>
              <a:rPr sz="2400" spc="-5" dirty="0">
                <a:latin typeface="Comic Sans MS"/>
                <a:cs typeface="Comic Sans MS"/>
              </a:rPr>
              <a:t>internas</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el</a:t>
            </a:r>
            <a:r>
              <a:rPr sz="2400" spc="260" dirty="0">
                <a:latin typeface="Comic Sans MS"/>
                <a:cs typeface="Comic Sans MS"/>
              </a:rPr>
              <a:t> </a:t>
            </a:r>
            <a:r>
              <a:rPr sz="2400" spc="-5" dirty="0" err="1">
                <a:latin typeface="Comic Sans MS"/>
                <a:cs typeface="Comic Sans MS"/>
              </a:rPr>
              <a:t>generador</a:t>
            </a:r>
            <a:r>
              <a:rPr sz="2400" spc="260" dirty="0">
                <a:latin typeface="Comic Sans MS"/>
                <a:cs typeface="Comic Sans MS"/>
              </a:rPr>
              <a:t> </a:t>
            </a:r>
            <a:r>
              <a:rPr sz="2400" spc="-5" dirty="0">
                <a:latin typeface="Comic Sans MS"/>
                <a:cs typeface="Comic Sans MS"/>
              </a:rPr>
              <a:t>y</a:t>
            </a:r>
            <a:r>
              <a:rPr lang="es-AR" sz="2400" spc="-5" dirty="0">
                <a:latin typeface="Comic Sans MS"/>
                <a:cs typeface="Comic Sans MS"/>
              </a:rPr>
              <a:t> </a:t>
            </a:r>
            <a:r>
              <a:rPr sz="2400" spc="-5" dirty="0" err="1">
                <a:latin typeface="Comic Sans MS"/>
                <a:cs typeface="Comic Sans MS"/>
              </a:rPr>
              <a:t>anomalías</a:t>
            </a:r>
            <a:r>
              <a:rPr sz="2400" dirty="0">
                <a:latin typeface="Comic Sans MS"/>
                <a:cs typeface="Comic Sans MS"/>
              </a:rPr>
              <a:t> </a:t>
            </a:r>
            <a:r>
              <a:rPr sz="2400" spc="-5" dirty="0">
                <a:latin typeface="Comic Sans MS"/>
                <a:cs typeface="Comic Sans MS"/>
              </a:rPr>
              <a:t>severas</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zona</a:t>
            </a:r>
            <a:r>
              <a:rPr sz="2400" dirty="0">
                <a:latin typeface="Comic Sans MS"/>
                <a:cs typeface="Comic Sans MS"/>
              </a:rPr>
              <a:t> </a:t>
            </a:r>
            <a:r>
              <a:rPr sz="2400" spc="-5" dirty="0">
                <a:latin typeface="Comic Sans MS"/>
                <a:cs typeface="Comic Sans MS"/>
              </a:rPr>
              <a:t>de</a:t>
            </a:r>
            <a:r>
              <a:rPr sz="2400" spc="260" dirty="0">
                <a:latin typeface="Comic Sans MS"/>
                <a:cs typeface="Comic Sans MS"/>
              </a:rPr>
              <a:t> </a:t>
            </a:r>
            <a:r>
              <a:rPr sz="2400" spc="-5" dirty="0" err="1">
                <a:latin typeface="Comic Sans MS"/>
                <a:cs typeface="Comic Sans MS"/>
              </a:rPr>
              <a:t>protección</a:t>
            </a:r>
            <a:r>
              <a:rPr sz="2400" spc="260" dirty="0">
                <a:latin typeface="Comic Sans MS"/>
                <a:cs typeface="Comic Sans MS"/>
              </a:rPr>
              <a:t> </a:t>
            </a:r>
            <a:r>
              <a:rPr sz="2400" spc="-5" dirty="0">
                <a:latin typeface="Comic Sans MS"/>
                <a:cs typeface="Comic Sans MS"/>
              </a:rPr>
              <a:t>del</a:t>
            </a:r>
            <a:r>
              <a:rPr lang="es-AR" sz="2400" spc="-5" dirty="0">
                <a:latin typeface="Comic Sans MS"/>
                <a:cs typeface="Comic Sans MS"/>
              </a:rPr>
              <a:t> </a:t>
            </a:r>
            <a:r>
              <a:rPr sz="2400" spc="-5" dirty="0" err="1">
                <a:latin typeface="Comic Sans MS"/>
                <a:cs typeface="Comic Sans MS"/>
              </a:rPr>
              <a:t>generador</a:t>
            </a:r>
            <a:r>
              <a:rPr sz="2400" spc="-5" dirty="0">
                <a:latin typeface="Comic Sans MS"/>
                <a:cs typeface="Comic Sans MS"/>
              </a:rPr>
              <a:t>. El aislamiento es cumplido por el </a:t>
            </a:r>
            <a:r>
              <a:rPr sz="2400" spc="-5" dirty="0" err="1">
                <a:latin typeface="Comic Sans MS"/>
                <a:cs typeface="Comic Sans MS"/>
              </a:rPr>
              <a:t>disparo</a:t>
            </a:r>
            <a:r>
              <a:rPr sz="2400" spc="-5" dirty="0">
                <a:latin typeface="Comic Sans MS"/>
                <a:cs typeface="Comic Sans MS"/>
              </a:rPr>
              <a:t> al</a:t>
            </a:r>
            <a:r>
              <a:rPr lang="es-AR" sz="2400" spc="-5" dirty="0">
                <a:latin typeface="Comic Sans MS"/>
                <a:cs typeface="Comic Sans MS"/>
              </a:rPr>
              <a:t> </a:t>
            </a:r>
            <a:r>
              <a:rPr sz="2400" spc="-5" dirty="0" err="1">
                <a:latin typeface="Comic Sans MS"/>
                <a:cs typeface="Comic Sans MS"/>
              </a:rPr>
              <a:t>mismo</a:t>
            </a:r>
            <a:r>
              <a:rPr sz="2400" dirty="0">
                <a:latin typeface="Comic Sans MS"/>
                <a:cs typeface="Comic Sans MS"/>
              </a:rPr>
              <a:t> </a:t>
            </a:r>
            <a:r>
              <a:rPr sz="2400" spc="-5" dirty="0">
                <a:latin typeface="Comic Sans MS"/>
                <a:cs typeface="Comic Sans MS"/>
              </a:rPr>
              <a:t>tiempo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interruptores</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interruptor</a:t>
            </a:r>
            <a:r>
              <a:rPr sz="2400" spc="-5" dirty="0">
                <a:latin typeface="Comic Sans MS"/>
                <a:cs typeface="Comic Sans MS"/>
              </a:rPr>
              <a:t> de campo, y el paro del impulsor </a:t>
            </a:r>
            <a:r>
              <a:rPr sz="2400" spc="-5" dirty="0" err="1">
                <a:latin typeface="Comic Sans MS"/>
                <a:cs typeface="Comic Sans MS"/>
              </a:rPr>
              <a:t>cerrando</a:t>
            </a:r>
            <a:r>
              <a:rPr sz="2400" spc="-5" dirty="0">
                <a:latin typeface="Comic Sans MS"/>
                <a:cs typeface="Comic Sans MS"/>
              </a:rPr>
              <a:t> las</a:t>
            </a:r>
            <a:r>
              <a:rPr lang="es-AR" sz="2400" spc="-5" dirty="0">
                <a:latin typeface="Comic Sans MS"/>
                <a:cs typeface="Comic Sans MS"/>
              </a:rPr>
              <a:t> </a:t>
            </a:r>
            <a:r>
              <a:rPr sz="2400" spc="-5" dirty="0" err="1">
                <a:latin typeface="Comic Sans MS"/>
                <a:cs typeface="Comic Sans MS"/>
              </a:rPr>
              <a:t>válvulas</a:t>
            </a:r>
            <a:r>
              <a:rPr sz="2400" spc="-5" dirty="0">
                <a:latin typeface="Comic Sans MS"/>
                <a:cs typeface="Comic Sans MS"/>
              </a:rPr>
              <a:t> de la turbina. Si existe la posibilidad de que se</a:t>
            </a:r>
            <a:r>
              <a:rPr lang="es-AR" sz="2400" spc="-5" dirty="0">
                <a:latin typeface="Comic Sans MS"/>
                <a:cs typeface="Comic Sans MS"/>
              </a:rPr>
              <a:t> </a:t>
            </a:r>
            <a:r>
              <a:rPr sz="2400" spc="-5" dirty="0" err="1">
                <a:latin typeface="Comic Sans MS"/>
                <a:cs typeface="Comic Sans MS"/>
              </a:rPr>
              <a:t>presente</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condición</a:t>
            </a:r>
            <a:r>
              <a:rPr sz="2400" spc="254" dirty="0">
                <a:latin typeface="Comic Sans MS"/>
                <a:cs typeface="Comic Sans MS"/>
              </a:rPr>
              <a:t> </a:t>
            </a:r>
            <a:r>
              <a:rPr sz="2400" spc="-5" dirty="0">
                <a:latin typeface="Comic Sans MS"/>
                <a:cs typeface="Comic Sans MS"/>
              </a:rPr>
              <a:t>de </a:t>
            </a:r>
            <a:r>
              <a:rPr sz="2400" spc="-5" dirty="0" err="1">
                <a:latin typeface="Comic Sans MS"/>
                <a:cs typeface="Comic Sans MS"/>
              </a:rPr>
              <a:t>sobre-velocidad</a:t>
            </a:r>
            <a:r>
              <a:rPr sz="2400" spc="-5" dirty="0">
                <a:latin typeface="Comic Sans MS"/>
                <a:cs typeface="Comic Sans MS"/>
              </a:rPr>
              <a:t> </a:t>
            </a:r>
            <a:r>
              <a:rPr sz="2400" spc="-5" dirty="0" err="1">
                <a:latin typeface="Comic Sans MS"/>
                <a:cs typeface="Comic Sans MS"/>
              </a:rPr>
              <a:t>significante</a:t>
            </a:r>
            <a:r>
              <a:rPr lang="es-AR" sz="2400" spc="-5" dirty="0">
                <a:latin typeface="Comic Sans MS"/>
                <a:cs typeface="Comic Sans MS"/>
              </a:rPr>
              <a:t> </a:t>
            </a:r>
            <a:r>
              <a:rPr sz="2400" spc="-5" dirty="0">
                <a:latin typeface="Comic Sans MS"/>
                <a:cs typeface="Comic Sans MS"/>
              </a:rPr>
              <a:t>de la unidad, un retardo de tiempo puede ser usado en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circuito</a:t>
            </a:r>
            <a:r>
              <a:rPr sz="2400" spc="-5" dirty="0">
                <a:latin typeface="Comic Sans MS"/>
                <a:cs typeface="Comic Sans MS"/>
              </a:rPr>
              <a:t> de disparo del interruptor de generador. Si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retardo</a:t>
            </a:r>
            <a:r>
              <a:rPr sz="2400" spc="-5" dirty="0">
                <a:latin typeface="Comic Sans MS"/>
                <a:cs typeface="Comic Sans MS"/>
              </a:rPr>
              <a:t> de tiempo es usado, el efecto de </a:t>
            </a:r>
            <a:r>
              <a:rPr sz="2400" spc="-5" dirty="0" err="1">
                <a:latin typeface="Comic Sans MS"/>
                <a:cs typeface="Comic Sans MS"/>
              </a:rPr>
              <a:t>este</a:t>
            </a:r>
            <a:r>
              <a:rPr sz="2400" spc="-5" dirty="0">
                <a:latin typeface="Comic Sans MS"/>
                <a:cs typeface="Comic Sans MS"/>
              </a:rPr>
              <a:t> </a:t>
            </a:r>
            <a:r>
              <a:rPr sz="2400" spc="-5" dirty="0" err="1">
                <a:latin typeface="Comic Sans MS"/>
                <a:cs typeface="Comic Sans MS"/>
              </a:rPr>
              <a:t>retardo</a:t>
            </a:r>
            <a:r>
              <a:rPr lang="es-AR" sz="2400" spc="-5" dirty="0">
                <a:latin typeface="Comic Sans MS"/>
                <a:cs typeface="Comic Sans MS"/>
              </a:rPr>
              <a:t> </a:t>
            </a:r>
            <a:r>
              <a:rPr sz="2400" spc="-5" dirty="0" err="1">
                <a:latin typeface="Comic Sans MS"/>
                <a:cs typeface="Comic Sans MS"/>
              </a:rPr>
              <a:t>sobre</a:t>
            </a:r>
            <a:r>
              <a:rPr sz="2400" spc="10" dirty="0">
                <a:latin typeface="Comic Sans MS"/>
                <a:cs typeface="Comic Sans MS"/>
              </a:rPr>
              <a:t> </a:t>
            </a:r>
            <a:r>
              <a:rPr sz="2400" spc="-5" dirty="0">
                <a:latin typeface="Comic Sans MS"/>
                <a:cs typeface="Comic Sans MS"/>
              </a:rPr>
              <a:t>el</a:t>
            </a:r>
            <a:r>
              <a:rPr sz="2400" spc="10" dirty="0">
                <a:latin typeface="Comic Sans MS"/>
                <a:cs typeface="Comic Sans MS"/>
              </a:rPr>
              <a:t> </a:t>
            </a:r>
            <a:r>
              <a:rPr sz="2400" spc="-5" dirty="0">
                <a:latin typeface="Comic Sans MS"/>
                <a:cs typeface="Comic Sans MS"/>
              </a:rPr>
              <a:t>generador</a:t>
            </a:r>
            <a:r>
              <a:rPr sz="2400" spc="10" dirty="0">
                <a:latin typeface="Comic Sans MS"/>
                <a:cs typeface="Comic Sans MS"/>
              </a:rPr>
              <a:t> </a:t>
            </a:r>
            <a:r>
              <a:rPr sz="2400" spc="-5" dirty="0">
                <a:latin typeface="Comic Sans MS"/>
                <a:cs typeface="Comic Sans MS"/>
              </a:rPr>
              <a:t>y/o</a:t>
            </a:r>
            <a:r>
              <a:rPr sz="2400" spc="10" dirty="0">
                <a:latin typeface="Comic Sans MS"/>
                <a:cs typeface="Comic Sans MS"/>
              </a:rPr>
              <a:t> </a:t>
            </a:r>
            <a:r>
              <a:rPr sz="2400" spc="-5" dirty="0">
                <a:latin typeface="Comic Sans MS"/>
                <a:cs typeface="Comic Sans MS"/>
              </a:rPr>
              <a:t>el</a:t>
            </a:r>
            <a:r>
              <a:rPr sz="2400" spc="10" dirty="0">
                <a:latin typeface="Comic Sans MS"/>
                <a:cs typeface="Comic Sans MS"/>
              </a:rPr>
              <a:t> </a:t>
            </a:r>
            <a:r>
              <a:rPr sz="2400" spc="-5" dirty="0">
                <a:latin typeface="Comic Sans MS"/>
                <a:cs typeface="Comic Sans MS"/>
              </a:rPr>
              <a:t>sistema</a:t>
            </a:r>
            <a:r>
              <a:rPr sz="2400" spc="10" dirty="0">
                <a:latin typeface="Comic Sans MS"/>
                <a:cs typeface="Comic Sans MS"/>
              </a:rPr>
              <a:t> </a:t>
            </a:r>
            <a:r>
              <a:rPr sz="2400" spc="-5" dirty="0">
                <a:latin typeface="Comic Sans MS"/>
                <a:cs typeface="Comic Sans MS"/>
              </a:rPr>
              <a:t>debe</a:t>
            </a:r>
            <a:r>
              <a:rPr sz="2400" spc="10" dirty="0">
                <a:latin typeface="Comic Sans MS"/>
                <a:cs typeface="Comic Sans MS"/>
              </a:rPr>
              <a:t> </a:t>
            </a:r>
            <a:r>
              <a:rPr sz="2400" spc="-5" dirty="0">
                <a:latin typeface="Comic Sans MS"/>
                <a:cs typeface="Comic Sans MS"/>
              </a:rPr>
              <a:t>ser</a:t>
            </a:r>
            <a:r>
              <a:rPr sz="2400" spc="10" dirty="0">
                <a:latin typeface="Comic Sans MS"/>
                <a:cs typeface="Comic Sans MS"/>
              </a:rPr>
              <a:t> </a:t>
            </a:r>
            <a:r>
              <a:rPr sz="2400" spc="-5" dirty="0">
                <a:latin typeface="Comic Sans MS"/>
                <a:cs typeface="Comic Sans MS"/>
              </a:rPr>
              <a:t>determinado.</a:t>
            </a:r>
            <a:endParaRPr sz="2400" dirty="0">
              <a:latin typeface="Comic Sans MS"/>
              <a:cs typeface="Comic Sans MS"/>
            </a:endParaRPr>
          </a:p>
        </p:txBody>
      </p:sp>
    </p:spTree>
    <p:extLst>
      <p:ext uri="{BB962C8B-B14F-4D97-AF65-F5344CB8AC3E}">
        <p14:creationId xmlns:p14="http://schemas.microsoft.com/office/powerpoint/2010/main" xmlns="" val="2078174039"/>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30200" y="381000"/>
            <a:ext cx="17373600" cy="2786147"/>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Disparo</a:t>
            </a:r>
            <a:r>
              <a:rPr sz="2400" b="1" dirty="0">
                <a:latin typeface="Comic Sans MS"/>
                <a:cs typeface="Comic Sans MS"/>
              </a:rPr>
              <a:t> </a:t>
            </a:r>
            <a:r>
              <a:rPr sz="2400" b="1" spc="-5" dirty="0">
                <a:latin typeface="Comic Sans MS"/>
                <a:cs typeface="Comic Sans MS"/>
              </a:rPr>
              <a:t>del</a:t>
            </a:r>
            <a:r>
              <a:rPr sz="2400" b="1" dirty="0">
                <a:latin typeface="Comic Sans MS"/>
                <a:cs typeface="Comic Sans MS"/>
              </a:rPr>
              <a:t> </a:t>
            </a:r>
            <a:r>
              <a:rPr sz="2400" b="1" spc="-5" dirty="0">
                <a:latin typeface="Comic Sans MS"/>
                <a:cs typeface="Comic Sans MS"/>
              </a:rPr>
              <a:t>generador.</a:t>
            </a:r>
            <a:r>
              <a:rPr sz="2400" b="1" dirty="0">
                <a:latin typeface="Comic Sans MS"/>
                <a:cs typeface="Comic Sans MS"/>
              </a:rPr>
              <a:t> </a:t>
            </a:r>
            <a:endParaRPr lang="en-US" sz="2400" b="1"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sz="2400" spc="-5" dirty="0">
                <a:latin typeface="Comic Sans MS"/>
                <a:cs typeface="Comic Sans MS"/>
              </a:rPr>
              <a:t>Este</a:t>
            </a:r>
            <a:r>
              <a:rPr sz="2400" dirty="0">
                <a:latin typeface="Comic Sans MS"/>
                <a:cs typeface="Comic Sans MS"/>
              </a:rPr>
              <a:t> </a:t>
            </a:r>
            <a:r>
              <a:rPr sz="2400" spc="-5" dirty="0">
                <a:latin typeface="Comic Sans MS"/>
                <a:cs typeface="Comic Sans MS"/>
              </a:rPr>
              <a:t>modo</a:t>
            </a:r>
            <a:r>
              <a:rPr sz="2400" dirty="0">
                <a:latin typeface="Comic Sans MS"/>
                <a:cs typeface="Comic Sans MS"/>
              </a:rPr>
              <a:t> </a:t>
            </a:r>
            <a:r>
              <a:rPr sz="2400" spc="-5" dirty="0">
                <a:latin typeface="Comic Sans MS"/>
                <a:cs typeface="Comic Sans MS"/>
              </a:rPr>
              <a:t>de</a:t>
            </a:r>
            <a:r>
              <a:rPr sz="2400" spc="254" dirty="0">
                <a:latin typeface="Comic Sans MS"/>
                <a:cs typeface="Comic Sans MS"/>
              </a:rPr>
              <a:t> </a:t>
            </a:r>
            <a:r>
              <a:rPr sz="2400" spc="-5" dirty="0" err="1">
                <a:latin typeface="Comic Sans MS"/>
                <a:cs typeface="Comic Sans MS"/>
              </a:rPr>
              <a:t>aislamiento</a:t>
            </a:r>
            <a:r>
              <a:rPr lang="es-AR" sz="2400" spc="-5" dirty="0">
                <a:latin typeface="Comic Sans MS"/>
                <a:cs typeface="Comic Sans MS"/>
              </a:rPr>
              <a:t> </a:t>
            </a:r>
            <a:r>
              <a:rPr sz="2400" spc="-5" dirty="0" err="1">
                <a:latin typeface="Comic Sans MS"/>
                <a:cs typeface="Comic Sans MS"/>
              </a:rPr>
              <a:t>dispara</a:t>
            </a:r>
            <a:r>
              <a:rPr sz="2400" spc="-5" dirty="0">
                <a:latin typeface="Comic Sans MS"/>
                <a:cs typeface="Comic Sans MS"/>
              </a:rPr>
              <a:t> los interruptores del generador y del campo. El</a:t>
            </a:r>
            <a:r>
              <a:rPr lang="es-AR" sz="2400" spc="-5" dirty="0">
                <a:latin typeface="Comic Sans MS"/>
                <a:cs typeface="Comic Sans MS"/>
              </a:rPr>
              <a:t> </a:t>
            </a:r>
            <a:r>
              <a:rPr sz="2400" spc="-5" dirty="0" err="1">
                <a:latin typeface="Comic Sans MS"/>
                <a:cs typeface="Comic Sans MS"/>
              </a:rPr>
              <a:t>esquema</a:t>
            </a:r>
            <a:r>
              <a:rPr sz="2400" spc="15" dirty="0">
                <a:latin typeface="Comic Sans MS"/>
                <a:cs typeface="Comic Sans MS"/>
              </a:rPr>
              <a:t> </a:t>
            </a:r>
            <a:r>
              <a:rPr sz="2400" spc="-5" dirty="0">
                <a:latin typeface="Comic Sans MS"/>
                <a:cs typeface="Comic Sans MS"/>
              </a:rPr>
              <a:t>no</a:t>
            </a:r>
            <a:r>
              <a:rPr sz="2400" spc="20" dirty="0">
                <a:latin typeface="Comic Sans MS"/>
                <a:cs typeface="Comic Sans MS"/>
              </a:rPr>
              <a:t> </a:t>
            </a:r>
            <a:r>
              <a:rPr sz="2400" spc="-5" dirty="0">
                <a:latin typeface="Comic Sans MS"/>
                <a:cs typeface="Comic Sans MS"/>
              </a:rPr>
              <a:t>para</a:t>
            </a:r>
            <a:r>
              <a:rPr sz="2400" spc="25" dirty="0">
                <a:latin typeface="Comic Sans MS"/>
                <a:cs typeface="Comic Sans MS"/>
              </a:rPr>
              <a:t> </a:t>
            </a:r>
            <a:r>
              <a:rPr sz="2400" spc="-5" dirty="0">
                <a:latin typeface="Comic Sans MS"/>
                <a:cs typeface="Comic Sans MS"/>
              </a:rPr>
              <a:t>al</a:t>
            </a:r>
            <a:r>
              <a:rPr sz="2400" spc="20" dirty="0">
                <a:latin typeface="Comic Sans MS"/>
                <a:cs typeface="Comic Sans MS"/>
              </a:rPr>
              <a:t> </a:t>
            </a:r>
            <a:r>
              <a:rPr sz="2400" spc="-5" dirty="0">
                <a:latin typeface="Comic Sans MS"/>
                <a:cs typeface="Comic Sans MS"/>
              </a:rPr>
              <a:t>impulsor,</a:t>
            </a:r>
            <a:r>
              <a:rPr sz="2400" spc="20" dirty="0">
                <a:latin typeface="Comic Sans MS"/>
                <a:cs typeface="Comic Sans MS"/>
              </a:rPr>
              <a:t> </a:t>
            </a:r>
            <a:r>
              <a:rPr sz="2400" spc="-5" dirty="0">
                <a:latin typeface="Comic Sans MS"/>
                <a:cs typeface="Comic Sans MS"/>
              </a:rPr>
              <a:t>y</a:t>
            </a:r>
            <a:r>
              <a:rPr sz="2400" spc="25" dirty="0">
                <a:latin typeface="Comic Sans MS"/>
                <a:cs typeface="Comic Sans MS"/>
              </a:rPr>
              <a:t> </a:t>
            </a:r>
            <a:r>
              <a:rPr sz="2400" spc="-5" dirty="0">
                <a:latin typeface="Comic Sans MS"/>
                <a:cs typeface="Comic Sans MS"/>
              </a:rPr>
              <a:t>se</a:t>
            </a:r>
            <a:r>
              <a:rPr sz="2400" spc="15" dirty="0">
                <a:latin typeface="Comic Sans MS"/>
                <a:cs typeface="Comic Sans MS"/>
              </a:rPr>
              <a:t> </a:t>
            </a:r>
            <a:r>
              <a:rPr sz="2400" spc="-5" dirty="0">
                <a:latin typeface="Comic Sans MS"/>
                <a:cs typeface="Comic Sans MS"/>
              </a:rPr>
              <a:t>utiliza</a:t>
            </a:r>
            <a:r>
              <a:rPr sz="2400" spc="15" dirty="0">
                <a:latin typeface="Comic Sans MS"/>
                <a:cs typeface="Comic Sans MS"/>
              </a:rPr>
              <a:t> </a:t>
            </a:r>
            <a:r>
              <a:rPr sz="2400" spc="-5" dirty="0">
                <a:latin typeface="Comic Sans MS"/>
                <a:cs typeface="Comic Sans MS"/>
              </a:rPr>
              <a:t>donde</a:t>
            </a:r>
            <a:r>
              <a:rPr sz="2400" spc="20" dirty="0">
                <a:latin typeface="Comic Sans MS"/>
                <a:cs typeface="Comic Sans MS"/>
              </a:rPr>
              <a:t> </a:t>
            </a:r>
            <a:r>
              <a:rPr sz="2400" spc="-5" dirty="0" err="1">
                <a:latin typeface="Comic Sans MS"/>
                <a:cs typeface="Comic Sans MS"/>
              </a:rPr>
              <a:t>pueda</a:t>
            </a:r>
            <a:r>
              <a:rPr sz="2400" spc="10" dirty="0">
                <a:latin typeface="Comic Sans MS"/>
                <a:cs typeface="Comic Sans MS"/>
              </a:rPr>
              <a:t> </a:t>
            </a:r>
            <a:r>
              <a:rPr sz="2400" spc="-5" dirty="0">
                <a:latin typeface="Comic Sans MS"/>
                <a:cs typeface="Comic Sans MS"/>
              </a:rPr>
              <a:t>ser</a:t>
            </a:r>
            <a:r>
              <a:rPr lang="en-US" sz="2400" spc="-5" dirty="0">
                <a:latin typeface="Comic Sans MS"/>
                <a:cs typeface="Comic Sans MS"/>
              </a:rPr>
              <a:t> </a:t>
            </a:r>
            <a:r>
              <a:rPr lang="es-MX" sz="2400" spc="-5" dirty="0">
                <a:latin typeface="Comic Sans MS"/>
                <a:cs typeface="Comic Sans MS"/>
              </a:rPr>
              <a:t>posible corregir la anormalidad rápidamente de tal modo que permita rápidamente la </a:t>
            </a:r>
            <a:r>
              <a:rPr lang="es-MX" sz="2400" spc="-5" dirty="0" err="1">
                <a:latin typeface="Comic Sans MS"/>
                <a:cs typeface="Comic Sans MS"/>
              </a:rPr>
              <a:t>re-conexión</a:t>
            </a:r>
            <a:r>
              <a:rPr lang="es-MX" sz="2400" spc="-5" dirty="0">
                <a:latin typeface="Comic Sans MS"/>
                <a:cs typeface="Comic Sans MS"/>
              </a:rPr>
              <a:t> de la máquina al sistema en un periodo corto de tiempo. Las protecciones que</a:t>
            </a:r>
            <a:r>
              <a:rPr lang="es-MX" sz="2400" spc="160" dirty="0">
                <a:latin typeface="Comic Sans MS"/>
                <a:cs typeface="Comic Sans MS"/>
              </a:rPr>
              <a:t> </a:t>
            </a:r>
            <a:r>
              <a:rPr lang="es-MX" sz="2400" spc="-5" dirty="0">
                <a:latin typeface="Comic Sans MS"/>
                <a:cs typeface="Comic Sans MS"/>
              </a:rPr>
              <a:t>disparan</a:t>
            </a:r>
            <a:r>
              <a:rPr lang="es-MX" sz="2400" spc="160" dirty="0">
                <a:latin typeface="Comic Sans MS"/>
                <a:cs typeface="Comic Sans MS"/>
              </a:rPr>
              <a:t> </a:t>
            </a:r>
            <a:r>
              <a:rPr lang="es-MX" sz="2400" spc="-5" dirty="0">
                <a:latin typeface="Comic Sans MS"/>
                <a:cs typeface="Comic Sans MS"/>
              </a:rPr>
              <a:t>al</a:t>
            </a:r>
            <a:r>
              <a:rPr lang="es-MX" sz="2400" spc="160" dirty="0">
                <a:latin typeface="Comic Sans MS"/>
                <a:cs typeface="Comic Sans MS"/>
              </a:rPr>
              <a:t> </a:t>
            </a:r>
            <a:r>
              <a:rPr lang="es-MX" sz="2400" spc="-5" dirty="0">
                <a:latin typeface="Comic Sans MS"/>
                <a:cs typeface="Comic Sans MS"/>
              </a:rPr>
              <a:t>generador</a:t>
            </a:r>
            <a:r>
              <a:rPr lang="es-MX" sz="2400" spc="160" dirty="0">
                <a:latin typeface="Comic Sans MS"/>
                <a:cs typeface="Comic Sans MS"/>
              </a:rPr>
              <a:t> </a:t>
            </a:r>
            <a:r>
              <a:rPr lang="es-MX" sz="2400" spc="-5" dirty="0">
                <a:latin typeface="Comic Sans MS"/>
                <a:cs typeface="Comic Sans MS"/>
              </a:rPr>
              <a:t>por</a:t>
            </a:r>
            <a:r>
              <a:rPr lang="es-MX" sz="2400" spc="160" dirty="0">
                <a:latin typeface="Comic Sans MS"/>
                <a:cs typeface="Comic Sans MS"/>
              </a:rPr>
              <a:t> </a:t>
            </a:r>
            <a:r>
              <a:rPr lang="es-MX" sz="2400" spc="-5" dirty="0">
                <a:latin typeface="Comic Sans MS"/>
                <a:cs typeface="Comic Sans MS"/>
              </a:rPr>
              <a:t>disturbios</a:t>
            </a:r>
            <a:r>
              <a:rPr lang="es-MX" sz="2400" spc="155" dirty="0">
                <a:latin typeface="Comic Sans MS"/>
                <a:cs typeface="Comic Sans MS"/>
              </a:rPr>
              <a:t> </a:t>
            </a:r>
            <a:r>
              <a:rPr lang="es-MX" sz="2400" spc="-5" dirty="0">
                <a:latin typeface="Comic Sans MS"/>
                <a:cs typeface="Comic Sans MS"/>
              </a:rPr>
              <a:t>en</a:t>
            </a:r>
            <a:r>
              <a:rPr lang="es-MX" sz="2400" spc="160" dirty="0">
                <a:latin typeface="Comic Sans MS"/>
                <a:cs typeface="Comic Sans MS"/>
              </a:rPr>
              <a:t> </a:t>
            </a:r>
            <a:r>
              <a:rPr lang="es-MX" sz="2400" spc="-5" dirty="0">
                <a:latin typeface="Comic Sans MS"/>
                <a:cs typeface="Comic Sans MS"/>
              </a:rPr>
              <a:t>el</a:t>
            </a:r>
            <a:r>
              <a:rPr lang="es-MX" sz="2400" spc="160" dirty="0">
                <a:latin typeface="Comic Sans MS"/>
                <a:cs typeface="Comic Sans MS"/>
              </a:rPr>
              <a:t> </a:t>
            </a:r>
            <a:r>
              <a:rPr lang="es-MX" sz="2400" spc="-5" dirty="0">
                <a:latin typeface="Comic Sans MS"/>
                <a:cs typeface="Comic Sans MS"/>
              </a:rPr>
              <a:t>sistema 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lugar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por</a:t>
            </a:r>
            <a:r>
              <a:rPr lang="es-MX" sz="2400" spc="260" dirty="0">
                <a:latin typeface="Comic Sans MS"/>
                <a:cs typeface="Comic Sans MS"/>
              </a:rPr>
              <a:t> </a:t>
            </a:r>
            <a:r>
              <a:rPr lang="es-MX" sz="2400" spc="-5" dirty="0">
                <a:latin typeface="Comic Sans MS"/>
                <a:cs typeface="Comic Sans MS"/>
              </a:rPr>
              <a:t>fallas/anormalidades internas</a:t>
            </a:r>
            <a:r>
              <a:rPr lang="es-MX" sz="2400" spc="85" dirty="0">
                <a:latin typeface="Comic Sans MS"/>
                <a:cs typeface="Comic Sans MS"/>
              </a:rPr>
              <a:t> </a:t>
            </a:r>
            <a:r>
              <a:rPr lang="es-MX" sz="2400" spc="-5" dirty="0">
                <a:latin typeface="Comic Sans MS"/>
                <a:cs typeface="Comic Sans MS"/>
              </a:rPr>
              <a:t>en</a:t>
            </a:r>
            <a:r>
              <a:rPr lang="es-MX" sz="2400" spc="80" dirty="0">
                <a:latin typeface="Comic Sans MS"/>
                <a:cs typeface="Comic Sans MS"/>
              </a:rPr>
              <a:t> </a:t>
            </a:r>
            <a:r>
              <a:rPr lang="es-MX" sz="2400" spc="-5" dirty="0">
                <a:latin typeface="Comic Sans MS"/>
                <a:cs typeface="Comic Sans MS"/>
              </a:rPr>
              <a:t>el</a:t>
            </a:r>
            <a:r>
              <a:rPr lang="es-MX" sz="2400" spc="70" dirty="0">
                <a:latin typeface="Comic Sans MS"/>
                <a:cs typeface="Comic Sans MS"/>
              </a:rPr>
              <a:t> </a:t>
            </a:r>
            <a:r>
              <a:rPr lang="es-MX" sz="2400" spc="-5" dirty="0">
                <a:latin typeface="Comic Sans MS"/>
                <a:cs typeface="Comic Sans MS"/>
              </a:rPr>
              <a:t>generador,</a:t>
            </a:r>
            <a:r>
              <a:rPr lang="es-MX" sz="2400" spc="75" dirty="0">
                <a:latin typeface="Comic Sans MS"/>
                <a:cs typeface="Comic Sans MS"/>
              </a:rPr>
              <a:t> </a:t>
            </a:r>
            <a:r>
              <a:rPr lang="es-MX" sz="2400" spc="-5" dirty="0">
                <a:latin typeface="Comic Sans MS"/>
                <a:cs typeface="Comic Sans MS"/>
              </a:rPr>
              <a:t>pueden</a:t>
            </a:r>
            <a:r>
              <a:rPr lang="es-MX" sz="2400" spc="75" dirty="0">
                <a:latin typeface="Comic Sans MS"/>
                <a:cs typeface="Comic Sans MS"/>
              </a:rPr>
              <a:t> </a:t>
            </a:r>
            <a:r>
              <a:rPr lang="es-MX" sz="2400" spc="-5" dirty="0">
                <a:latin typeface="Comic Sans MS"/>
                <a:cs typeface="Comic Sans MS"/>
              </a:rPr>
              <a:t>disparar</a:t>
            </a:r>
            <a:r>
              <a:rPr lang="es-MX" sz="2400" spc="75" dirty="0">
                <a:latin typeface="Comic Sans MS"/>
                <a:cs typeface="Comic Sans MS"/>
              </a:rPr>
              <a:t> </a:t>
            </a:r>
            <a:r>
              <a:rPr lang="es-MX" sz="2400" spc="-5" dirty="0">
                <a:latin typeface="Comic Sans MS"/>
                <a:cs typeface="Comic Sans MS"/>
              </a:rPr>
              <a:t>de</a:t>
            </a:r>
            <a:r>
              <a:rPr lang="es-MX" sz="2400" spc="75" dirty="0">
                <a:latin typeface="Comic Sans MS"/>
                <a:cs typeface="Comic Sans MS"/>
              </a:rPr>
              <a:t> </a:t>
            </a:r>
            <a:r>
              <a:rPr lang="es-MX" sz="2400" spc="-5" dirty="0">
                <a:latin typeface="Comic Sans MS"/>
                <a:cs typeface="Comic Sans MS"/>
              </a:rPr>
              <a:t>este</a:t>
            </a:r>
            <a:r>
              <a:rPr lang="es-MX" sz="2400" spc="75" dirty="0">
                <a:latin typeface="Comic Sans MS"/>
                <a:cs typeface="Comic Sans MS"/>
              </a:rPr>
              <a:t> </a:t>
            </a:r>
            <a:r>
              <a:rPr lang="es-MX" sz="2400" spc="-5" dirty="0">
                <a:latin typeface="Comic Sans MS"/>
                <a:cs typeface="Comic Sans MS"/>
              </a:rPr>
              <a:t>modo si</a:t>
            </a:r>
            <a:r>
              <a:rPr lang="es-MX" sz="2400" dirty="0">
                <a:latin typeface="Comic Sans MS"/>
                <a:cs typeface="Comic Sans MS"/>
              </a:rPr>
              <a:t> </a:t>
            </a:r>
            <a:r>
              <a:rPr lang="es-MX" sz="2400" spc="-5" dirty="0">
                <a:latin typeface="Comic Sans MS"/>
                <a:cs typeface="Comic Sans MS"/>
              </a:rPr>
              <a:t>es</a:t>
            </a:r>
            <a:r>
              <a:rPr lang="es-MX" sz="2400" spc="5" dirty="0">
                <a:latin typeface="Comic Sans MS"/>
                <a:cs typeface="Comic Sans MS"/>
              </a:rPr>
              <a:t> </a:t>
            </a:r>
            <a:r>
              <a:rPr lang="es-MX" sz="2400" spc="-5" dirty="0">
                <a:latin typeface="Comic Sans MS"/>
                <a:cs typeface="Comic Sans MS"/>
              </a:rPr>
              <a:t>permitido</a:t>
            </a:r>
            <a:r>
              <a:rPr lang="es-MX" sz="2400" spc="5" dirty="0">
                <a:latin typeface="Comic Sans MS"/>
                <a:cs typeface="Comic Sans MS"/>
              </a:rPr>
              <a:t> </a:t>
            </a:r>
            <a:r>
              <a:rPr lang="es-MX" sz="2400" spc="-5" dirty="0">
                <a:latin typeface="Comic Sans MS"/>
                <a:cs typeface="Comic Sans MS"/>
              </a:rPr>
              <a:t>por</a:t>
            </a:r>
            <a:r>
              <a:rPr lang="es-MX" sz="2400" spc="5" dirty="0">
                <a:latin typeface="Comic Sans MS"/>
                <a:cs typeface="Comic Sans MS"/>
              </a:rPr>
              <a:t> </a:t>
            </a:r>
            <a:r>
              <a:rPr lang="es-MX" sz="2400" spc="-5" dirty="0">
                <a:latin typeface="Comic Sans MS"/>
                <a:cs typeface="Comic Sans MS"/>
              </a:rPr>
              <a:t>el</a:t>
            </a:r>
            <a:r>
              <a:rPr lang="es-MX" sz="2400" spc="5" dirty="0">
                <a:latin typeface="Comic Sans MS"/>
                <a:cs typeface="Comic Sans MS"/>
              </a:rPr>
              <a:t> </a:t>
            </a:r>
            <a:r>
              <a:rPr lang="es-MX" sz="2400" spc="-5" dirty="0">
                <a:latin typeface="Comic Sans MS"/>
                <a:cs typeface="Comic Sans MS"/>
              </a:rPr>
              <a:t>tipo</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impulsor</a:t>
            </a:r>
            <a:r>
              <a:rPr lang="es-MX" sz="2400" spc="5"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las</a:t>
            </a:r>
            <a:r>
              <a:rPr lang="es-MX" sz="2400" spc="5" dirty="0">
                <a:latin typeface="Comic Sans MS"/>
                <a:cs typeface="Comic Sans MS"/>
              </a:rPr>
              <a:t> </a:t>
            </a:r>
            <a:r>
              <a:rPr lang="es-MX" sz="2400" spc="-5" dirty="0">
                <a:latin typeface="Comic Sans MS"/>
                <a:cs typeface="Comic Sans MS"/>
              </a:rPr>
              <a:t>calderas.</a:t>
            </a:r>
            <a:endParaRPr lang="es-MX" sz="24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3948822647"/>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4000" y="304800"/>
            <a:ext cx="17297400" cy="2993127"/>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Separación de la unidad. </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sz="2400" spc="-5" dirty="0">
                <a:latin typeface="Comic Sans MS"/>
                <a:cs typeface="Comic Sans MS"/>
              </a:rPr>
              <a:t>Este esquema de </a:t>
            </a:r>
            <a:r>
              <a:rPr sz="2400" spc="-5" dirty="0" err="1">
                <a:latin typeface="Comic Sans MS"/>
                <a:cs typeface="Comic Sans MS"/>
              </a:rPr>
              <a:t>disparo</a:t>
            </a:r>
            <a:r>
              <a:rPr sz="2400" spc="-5" dirty="0">
                <a:latin typeface="Comic Sans MS"/>
                <a:cs typeface="Comic Sans MS"/>
              </a:rPr>
              <a:t> es</a:t>
            </a:r>
            <a:r>
              <a:rPr lang="es-AR" sz="2400" spc="-5" dirty="0">
                <a:latin typeface="Comic Sans MS"/>
                <a:cs typeface="Comic Sans MS"/>
              </a:rPr>
              <a:t> </a:t>
            </a:r>
            <a:r>
              <a:rPr sz="2400" spc="-5" dirty="0">
                <a:latin typeface="Comic Sans MS"/>
                <a:cs typeface="Comic Sans MS"/>
              </a:rPr>
              <a:t>similar al disparo del generador pero inicia </a:t>
            </a:r>
            <a:r>
              <a:rPr sz="2400" spc="-5" dirty="0" err="1">
                <a:latin typeface="Comic Sans MS"/>
                <a:cs typeface="Comic Sans MS"/>
              </a:rPr>
              <a:t>únicamente</a:t>
            </a:r>
            <a:r>
              <a:rPr sz="2400" spc="-5" dirty="0">
                <a:latin typeface="Comic Sans MS"/>
                <a:cs typeface="Comic Sans MS"/>
              </a:rPr>
              <a:t> la</a:t>
            </a:r>
            <a:r>
              <a:rPr lang="es-AR" sz="2400" spc="-5" dirty="0">
                <a:latin typeface="Comic Sans MS"/>
                <a:cs typeface="Comic Sans MS"/>
              </a:rPr>
              <a:t> </a:t>
            </a:r>
            <a:r>
              <a:rPr sz="2400" spc="-5" dirty="0" err="1">
                <a:latin typeface="Comic Sans MS"/>
                <a:cs typeface="Comic Sans MS"/>
              </a:rPr>
              <a:t>apertura</a:t>
            </a:r>
            <a:r>
              <a:rPr sz="2400" spc="250" dirty="0">
                <a:latin typeface="Comic Sans MS"/>
                <a:cs typeface="Comic Sans MS"/>
              </a:rPr>
              <a:t> </a:t>
            </a:r>
            <a:r>
              <a:rPr sz="2400" spc="-5" dirty="0">
                <a:latin typeface="Comic Sans MS"/>
                <a:cs typeface="Comic Sans MS"/>
              </a:rPr>
              <a:t>de</a:t>
            </a:r>
            <a:r>
              <a:rPr sz="2400" spc="250" dirty="0">
                <a:latin typeface="Comic Sans MS"/>
                <a:cs typeface="Comic Sans MS"/>
              </a:rPr>
              <a:t> </a:t>
            </a:r>
            <a:r>
              <a:rPr sz="2400" spc="-5" dirty="0">
                <a:latin typeface="Comic Sans MS"/>
                <a:cs typeface="Comic Sans MS"/>
              </a:rPr>
              <a:t>los</a:t>
            </a:r>
            <a:r>
              <a:rPr sz="2400" spc="250" dirty="0">
                <a:latin typeface="Comic Sans MS"/>
                <a:cs typeface="Comic Sans MS"/>
              </a:rPr>
              <a:t> </a:t>
            </a:r>
            <a:r>
              <a:rPr sz="2400" spc="-5" dirty="0">
                <a:latin typeface="Comic Sans MS"/>
                <a:cs typeface="Comic Sans MS"/>
              </a:rPr>
              <a:t>interruptores</a:t>
            </a:r>
            <a:r>
              <a:rPr sz="2400" spc="250" dirty="0">
                <a:latin typeface="Comic Sans MS"/>
                <a:cs typeface="Comic Sans MS"/>
              </a:rPr>
              <a:t> </a:t>
            </a:r>
            <a:r>
              <a:rPr sz="2400" spc="-5" dirty="0">
                <a:latin typeface="Comic Sans MS"/>
                <a:cs typeface="Comic Sans MS"/>
              </a:rPr>
              <a:t>del</a:t>
            </a:r>
            <a:r>
              <a:rPr sz="2400" spc="250" dirty="0">
                <a:latin typeface="Comic Sans MS"/>
                <a:cs typeface="Comic Sans MS"/>
              </a:rPr>
              <a:t> </a:t>
            </a:r>
            <a:r>
              <a:rPr sz="2400" spc="-5" dirty="0">
                <a:latin typeface="Comic Sans MS"/>
                <a:cs typeface="Comic Sans MS"/>
              </a:rPr>
              <a:t>generador.</a:t>
            </a:r>
            <a:r>
              <a:rPr sz="2400" spc="250" dirty="0">
                <a:latin typeface="Comic Sans MS"/>
                <a:cs typeface="Comic Sans MS"/>
              </a:rPr>
              <a:t> </a:t>
            </a:r>
            <a:r>
              <a:rPr sz="2400" spc="-5" dirty="0">
                <a:latin typeface="Comic Sans MS"/>
                <a:cs typeface="Comic Sans MS"/>
              </a:rPr>
              <a:t>Este</a:t>
            </a:r>
            <a:r>
              <a:rPr lang="es-AR" sz="2400" spc="-5" dirty="0">
                <a:latin typeface="Comic Sans MS"/>
                <a:cs typeface="Comic Sans MS"/>
              </a:rPr>
              <a:t> </a:t>
            </a:r>
            <a:r>
              <a:rPr sz="2400" spc="-5" dirty="0" err="1">
                <a:latin typeface="Comic Sans MS"/>
                <a:cs typeface="Comic Sans MS"/>
              </a:rPr>
              <a:t>esquema</a:t>
            </a:r>
            <a:r>
              <a:rPr sz="2400" dirty="0">
                <a:latin typeface="Comic Sans MS"/>
                <a:cs typeface="Comic Sans MS"/>
              </a:rPr>
              <a:t> </a:t>
            </a:r>
            <a:r>
              <a:rPr sz="2400" spc="-5" dirty="0">
                <a:latin typeface="Comic Sans MS"/>
                <a:cs typeface="Comic Sans MS"/>
              </a:rPr>
              <a:t>es</a:t>
            </a:r>
            <a:r>
              <a:rPr sz="2400" dirty="0">
                <a:latin typeface="Comic Sans MS"/>
                <a:cs typeface="Comic Sans MS"/>
              </a:rPr>
              <a:t> </a:t>
            </a:r>
            <a:r>
              <a:rPr sz="2400" spc="-5" dirty="0">
                <a:latin typeface="Comic Sans MS"/>
                <a:cs typeface="Comic Sans MS"/>
              </a:rPr>
              <a:t>recomendado</a:t>
            </a:r>
            <a:r>
              <a:rPr sz="2400" dirty="0">
                <a:latin typeface="Comic Sans MS"/>
                <a:cs typeface="Comic Sans MS"/>
              </a:rPr>
              <a:t> </a:t>
            </a:r>
            <a:r>
              <a:rPr sz="2400" spc="-5" dirty="0">
                <a:latin typeface="Comic Sans MS"/>
                <a:cs typeface="Comic Sans MS"/>
              </a:rPr>
              <a:t>aplicarlo</a:t>
            </a:r>
            <a:r>
              <a:rPr sz="2400" dirty="0">
                <a:latin typeface="Comic Sans MS"/>
                <a:cs typeface="Comic Sans MS"/>
              </a:rPr>
              <a:t> </a:t>
            </a:r>
            <a:r>
              <a:rPr sz="2400" spc="-5" dirty="0">
                <a:latin typeface="Comic Sans MS"/>
                <a:cs typeface="Comic Sans MS"/>
              </a:rPr>
              <a:t>cuando</a:t>
            </a:r>
            <a:r>
              <a:rPr sz="2400" dirty="0">
                <a:latin typeface="Comic Sans MS"/>
                <a:cs typeface="Comic Sans MS"/>
              </a:rPr>
              <a:t> </a:t>
            </a:r>
            <a:r>
              <a:rPr sz="2400" spc="-5" dirty="0">
                <a:latin typeface="Comic Sans MS"/>
                <a:cs typeface="Comic Sans MS"/>
              </a:rPr>
              <a:t>se</a:t>
            </a:r>
            <a:r>
              <a:rPr sz="2400" dirty="0">
                <a:latin typeface="Comic Sans MS"/>
                <a:cs typeface="Comic Sans MS"/>
              </a:rPr>
              <a:t> </a:t>
            </a:r>
            <a:r>
              <a:rPr sz="2400" spc="-5" dirty="0" err="1">
                <a:latin typeface="Comic Sans MS"/>
                <a:cs typeface="Comic Sans MS"/>
              </a:rPr>
              <a:t>desea</a:t>
            </a:r>
            <a:r>
              <a:rPr lang="es-AR" sz="2400" spc="-5" dirty="0">
                <a:latin typeface="Comic Sans MS"/>
                <a:cs typeface="Comic Sans MS"/>
              </a:rPr>
              <a:t> </a:t>
            </a:r>
            <a:r>
              <a:rPr sz="2400" spc="-5" dirty="0" err="1">
                <a:latin typeface="Comic Sans MS"/>
                <a:cs typeface="Comic Sans MS"/>
              </a:rPr>
              <a:t>mantener</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a:latin typeface="Comic Sans MS"/>
                <a:cs typeface="Comic Sans MS"/>
              </a:rPr>
              <a:t>cargas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auxiliares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sz="2400" spc="260" dirty="0">
                <a:latin typeface="Comic Sans MS"/>
                <a:cs typeface="Comic Sans MS"/>
              </a:rPr>
              <a:t> </a:t>
            </a:r>
            <a:r>
              <a:rPr sz="2400" spc="-5" dirty="0" err="1">
                <a:latin typeface="Comic Sans MS"/>
                <a:cs typeface="Comic Sans MS"/>
              </a:rPr>
              <a:t>unidad</a:t>
            </a:r>
            <a:r>
              <a:rPr lang="es-AR" sz="2400" spc="-5" dirty="0">
                <a:latin typeface="Comic Sans MS"/>
                <a:cs typeface="Comic Sans MS"/>
              </a:rPr>
              <a:t> </a:t>
            </a:r>
            <a:r>
              <a:rPr sz="2400" spc="-5" dirty="0" err="1">
                <a:latin typeface="Comic Sans MS"/>
                <a:cs typeface="Comic Sans MS"/>
              </a:rPr>
              <a:t>conectadas</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ejemplo,</a:t>
            </a:r>
            <a:r>
              <a:rPr sz="2400" dirty="0">
                <a:latin typeface="Comic Sans MS"/>
                <a:cs typeface="Comic Sans MS"/>
              </a:rPr>
              <a:t> </a:t>
            </a:r>
            <a:r>
              <a:rPr sz="2400" spc="-5" dirty="0" err="1">
                <a:latin typeface="Comic Sans MS"/>
                <a:cs typeface="Comic Sans MS"/>
              </a:rPr>
              <a:t>durante</a:t>
            </a:r>
            <a:r>
              <a:rPr sz="2400" dirty="0">
                <a:latin typeface="Comic Sans MS"/>
                <a:cs typeface="Comic Sans MS"/>
              </a:rPr>
              <a:t> </a:t>
            </a:r>
            <a:r>
              <a:rPr sz="2400" spc="-5" dirty="0">
                <a:latin typeface="Comic Sans MS"/>
                <a:cs typeface="Comic Sans MS"/>
              </a:rPr>
              <a:t>un</a:t>
            </a:r>
            <a:r>
              <a:rPr lang="es-AR" sz="2400" spc="-5" dirty="0">
                <a:latin typeface="Comic Sans MS"/>
                <a:cs typeface="Comic Sans MS"/>
              </a:rPr>
              <a:t> </a:t>
            </a:r>
            <a:r>
              <a:rPr sz="2400" spc="-5" dirty="0" err="1">
                <a:latin typeface="Comic Sans MS"/>
                <a:cs typeface="Comic Sans MS"/>
              </a:rPr>
              <a:t>disturbio</a:t>
            </a:r>
            <a:r>
              <a:rPr sz="2400" spc="-5" dirty="0">
                <a:latin typeface="Comic Sans MS"/>
                <a:cs typeface="Comic Sans MS"/>
              </a:rPr>
              <a:t> mayor en el sistema el cual requiere </a:t>
            </a:r>
            <a:r>
              <a:rPr sz="2400" spc="-5" dirty="0" err="1">
                <a:latin typeface="Comic Sans MS"/>
                <a:cs typeface="Comic Sans MS"/>
              </a:rPr>
              <a:t>el</a:t>
            </a:r>
            <a:r>
              <a:rPr sz="2400" spc="-5" dirty="0">
                <a:latin typeface="Comic Sans MS"/>
                <a:cs typeface="Comic Sans MS"/>
              </a:rPr>
              <a:t> </a:t>
            </a:r>
            <a:r>
              <a:rPr sz="2400" spc="-5" dirty="0" err="1">
                <a:latin typeface="Comic Sans MS"/>
                <a:cs typeface="Comic Sans MS"/>
              </a:rPr>
              <a:t>disparo</a:t>
            </a:r>
            <a:r>
              <a:rPr lang="es-AR" sz="2400" spc="-5" dirty="0">
                <a:latin typeface="Comic Sans MS"/>
                <a:cs typeface="Comic Sans MS"/>
              </a:rPr>
              <a:t> </a:t>
            </a:r>
            <a:r>
              <a:rPr sz="2400" spc="-5" dirty="0" err="1">
                <a:latin typeface="Comic Sans MS"/>
                <a:cs typeface="Comic Sans MS"/>
              </a:rPr>
              <a:t>debido</a:t>
            </a:r>
            <a:r>
              <a:rPr sz="2400" spc="-5" dirty="0">
                <a:latin typeface="Comic Sans MS"/>
                <a:cs typeface="Comic Sans MS"/>
              </a:rPr>
              <a:t> a baja frecuencia, la fuente de reserva </a:t>
            </a:r>
            <a:r>
              <a:rPr sz="2400" spc="-5" dirty="0" err="1">
                <a:latin typeface="Comic Sans MS"/>
                <a:cs typeface="Comic Sans MS"/>
              </a:rPr>
              <a:t>podría</a:t>
            </a:r>
            <a:r>
              <a:rPr sz="2400" spc="-5" dirty="0">
                <a:latin typeface="Comic Sans MS"/>
                <a:cs typeface="Comic Sans MS"/>
              </a:rPr>
              <a:t> no</a:t>
            </a:r>
            <a:r>
              <a:rPr lang="es-AR" sz="2400" spc="-5" dirty="0">
                <a:latin typeface="Comic Sans MS"/>
                <a:cs typeface="Comic Sans MS"/>
              </a:rPr>
              <a:t> </a:t>
            </a:r>
            <a:r>
              <a:rPr sz="2400" spc="-5" dirty="0" err="1">
                <a:latin typeface="Comic Sans MS"/>
                <a:cs typeface="Comic Sans MS"/>
              </a:rPr>
              <a:t>estar</a:t>
            </a:r>
            <a:r>
              <a:rPr sz="2400" spc="-5" dirty="0">
                <a:latin typeface="Comic Sans MS"/>
                <a:cs typeface="Comic Sans MS"/>
              </a:rPr>
              <a:t> disponible. La ventaja de este esquema es que la</a:t>
            </a:r>
            <a:r>
              <a:rPr lang="es-AR" sz="2400" spc="-5" dirty="0">
                <a:latin typeface="Comic Sans MS"/>
                <a:cs typeface="Comic Sans MS"/>
              </a:rPr>
              <a:t> </a:t>
            </a:r>
            <a:r>
              <a:rPr sz="2400" spc="-5" dirty="0" err="1">
                <a:latin typeface="Comic Sans MS"/>
                <a:cs typeface="Comic Sans MS"/>
              </a:rPr>
              <a:t>unidad</a:t>
            </a:r>
            <a:r>
              <a:rPr sz="2400" dirty="0">
                <a:latin typeface="Comic Sans MS"/>
                <a:cs typeface="Comic Sans MS"/>
              </a:rPr>
              <a:t> </a:t>
            </a:r>
            <a:r>
              <a:rPr sz="2400" spc="-5" dirty="0">
                <a:latin typeface="Comic Sans MS"/>
                <a:cs typeface="Comic Sans MS"/>
              </a:rPr>
              <a:t>puede</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re-conectada</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sistema</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err="1">
                <a:latin typeface="Comic Sans MS"/>
                <a:cs typeface="Comic Sans MS"/>
              </a:rPr>
              <a:t>mínimo</a:t>
            </a:r>
            <a:r>
              <a:rPr lang="es-AR" sz="2400" spc="-5" dirty="0">
                <a:latin typeface="Comic Sans MS"/>
                <a:cs typeface="Comic Sans MS"/>
              </a:rPr>
              <a:t> </a:t>
            </a:r>
            <a:r>
              <a:rPr sz="2400" spc="-5" dirty="0" err="1">
                <a:latin typeface="Comic Sans MS"/>
                <a:cs typeface="Comic Sans MS"/>
              </a:rPr>
              <a:t>retardo</a:t>
            </a:r>
            <a:r>
              <a:rPr sz="2400" spc="-5" dirty="0">
                <a:latin typeface="Comic Sans MS"/>
                <a:cs typeface="Comic Sans MS"/>
              </a:rPr>
              <a:t>.</a:t>
            </a:r>
            <a:r>
              <a:rPr sz="2400" spc="220" dirty="0">
                <a:latin typeface="Comic Sans MS"/>
                <a:cs typeface="Comic Sans MS"/>
              </a:rPr>
              <a:t> </a:t>
            </a:r>
            <a:r>
              <a:rPr sz="2400" spc="-5" dirty="0">
                <a:latin typeface="Comic Sans MS"/>
                <a:cs typeface="Comic Sans MS"/>
              </a:rPr>
              <a:t>Este</a:t>
            </a:r>
            <a:r>
              <a:rPr sz="2400" spc="220" dirty="0">
                <a:latin typeface="Comic Sans MS"/>
                <a:cs typeface="Comic Sans MS"/>
              </a:rPr>
              <a:t> </a:t>
            </a:r>
            <a:r>
              <a:rPr sz="2400" spc="-5" dirty="0">
                <a:latin typeface="Comic Sans MS"/>
                <a:cs typeface="Comic Sans MS"/>
              </a:rPr>
              <a:t>modo</a:t>
            </a:r>
            <a:r>
              <a:rPr sz="2400" spc="215" dirty="0">
                <a:latin typeface="Comic Sans MS"/>
                <a:cs typeface="Comic Sans MS"/>
              </a:rPr>
              <a:t> </a:t>
            </a:r>
            <a:r>
              <a:rPr sz="2400" spc="-5" dirty="0">
                <a:latin typeface="Comic Sans MS"/>
                <a:cs typeface="Comic Sans MS"/>
              </a:rPr>
              <a:t>de</a:t>
            </a:r>
            <a:r>
              <a:rPr sz="2400" spc="215" dirty="0">
                <a:latin typeface="Comic Sans MS"/>
                <a:cs typeface="Comic Sans MS"/>
              </a:rPr>
              <a:t> </a:t>
            </a:r>
            <a:r>
              <a:rPr sz="2400" spc="-5" dirty="0">
                <a:latin typeface="Comic Sans MS"/>
                <a:cs typeface="Comic Sans MS"/>
              </a:rPr>
              <a:t>disparo</a:t>
            </a:r>
            <a:r>
              <a:rPr sz="2400" spc="215" dirty="0">
                <a:latin typeface="Comic Sans MS"/>
                <a:cs typeface="Comic Sans MS"/>
              </a:rPr>
              <a:t> </a:t>
            </a:r>
            <a:r>
              <a:rPr sz="2400" spc="-5" dirty="0">
                <a:latin typeface="Comic Sans MS"/>
                <a:cs typeface="Comic Sans MS"/>
              </a:rPr>
              <a:t>requiere</a:t>
            </a:r>
            <a:r>
              <a:rPr sz="2400" spc="210" dirty="0">
                <a:latin typeface="Comic Sans MS"/>
                <a:cs typeface="Comic Sans MS"/>
              </a:rPr>
              <a:t> </a:t>
            </a:r>
            <a:r>
              <a:rPr sz="2400" spc="-5" dirty="0">
                <a:latin typeface="Comic Sans MS"/>
                <a:cs typeface="Comic Sans MS"/>
              </a:rPr>
              <a:t>que</a:t>
            </a:r>
            <a:r>
              <a:rPr sz="2400" spc="215" dirty="0">
                <a:latin typeface="Comic Sans MS"/>
                <a:cs typeface="Comic Sans MS"/>
              </a:rPr>
              <a:t> </a:t>
            </a:r>
            <a:r>
              <a:rPr sz="2400" spc="-5" dirty="0">
                <a:latin typeface="Comic Sans MS"/>
                <a:cs typeface="Comic Sans MS"/>
              </a:rPr>
              <a:t>la</a:t>
            </a:r>
            <a:r>
              <a:rPr sz="2400" spc="210" dirty="0">
                <a:latin typeface="Comic Sans MS"/>
                <a:cs typeface="Comic Sans MS"/>
              </a:rPr>
              <a:t> </a:t>
            </a:r>
            <a:r>
              <a:rPr sz="2400" spc="-5" dirty="0" err="1">
                <a:latin typeface="Comic Sans MS"/>
                <a:cs typeface="Comic Sans MS"/>
              </a:rPr>
              <a:t>unidad</a:t>
            </a:r>
            <a:r>
              <a:rPr lang="es-AR" sz="2400" spc="-5" dirty="0">
                <a:latin typeface="Comic Sans MS"/>
                <a:cs typeface="Comic Sans MS"/>
              </a:rPr>
              <a:t> </a:t>
            </a:r>
            <a:r>
              <a:rPr sz="2400" spc="-5" dirty="0">
                <a:latin typeface="Comic Sans MS"/>
                <a:cs typeface="Comic Sans MS"/>
              </a:rPr>
              <a:t>sea capaz de operar con baja carga (runback) </a:t>
            </a:r>
            <a:r>
              <a:rPr sz="2400" spc="-5" dirty="0" err="1">
                <a:latin typeface="Comic Sans MS"/>
                <a:cs typeface="Comic Sans MS"/>
              </a:rPr>
              <a:t>enseguida</a:t>
            </a:r>
            <a:r>
              <a:rPr lang="es-A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disparo</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rechazo</a:t>
            </a:r>
            <a:r>
              <a:rP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plena</a:t>
            </a:r>
            <a:r>
              <a:rPr sz="2400" dirty="0">
                <a:latin typeface="Comic Sans MS"/>
                <a:cs typeface="Comic Sans MS"/>
              </a:rPr>
              <a:t> </a:t>
            </a:r>
            <a:r>
              <a:rPr sz="2400" spc="-5" dirty="0">
                <a:latin typeface="Comic Sans MS"/>
                <a:cs typeface="Comic Sans MS"/>
              </a:rPr>
              <a:t>carga.</a:t>
            </a:r>
            <a:endParaRPr sz="2400" dirty="0">
              <a:latin typeface="Comic Sans MS"/>
              <a:cs typeface="Comic Sans MS"/>
            </a:endParaRPr>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92100" y="460709"/>
            <a:ext cx="17297400" cy="6099106"/>
          </a:xfrm>
          <a:prstGeom prst="rect">
            <a:avLst/>
          </a:prstGeom>
        </p:spPr>
        <p:txBody>
          <a:bodyPr vert="horz" wrap="square" lIns="0" tIns="12700" rIns="0" bIns="0" rtlCol="0">
            <a:spAutoFit/>
          </a:bodyPr>
          <a:lstStyle/>
          <a:p>
            <a:pPr marL="12700" algn="just">
              <a:spcBef>
                <a:spcPts val="100"/>
              </a:spcBef>
              <a:tabLst>
                <a:tab pos="582930" algn="l"/>
                <a:tab pos="1303020" algn="l"/>
                <a:tab pos="1691639" algn="l"/>
                <a:tab pos="2112645" algn="l"/>
                <a:tab pos="2386965" algn="l"/>
                <a:tab pos="2920365" algn="l"/>
              </a:tabLst>
            </a:pPr>
            <a:r>
              <a:rPr sz="2400" b="1" spc="-5" dirty="0">
                <a:latin typeface="Comic Sans MS"/>
                <a:cs typeface="Comic Sans MS"/>
              </a:rPr>
              <a:t>Disparo	secuencia</a:t>
            </a:r>
            <a:r>
              <a:rPr sz="2400" b="1" spc="-15" dirty="0">
                <a:latin typeface="Comic Sans MS"/>
                <a:cs typeface="Comic Sans MS"/>
              </a:rPr>
              <a:t>l</a:t>
            </a:r>
            <a:r>
              <a:rPr sz="2400" spc="-5" dirty="0">
                <a:latin typeface="Comic Sans MS"/>
                <a:cs typeface="Comic Sans MS"/>
              </a:rPr>
              <a:t>.</a:t>
            </a:r>
            <a:r>
              <a:rPr sz="2400" dirty="0">
                <a:latin typeface="Comic Sans MS"/>
                <a:cs typeface="Comic Sans MS"/>
              </a:rPr>
              <a:t>	</a:t>
            </a:r>
            <a:endParaRPr lang="en-US" sz="2400" dirty="0">
              <a:latin typeface="Comic Sans MS"/>
              <a:cs typeface="Comic Sans MS"/>
            </a:endParaRPr>
          </a:p>
          <a:p>
            <a:pPr marL="12700" algn="just">
              <a:spcBef>
                <a:spcPts val="100"/>
              </a:spcBef>
              <a:tabLst>
                <a:tab pos="582930" algn="l"/>
                <a:tab pos="1303020" algn="l"/>
                <a:tab pos="1691639" algn="l"/>
                <a:tab pos="2112645" algn="l"/>
                <a:tab pos="2386965" algn="l"/>
                <a:tab pos="2920365" algn="l"/>
              </a:tabLst>
            </a:pPr>
            <a:endParaRPr lang="es-AR" sz="2400" spc="-5" dirty="0">
              <a:latin typeface="Comic Sans MS"/>
              <a:cs typeface="Comic Sans MS"/>
            </a:endParaRPr>
          </a:p>
          <a:p>
            <a:pPr marL="12700" algn="just">
              <a:spcBef>
                <a:spcPts val="100"/>
              </a:spcBef>
              <a:tabLst>
                <a:tab pos="582930" algn="l"/>
                <a:tab pos="1303020" algn="l"/>
                <a:tab pos="1691639" algn="l"/>
                <a:tab pos="2112645" algn="l"/>
                <a:tab pos="2386965" algn="l"/>
                <a:tab pos="2920365" algn="l"/>
              </a:tabLst>
            </a:pPr>
            <a:r>
              <a:rPr sz="2400" spc="-5" dirty="0">
                <a:latin typeface="Comic Sans MS"/>
                <a:cs typeface="Comic Sans MS"/>
              </a:rPr>
              <a:t>Este</a:t>
            </a:r>
            <a:r>
              <a:rPr lang="en-US" sz="2400" spc="-5" dirty="0">
                <a:latin typeface="Comic Sans MS"/>
                <a:cs typeface="Comic Sans MS"/>
              </a:rPr>
              <a:t> </a:t>
            </a:r>
            <a:r>
              <a:rPr sz="2400" spc="-5" dirty="0">
                <a:latin typeface="Comic Sans MS"/>
                <a:cs typeface="Comic Sans MS"/>
              </a:rPr>
              <a:t>modo</a:t>
            </a:r>
            <a:r>
              <a:rPr lang="en-US" sz="2400" spc="-5" dirty="0">
                <a:latin typeface="Comic Sans MS"/>
                <a:cs typeface="Comic Sans MS"/>
              </a:rPr>
              <a:t> </a:t>
            </a:r>
            <a:r>
              <a:rPr sz="2400" spc="-5" dirty="0">
                <a:latin typeface="Comic Sans MS"/>
                <a:cs typeface="Comic Sans MS"/>
              </a:rPr>
              <a:t>de</a:t>
            </a:r>
            <a:r>
              <a:rPr lang="en-US" sz="2400" spc="-5" dirty="0">
                <a:latin typeface="Comic Sans MS"/>
                <a:cs typeface="Comic Sans MS"/>
              </a:rPr>
              <a:t> </a:t>
            </a:r>
            <a:r>
              <a:rPr sz="2400" spc="-5" dirty="0" err="1">
                <a:latin typeface="Comic Sans MS"/>
                <a:cs typeface="Comic Sans MS"/>
              </a:rPr>
              <a:t>disparo</a:t>
            </a:r>
            <a:r>
              <a:rPr lang="en-US" sz="2400" spc="-5" dirty="0">
                <a:latin typeface="Comic Sans MS"/>
                <a:cs typeface="Comic Sans MS"/>
              </a:rPr>
              <a:t> </a:t>
            </a:r>
            <a:r>
              <a:rPr sz="2400" spc="-5" dirty="0">
                <a:latin typeface="Comic Sans MS"/>
                <a:cs typeface="Comic Sans MS"/>
              </a:rPr>
              <a:t>es</a:t>
            </a:r>
            <a:r>
              <a:rPr lang="en-US" sz="2400" spc="-5" dirty="0">
                <a:latin typeface="Comic Sans MS"/>
                <a:cs typeface="Comic Sans MS"/>
              </a:rPr>
              <a:t> </a:t>
            </a:r>
            <a:r>
              <a:rPr lang="es-MX" sz="2400" spc="-5" dirty="0">
                <a:latin typeface="Comic Sans MS"/>
                <a:cs typeface="Comic Sans MS"/>
              </a:rPr>
              <a:t>principalmente usado sobre generadores de vapor para prevenir la </a:t>
            </a:r>
            <a:r>
              <a:rPr lang="es-MX" sz="2400" spc="-5" dirty="0" err="1">
                <a:latin typeface="Comic Sans MS"/>
                <a:cs typeface="Comic Sans MS"/>
              </a:rPr>
              <a:t>sobre-velocidad</a:t>
            </a:r>
            <a:r>
              <a:rPr lang="es-MX" sz="2400" spc="-5" dirty="0">
                <a:latin typeface="Comic Sans MS"/>
                <a:cs typeface="Comic Sans MS"/>
              </a:rPr>
              <a:t> cuando el disparo temporizado no</a:t>
            </a:r>
            <a:r>
              <a:rPr lang="es-MX" sz="2400" dirty="0">
                <a:latin typeface="Comic Sans MS"/>
                <a:cs typeface="Comic Sans MS"/>
              </a:rPr>
              <a:t> </a:t>
            </a:r>
            <a:r>
              <a:rPr lang="es-MX" sz="2400" spc="-5" dirty="0">
                <a:latin typeface="Comic Sans MS"/>
                <a:cs typeface="Comic Sans MS"/>
              </a:rPr>
              <a:t>tiene</a:t>
            </a:r>
            <a:r>
              <a:rPr lang="es-MX" sz="2400" dirty="0">
                <a:latin typeface="Comic Sans MS"/>
                <a:cs typeface="Comic Sans MS"/>
              </a:rPr>
              <a:t> </a:t>
            </a:r>
            <a:r>
              <a:rPr lang="es-MX" sz="2400" spc="-5" dirty="0">
                <a:latin typeface="Comic Sans MS"/>
                <a:cs typeface="Comic Sans MS"/>
              </a:rPr>
              <a:t>efectos</a:t>
            </a:r>
            <a:r>
              <a:rPr lang="es-MX" sz="2400" dirty="0">
                <a:latin typeface="Comic Sans MS"/>
                <a:cs typeface="Comic Sans MS"/>
              </a:rPr>
              <a:t> </a:t>
            </a:r>
            <a:r>
              <a:rPr lang="es-MX" sz="2400" spc="-5" dirty="0">
                <a:latin typeface="Comic Sans MS"/>
                <a:cs typeface="Comic Sans MS"/>
              </a:rPr>
              <a:t>perjudiciales</a:t>
            </a:r>
            <a:r>
              <a:rPr lang="es-MX" sz="2400" dirty="0">
                <a:latin typeface="Comic Sans MS"/>
                <a:cs typeface="Comic Sans MS"/>
              </a:rPr>
              <a:t> </a:t>
            </a:r>
            <a:r>
              <a:rPr lang="es-MX" sz="2400" spc="-5" dirty="0">
                <a:latin typeface="Comic Sans MS"/>
                <a:cs typeface="Comic Sans MS"/>
              </a:rPr>
              <a:t>sobre</a:t>
            </a:r>
            <a:r>
              <a:rPr lang="es-MX" sz="2400"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unidad generadora.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disparar</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por problemas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impulsor</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requiere</a:t>
            </a:r>
            <a:r>
              <a:rPr lang="es-MX" sz="2400" spc="254" dirty="0">
                <a:latin typeface="Comic Sans MS"/>
                <a:cs typeface="Comic Sans MS"/>
              </a:rPr>
              <a:t> </a:t>
            </a:r>
            <a:r>
              <a:rPr lang="es-MX" sz="2400" spc="-5" dirty="0">
                <a:latin typeface="Comic Sans MS"/>
                <a:cs typeface="Comic Sans MS"/>
              </a:rPr>
              <a:t>un disparo</a:t>
            </a:r>
            <a:r>
              <a:rPr lang="es-MX" sz="2400" spc="25" dirty="0">
                <a:latin typeface="Comic Sans MS"/>
                <a:cs typeface="Comic Sans MS"/>
              </a:rPr>
              <a:t> </a:t>
            </a:r>
            <a:r>
              <a:rPr lang="es-MX" sz="2400" spc="-5" dirty="0">
                <a:latin typeface="Comic Sans MS"/>
                <a:cs typeface="Comic Sans MS"/>
              </a:rPr>
              <a:t>de</a:t>
            </a:r>
            <a:r>
              <a:rPr lang="es-MX" sz="2400" spc="25" dirty="0">
                <a:latin typeface="Comic Sans MS"/>
                <a:cs typeface="Comic Sans MS"/>
              </a:rPr>
              <a:t> </a:t>
            </a:r>
            <a:r>
              <a:rPr lang="es-MX" sz="2400" spc="-5" dirty="0">
                <a:latin typeface="Comic Sans MS"/>
                <a:cs typeface="Comic Sans MS"/>
              </a:rPr>
              <a:t>alta</a:t>
            </a:r>
            <a:r>
              <a:rPr lang="es-MX" sz="2400" spc="20" dirty="0">
                <a:latin typeface="Comic Sans MS"/>
                <a:cs typeface="Comic Sans MS"/>
              </a:rPr>
              <a:t> </a:t>
            </a:r>
            <a:r>
              <a:rPr lang="es-MX" sz="2400" spc="-5" dirty="0">
                <a:latin typeface="Comic Sans MS"/>
                <a:cs typeface="Comic Sans MS"/>
              </a:rPr>
              <a:t>velocidad.</a:t>
            </a:r>
            <a:r>
              <a:rPr lang="es-MX" sz="2400" spc="20" dirty="0">
                <a:latin typeface="Comic Sans MS"/>
                <a:cs typeface="Comic Sans MS"/>
              </a:rPr>
              <a:t> </a:t>
            </a:r>
            <a:r>
              <a:rPr lang="es-MX" sz="2400" spc="-5" dirty="0">
                <a:latin typeface="Comic Sans MS"/>
                <a:cs typeface="Comic Sans MS"/>
              </a:rPr>
              <a:t>El</a:t>
            </a:r>
            <a:r>
              <a:rPr lang="es-MX" sz="2400" spc="20" dirty="0">
                <a:latin typeface="Comic Sans MS"/>
                <a:cs typeface="Comic Sans MS"/>
              </a:rPr>
              <a:t> </a:t>
            </a:r>
            <a:r>
              <a:rPr lang="es-MX" sz="2400" spc="-5" dirty="0">
                <a:latin typeface="Comic Sans MS"/>
                <a:cs typeface="Comic Sans MS"/>
              </a:rPr>
              <a:t>primer</a:t>
            </a:r>
            <a:r>
              <a:rPr lang="es-MX" sz="2400" spc="20" dirty="0">
                <a:latin typeface="Comic Sans MS"/>
                <a:cs typeface="Comic Sans MS"/>
              </a:rPr>
              <a:t> </a:t>
            </a:r>
            <a:r>
              <a:rPr lang="es-MX" sz="2400" spc="-5" dirty="0">
                <a:latin typeface="Comic Sans MS"/>
                <a:cs typeface="Comic Sans MS"/>
              </a:rPr>
              <a:t>dispositivo</a:t>
            </a:r>
            <a:r>
              <a:rPr lang="es-MX" sz="2400" spc="20" dirty="0">
                <a:latin typeface="Comic Sans MS"/>
                <a:cs typeface="Comic Sans MS"/>
              </a:rPr>
              <a:t> </a:t>
            </a:r>
            <a:r>
              <a:rPr lang="es-MX" sz="2400" spc="-5" dirty="0">
                <a:latin typeface="Comic Sans MS"/>
                <a:cs typeface="Comic Sans MS"/>
              </a:rPr>
              <a:t>disparado son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válvulas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turbinas.</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 inversa</a:t>
            </a:r>
            <a:r>
              <a:rPr lang="es-MX" sz="2400" spc="145" dirty="0">
                <a:latin typeface="Comic Sans MS"/>
                <a:cs typeface="Comic Sans MS"/>
              </a:rPr>
              <a:t> </a:t>
            </a:r>
            <a:r>
              <a:rPr lang="es-MX" sz="2400" spc="-5" dirty="0">
                <a:latin typeface="Comic Sans MS"/>
                <a:cs typeface="Comic Sans MS"/>
              </a:rPr>
              <a:t>en</a:t>
            </a:r>
            <a:r>
              <a:rPr lang="es-MX" sz="2400" spc="150" dirty="0">
                <a:latin typeface="Comic Sans MS"/>
                <a:cs typeface="Comic Sans MS"/>
              </a:rPr>
              <a:t> </a:t>
            </a:r>
            <a:r>
              <a:rPr lang="es-MX" sz="2400" spc="-5" dirty="0">
                <a:latin typeface="Comic Sans MS"/>
                <a:cs typeface="Comic Sans MS"/>
              </a:rPr>
              <a:t>serie</a:t>
            </a:r>
            <a:r>
              <a:rPr lang="es-MX" sz="2400" spc="145" dirty="0">
                <a:latin typeface="Comic Sans MS"/>
                <a:cs typeface="Comic Sans MS"/>
              </a:rPr>
              <a:t> </a:t>
            </a:r>
            <a:r>
              <a:rPr lang="es-MX" sz="2400" spc="-5" dirty="0">
                <a:latin typeface="Comic Sans MS"/>
                <a:cs typeface="Comic Sans MS"/>
              </a:rPr>
              <a:t>con</a:t>
            </a:r>
            <a:r>
              <a:rPr lang="es-MX" sz="2400" spc="150" dirty="0">
                <a:latin typeface="Comic Sans MS"/>
                <a:cs typeface="Comic Sans MS"/>
              </a:rPr>
              <a:t> </a:t>
            </a:r>
            <a:r>
              <a:rPr lang="es-MX" sz="2400" spc="-5" dirty="0">
                <a:latin typeface="Comic Sans MS"/>
                <a:cs typeface="Comic Sans MS"/>
              </a:rPr>
              <a:t>los</a:t>
            </a:r>
            <a:r>
              <a:rPr lang="es-MX" sz="2400" spc="150" dirty="0">
                <a:latin typeface="Comic Sans MS"/>
                <a:cs typeface="Comic Sans MS"/>
              </a:rPr>
              <a:t> </a:t>
            </a:r>
            <a:r>
              <a:rPr lang="es-MX" sz="2400" spc="-5" dirty="0">
                <a:latin typeface="Comic Sans MS"/>
                <a:cs typeface="Comic Sans MS"/>
              </a:rPr>
              <a:t>switches</a:t>
            </a:r>
            <a:r>
              <a:rPr lang="es-MX" sz="2400" spc="145" dirty="0">
                <a:latin typeface="Comic Sans MS"/>
                <a:cs typeface="Comic Sans MS"/>
              </a:rPr>
              <a:t> </a:t>
            </a:r>
            <a:r>
              <a:rPr lang="es-MX" sz="2400" spc="-5" dirty="0">
                <a:latin typeface="Comic Sans MS"/>
                <a:cs typeface="Comic Sans MS"/>
              </a:rPr>
              <a:t>de</a:t>
            </a:r>
            <a:r>
              <a:rPr lang="es-MX" sz="2400" spc="140" dirty="0">
                <a:latin typeface="Comic Sans MS"/>
                <a:cs typeface="Comic Sans MS"/>
              </a:rPr>
              <a:t> </a:t>
            </a:r>
            <a:r>
              <a:rPr lang="es-MX" sz="2400" spc="-5" dirty="0">
                <a:latin typeface="Comic Sans MS"/>
                <a:cs typeface="Comic Sans MS"/>
              </a:rPr>
              <a:t>posición</a:t>
            </a:r>
            <a:r>
              <a:rPr lang="es-MX" sz="2400" spc="140" dirty="0">
                <a:latin typeface="Comic Sans MS"/>
                <a:cs typeface="Comic Sans MS"/>
              </a:rPr>
              <a:t> </a:t>
            </a:r>
            <a:r>
              <a:rPr lang="es-MX" sz="2400" spc="-5" dirty="0">
                <a:latin typeface="Comic Sans MS"/>
                <a:cs typeface="Comic Sans MS"/>
              </a:rPr>
              <a:t>de</a:t>
            </a:r>
            <a:r>
              <a:rPr lang="es-MX" sz="2400" spc="140" dirty="0">
                <a:latin typeface="Comic Sans MS"/>
                <a:cs typeface="Comic Sans MS"/>
              </a:rPr>
              <a:t> </a:t>
            </a:r>
            <a:r>
              <a:rPr lang="es-MX" sz="2400" spc="-5" dirty="0">
                <a:latin typeface="Comic Sans MS"/>
                <a:cs typeface="Comic Sans MS"/>
              </a:rPr>
              <a:t>cierre de válvulas proporciona seguridad contra posible sobre- velocidad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asegurando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los</a:t>
            </a:r>
            <a:r>
              <a:rPr lang="es-MX" sz="2400" spc="254" dirty="0">
                <a:latin typeface="Comic Sans MS"/>
                <a:cs typeface="Comic Sans MS"/>
              </a:rPr>
              <a:t> </a:t>
            </a:r>
            <a:r>
              <a:rPr lang="es-MX" sz="2400" spc="-5" dirty="0">
                <a:latin typeface="Comic Sans MS"/>
                <a:cs typeface="Comic Sans MS"/>
              </a:rPr>
              <a:t>flujos</a:t>
            </a:r>
            <a:r>
              <a:rPr lang="es-MX" sz="2400" spc="260" dirty="0">
                <a:latin typeface="Comic Sans MS"/>
                <a:cs typeface="Comic Sans MS"/>
              </a:rPr>
              <a:t> </a:t>
            </a:r>
            <a:r>
              <a:rPr lang="es-MX" sz="2400" spc="-5" dirty="0">
                <a:latin typeface="Comic Sans MS"/>
                <a:cs typeface="Comic Sans MS"/>
              </a:rPr>
              <a:t>de vapor</a:t>
            </a:r>
            <a:r>
              <a:rPr lang="es-MX" sz="2400" dirty="0">
                <a:latin typeface="Comic Sans MS"/>
                <a:cs typeface="Comic Sans MS"/>
              </a:rPr>
              <a:t> </a:t>
            </a:r>
            <a:r>
              <a:rPr lang="es-MX" sz="2400" spc="-5" dirty="0">
                <a:latin typeface="Comic Sans MS"/>
                <a:cs typeface="Comic Sans MS"/>
              </a:rPr>
              <a:t>hayan</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reducidos</a:t>
            </a:r>
            <a:r>
              <a:rPr lang="es-MX" sz="2400" dirty="0">
                <a:latin typeface="Comic Sans MS"/>
                <a:cs typeface="Comic Sans MS"/>
              </a:rPr>
              <a:t> </a:t>
            </a:r>
            <a:r>
              <a:rPr lang="es-MX" sz="2400" spc="-5" dirty="0">
                <a:latin typeface="Comic Sans MS"/>
                <a:cs typeface="Comic Sans MS"/>
              </a:rPr>
              <a:t>debajo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magnitud necesaria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producir</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sobre- velocidad</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interruptores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son disparados.</a:t>
            </a:r>
            <a:r>
              <a:rPr lang="es-MX" sz="2400" spc="130" dirty="0">
                <a:latin typeface="Comic Sans MS"/>
                <a:cs typeface="Comic Sans MS"/>
              </a:rPr>
              <a:t> </a:t>
            </a:r>
            <a:r>
              <a:rPr lang="es-MX" sz="2400" spc="-5" dirty="0">
                <a:latin typeface="Comic Sans MS"/>
                <a:cs typeface="Comic Sans MS"/>
              </a:rPr>
              <a:t>Por</a:t>
            </a:r>
            <a:r>
              <a:rPr lang="es-MX" sz="2400" spc="130" dirty="0">
                <a:latin typeface="Comic Sans MS"/>
                <a:cs typeface="Comic Sans MS"/>
              </a:rPr>
              <a:t> </a:t>
            </a:r>
            <a:r>
              <a:rPr lang="es-MX" sz="2400" spc="-5" dirty="0">
                <a:latin typeface="Comic Sans MS"/>
                <a:cs typeface="Comic Sans MS"/>
              </a:rPr>
              <a:t>problemas</a:t>
            </a:r>
            <a:r>
              <a:rPr lang="es-MX" sz="2400" spc="130" dirty="0">
                <a:latin typeface="Comic Sans MS"/>
                <a:cs typeface="Comic Sans MS"/>
              </a:rPr>
              <a:t> </a:t>
            </a:r>
            <a:r>
              <a:rPr lang="es-MX" sz="2400" spc="-5" dirty="0">
                <a:latin typeface="Comic Sans MS"/>
                <a:cs typeface="Comic Sans MS"/>
              </a:rPr>
              <a:t>mecánicos</a:t>
            </a:r>
            <a:r>
              <a:rPr lang="es-MX" sz="2400" spc="130" dirty="0">
                <a:latin typeface="Comic Sans MS"/>
                <a:cs typeface="Comic Sans MS"/>
              </a:rPr>
              <a:t> </a:t>
            </a:r>
            <a:r>
              <a:rPr lang="es-MX" sz="2400" spc="-5" dirty="0">
                <a:latin typeface="Comic Sans MS"/>
                <a:cs typeface="Comic Sans MS"/>
              </a:rPr>
              <a:t>en</a:t>
            </a:r>
            <a:r>
              <a:rPr lang="es-MX" sz="2400" spc="130" dirty="0">
                <a:latin typeface="Comic Sans MS"/>
                <a:cs typeface="Comic Sans MS"/>
              </a:rPr>
              <a:t> </a:t>
            </a:r>
            <a:r>
              <a:rPr lang="es-MX" sz="2400" spc="-5" dirty="0">
                <a:latin typeface="Comic Sans MS"/>
                <a:cs typeface="Comic Sans MS"/>
              </a:rPr>
              <a:t>la</a:t>
            </a:r>
            <a:r>
              <a:rPr lang="es-MX" sz="2400" spc="130" dirty="0">
                <a:latin typeface="Comic Sans MS"/>
                <a:cs typeface="Comic Sans MS"/>
              </a:rPr>
              <a:t> </a:t>
            </a:r>
            <a:r>
              <a:rPr lang="es-MX" sz="2400" spc="-5" dirty="0">
                <a:latin typeface="Comic Sans MS"/>
                <a:cs typeface="Comic Sans MS"/>
              </a:rPr>
              <a:t>turbina</a:t>
            </a:r>
            <a:r>
              <a:rPr lang="es-MX" sz="2400" spc="125" dirty="0">
                <a:latin typeface="Comic Sans MS"/>
                <a:cs typeface="Comic Sans MS"/>
              </a:rPr>
              <a:t> </a:t>
            </a:r>
            <a:r>
              <a:rPr lang="es-MX" sz="2400" spc="-5" dirty="0">
                <a:latin typeface="Comic Sans MS"/>
                <a:cs typeface="Comic Sans MS"/>
              </a:rPr>
              <a:t>o</a:t>
            </a:r>
            <a:r>
              <a:rPr lang="es-MX" sz="2400" spc="125" dirty="0">
                <a:latin typeface="Comic Sans MS"/>
                <a:cs typeface="Comic Sans MS"/>
              </a:rPr>
              <a:t> </a:t>
            </a:r>
            <a:r>
              <a:rPr lang="es-MX" sz="2400" spc="-5" dirty="0">
                <a:latin typeface="Comic Sans MS"/>
                <a:cs typeface="Comic Sans MS"/>
              </a:rPr>
              <a:t>en la caldera/reactor este es el modo de disparo preferido puesto que previene la </a:t>
            </a:r>
            <a:r>
              <a:rPr lang="es-MX" sz="2400" spc="-5" dirty="0" err="1">
                <a:latin typeface="Comic Sans MS"/>
                <a:cs typeface="Comic Sans MS"/>
              </a:rPr>
              <a:t>sobre-velocidad</a:t>
            </a:r>
            <a:r>
              <a:rPr lang="es-MX" sz="2400" spc="-5" dirty="0">
                <a:latin typeface="Comic Sans MS"/>
                <a:cs typeface="Comic Sans MS"/>
              </a:rPr>
              <a:t> de la máquina. Sin embargo, la desventaja es de que no existe salida de disparo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switches</a:t>
            </a:r>
            <a:r>
              <a:rPr lang="es-MX" sz="2400" dirty="0">
                <a:latin typeface="Comic Sans MS"/>
                <a:cs typeface="Comic Sans MS"/>
              </a:rPr>
              <a:t> </a:t>
            </a:r>
            <a:r>
              <a:rPr lang="es-MX" sz="2400" spc="-5" dirty="0">
                <a:latin typeface="Comic Sans MS"/>
                <a:cs typeface="Comic Sans MS"/>
              </a:rPr>
              <a:t>límites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 válvulas de las turbinas o el relé de potencia inversa. Cuando esté método es usado, se debe proporcionar una protección de respaldo para asegurar el disparo de los interruptores</a:t>
            </a:r>
            <a:r>
              <a:rPr lang="es-MX" sz="2400" dirty="0">
                <a:latin typeface="Comic Sans MS"/>
                <a:cs typeface="Comic Sans MS"/>
              </a:rPr>
              <a:t> </a:t>
            </a:r>
            <a:r>
              <a:rPr lang="es-MX" sz="2400" spc="-5" dirty="0">
                <a:latin typeface="Comic Sans MS"/>
                <a:cs typeface="Comic Sans MS"/>
              </a:rPr>
              <a:t>principal</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caso de que exista una falla. Esta es generalmente proporcionado por un relé de potencia inversa separado que inicie el disparo en forma independiente. Este modo de disparo no debe anular la protección de los interruptores del generador que</a:t>
            </a:r>
            <a:r>
              <a:rPr lang="es-MX" sz="2400" dirty="0">
                <a:latin typeface="Comic Sans MS"/>
                <a:cs typeface="Comic Sans MS"/>
              </a:rPr>
              <a:t> </a:t>
            </a:r>
            <a:r>
              <a:rPr lang="es-MX" sz="2400" spc="-5" dirty="0">
                <a:latin typeface="Comic Sans MS"/>
                <a:cs typeface="Comic Sans MS"/>
              </a:rPr>
              <a:t>instantáneamente</a:t>
            </a:r>
            <a:r>
              <a:rPr lang="es-MX" sz="2400" dirty="0">
                <a:latin typeface="Comic Sans MS"/>
                <a:cs typeface="Comic Sans MS"/>
              </a:rPr>
              <a:t> </a:t>
            </a:r>
            <a:r>
              <a:rPr lang="es-MX" sz="2400" spc="-5" dirty="0">
                <a:latin typeface="Comic Sans MS"/>
                <a:cs typeface="Comic Sans MS"/>
              </a:rPr>
              <a:t>abren</a:t>
            </a:r>
            <a:r>
              <a:rPr lang="es-MX" sz="2400" dirty="0">
                <a:latin typeface="Comic Sans MS"/>
                <a:cs typeface="Comic Sans MS"/>
              </a:rPr>
              <a:t> </a:t>
            </a:r>
            <a:r>
              <a:rPr lang="es-MX" sz="2400" spc="-5" dirty="0">
                <a:latin typeface="Comic Sans MS"/>
                <a:cs typeface="Comic Sans MS"/>
              </a:rPr>
              <a:t>al</a:t>
            </a:r>
            <a:r>
              <a:rPr lang="es-MX" sz="2400" spc="260" dirty="0">
                <a:latin typeface="Comic Sans MS"/>
                <a:cs typeface="Comic Sans MS"/>
              </a:rPr>
              <a:t> </a:t>
            </a:r>
            <a:r>
              <a:rPr lang="es-MX" sz="2400" spc="-5" dirty="0">
                <a:latin typeface="Comic Sans MS"/>
                <a:cs typeface="Comic Sans MS"/>
              </a:rPr>
              <a:t>interruptor</a:t>
            </a:r>
            <a:r>
              <a:rPr lang="es-MX" sz="2400" spc="260" dirty="0">
                <a:latin typeface="Comic Sans MS"/>
                <a:cs typeface="Comic Sans MS"/>
              </a:rPr>
              <a:t> </a:t>
            </a:r>
            <a:r>
              <a:rPr lang="es-MX" sz="2400" spc="-5" dirty="0">
                <a:latin typeface="Comic Sans MS"/>
                <a:cs typeface="Comic Sans MS"/>
              </a:rPr>
              <a:t>del generador cuando ocurre una falla eléctrica crítica que puede causar serios daños al generador o al equipo de interrupción.</a:t>
            </a:r>
            <a:endParaRPr lang="es-MX" sz="2400" dirty="0">
              <a:latin typeface="Comic Sans MS"/>
              <a:cs typeface="Comic Sans MS"/>
            </a:endParaRPr>
          </a:p>
          <a:p>
            <a:pPr marL="12700">
              <a:spcBef>
                <a:spcPts val="100"/>
              </a:spcBef>
              <a:tabLst>
                <a:tab pos="582930" algn="l"/>
                <a:tab pos="1303020" algn="l"/>
                <a:tab pos="1691639" algn="l"/>
                <a:tab pos="2112645" algn="l"/>
                <a:tab pos="2386965" algn="l"/>
                <a:tab pos="2920365" algn="l"/>
              </a:tabLst>
            </a:pPr>
            <a:endParaRPr sz="900" dirty="0">
              <a:latin typeface="Comic Sans MS"/>
              <a:cs typeface="Comic Sans MS"/>
            </a:endParaRPr>
          </a:p>
        </p:txBody>
      </p:sp>
    </p:spTree>
    <p:extLst>
      <p:ext uri="{BB962C8B-B14F-4D97-AF65-F5344CB8AC3E}">
        <p14:creationId xmlns:p14="http://schemas.microsoft.com/office/powerpoint/2010/main" xmlns="" val="2034567157"/>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92100" y="460709"/>
            <a:ext cx="17297400" cy="915635"/>
          </a:xfrm>
          <a:prstGeom prst="rect">
            <a:avLst/>
          </a:prstGeom>
        </p:spPr>
        <p:txBody>
          <a:bodyPr vert="horz" wrap="square" lIns="0" tIns="12700" rIns="0" bIns="0" rtlCol="0">
            <a:spAutoFit/>
          </a:bodyPr>
          <a:lstStyle/>
          <a:p>
            <a:pPr marL="12700">
              <a:spcBef>
                <a:spcPts val="100"/>
              </a:spcBef>
              <a:tabLst>
                <a:tab pos="582930" algn="l"/>
                <a:tab pos="1303020" algn="l"/>
                <a:tab pos="1691639" algn="l"/>
                <a:tab pos="2112645" algn="l"/>
                <a:tab pos="2386965" algn="l"/>
                <a:tab pos="2920365" algn="l"/>
              </a:tabLst>
            </a:pPr>
            <a:r>
              <a:rPr lang="es-MX" sz="2400" spc="-5" dirty="0">
                <a:latin typeface="Comic Sans MS"/>
                <a:cs typeface="Comic Sans MS"/>
              </a:rPr>
              <a:t>La</a:t>
            </a:r>
            <a:r>
              <a:rPr lang="es-MX" sz="2400" spc="35" dirty="0">
                <a:latin typeface="Comic Sans MS"/>
                <a:cs typeface="Comic Sans MS"/>
              </a:rPr>
              <a:t> </a:t>
            </a:r>
            <a:r>
              <a:rPr lang="es-MX" sz="2400" b="1" spc="-5" dirty="0">
                <a:latin typeface="Comic Sans MS"/>
                <a:cs typeface="Comic Sans MS"/>
              </a:rPr>
              <a:t>tabla</a:t>
            </a:r>
            <a:r>
              <a:rPr lang="es-MX" sz="2400" b="1" spc="35" dirty="0">
                <a:latin typeface="Comic Sans MS"/>
                <a:cs typeface="Comic Sans MS"/>
              </a:rPr>
              <a:t> </a:t>
            </a:r>
            <a:r>
              <a:rPr lang="es-MX" sz="2400" b="1" spc="-5" dirty="0">
                <a:latin typeface="Comic Sans MS"/>
                <a:cs typeface="Comic Sans MS"/>
              </a:rPr>
              <a:t>1</a:t>
            </a:r>
            <a:r>
              <a:rPr lang="es-MX" sz="2400" b="1" spc="35" dirty="0">
                <a:latin typeface="Comic Sans MS"/>
                <a:cs typeface="Comic Sans MS"/>
              </a:rPr>
              <a:t> </a:t>
            </a:r>
            <a:r>
              <a:rPr lang="es-MX" sz="2400" spc="-5" dirty="0">
                <a:latin typeface="Comic Sans MS"/>
                <a:cs typeface="Comic Sans MS"/>
              </a:rPr>
              <a:t>indica</a:t>
            </a:r>
            <a:r>
              <a:rPr lang="es-MX" sz="2400" spc="35" dirty="0">
                <a:latin typeface="Comic Sans MS"/>
                <a:cs typeface="Comic Sans MS"/>
              </a:rPr>
              <a:t> </a:t>
            </a:r>
            <a:r>
              <a:rPr lang="es-MX" sz="2400" spc="-5" dirty="0">
                <a:latin typeface="Comic Sans MS"/>
                <a:cs typeface="Comic Sans MS"/>
              </a:rPr>
              <a:t>las</a:t>
            </a:r>
            <a:r>
              <a:rPr lang="es-MX" sz="2400" spc="35" dirty="0">
                <a:latin typeface="Comic Sans MS"/>
                <a:cs typeface="Comic Sans MS"/>
              </a:rPr>
              <a:t> </a:t>
            </a:r>
            <a:r>
              <a:rPr lang="es-MX" sz="2400" spc="-5" dirty="0">
                <a:latin typeface="Comic Sans MS"/>
                <a:cs typeface="Comic Sans MS"/>
              </a:rPr>
              <a:t>acciones</a:t>
            </a:r>
            <a:r>
              <a:rPr lang="es-MX" sz="2400" spc="35" dirty="0">
                <a:latin typeface="Comic Sans MS"/>
                <a:cs typeface="Comic Sans MS"/>
              </a:rPr>
              <a:t> </a:t>
            </a:r>
            <a:r>
              <a:rPr lang="es-MX" sz="2400" spc="-5" dirty="0">
                <a:latin typeface="Comic Sans MS"/>
                <a:cs typeface="Comic Sans MS"/>
              </a:rPr>
              <a:t>de</a:t>
            </a:r>
            <a:r>
              <a:rPr lang="es-MX" sz="2400" spc="35" dirty="0">
                <a:latin typeface="Comic Sans MS"/>
                <a:cs typeface="Comic Sans MS"/>
              </a:rPr>
              <a:t> </a:t>
            </a:r>
            <a:r>
              <a:rPr lang="es-MX" sz="2400" spc="-5" dirty="0">
                <a:latin typeface="Comic Sans MS"/>
                <a:cs typeface="Comic Sans MS"/>
              </a:rPr>
              <a:t>disparo</a:t>
            </a:r>
            <a:r>
              <a:rPr lang="es-MX" sz="2400" spc="35" dirty="0">
                <a:latin typeface="Comic Sans MS"/>
                <a:cs typeface="Comic Sans MS"/>
              </a:rPr>
              <a:t> </a:t>
            </a:r>
            <a:r>
              <a:rPr lang="es-MX" sz="2400" spc="-5" dirty="0">
                <a:latin typeface="Comic Sans MS"/>
                <a:cs typeface="Comic Sans MS"/>
              </a:rPr>
              <a:t>específicas</a:t>
            </a:r>
            <a:r>
              <a:rPr lang="es-MX" sz="2400" spc="35" dirty="0">
                <a:latin typeface="Comic Sans MS"/>
                <a:cs typeface="Comic Sans MS"/>
              </a:rPr>
              <a:t> </a:t>
            </a:r>
            <a:r>
              <a:rPr lang="es-MX" sz="2400" spc="-5" dirty="0">
                <a:latin typeface="Comic Sans MS"/>
                <a:cs typeface="Comic Sans MS"/>
              </a:rPr>
              <a:t>para cada</a:t>
            </a:r>
            <a:r>
              <a:rPr lang="es-MX" sz="2400" dirty="0">
                <a:latin typeface="Comic Sans MS"/>
                <a:cs typeface="Comic Sans MS"/>
              </a:rPr>
              <a:t> </a:t>
            </a:r>
            <a:r>
              <a:rPr lang="es-MX" sz="2400" spc="-5" dirty="0">
                <a:latin typeface="Comic Sans MS"/>
                <a:cs typeface="Comic Sans MS"/>
              </a:rPr>
              <a:t>tipo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descrito</a:t>
            </a:r>
            <a:r>
              <a:rPr lang="es-MX" sz="2400" dirty="0">
                <a:latin typeface="Comic Sans MS"/>
                <a:cs typeface="Comic Sans MS"/>
              </a:rPr>
              <a:t> </a:t>
            </a:r>
            <a:r>
              <a:rPr lang="es-MX" sz="2400" spc="-5" dirty="0">
                <a:latin typeface="Comic Sans MS"/>
                <a:cs typeface="Comic Sans MS"/>
              </a:rPr>
              <a:t>antes.</a:t>
            </a:r>
            <a:endParaRPr lang="es-MX" sz="2400" dirty="0">
              <a:latin typeface="Comic Sans MS"/>
              <a:cs typeface="Comic Sans MS"/>
            </a:endParaRPr>
          </a:p>
          <a:p>
            <a:pPr marL="12700">
              <a:spcBef>
                <a:spcPts val="100"/>
              </a:spcBef>
              <a:tabLst>
                <a:tab pos="582930" algn="l"/>
                <a:tab pos="1303020" algn="l"/>
                <a:tab pos="1691639" algn="l"/>
                <a:tab pos="2112645" algn="l"/>
                <a:tab pos="2386965" algn="l"/>
                <a:tab pos="2920365" algn="l"/>
              </a:tabLst>
            </a:pPr>
            <a:endParaRPr lang="es-MX" sz="2400" dirty="0">
              <a:latin typeface="Comic Sans MS"/>
              <a:cs typeface="Comic Sans MS"/>
            </a:endParaRPr>
          </a:p>
          <a:p>
            <a:pPr marL="12700">
              <a:spcBef>
                <a:spcPts val="100"/>
              </a:spcBef>
              <a:tabLst>
                <a:tab pos="582930" algn="l"/>
                <a:tab pos="1303020" algn="l"/>
                <a:tab pos="1691639" algn="l"/>
                <a:tab pos="2112645" algn="l"/>
                <a:tab pos="2386965" algn="l"/>
                <a:tab pos="2920365" algn="l"/>
              </a:tabLst>
            </a:pPr>
            <a:endParaRPr sz="900" dirty="0">
              <a:latin typeface="Comic Sans MS"/>
              <a:cs typeface="Comic Sans MS"/>
            </a:endParaRPr>
          </a:p>
        </p:txBody>
      </p:sp>
      <p:sp>
        <p:nvSpPr>
          <p:cNvPr id="10" name="object 10"/>
          <p:cNvSpPr txBox="1"/>
          <p:nvPr/>
        </p:nvSpPr>
        <p:spPr>
          <a:xfrm>
            <a:off x="7035800" y="6096000"/>
            <a:ext cx="3810000"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Tabla</a:t>
            </a:r>
            <a:r>
              <a:rPr sz="2000" b="1" spc="-10" dirty="0">
                <a:latin typeface="Comic Sans MS"/>
                <a:cs typeface="Comic Sans MS"/>
              </a:rPr>
              <a:t> </a:t>
            </a:r>
            <a:r>
              <a:rPr sz="2000" b="1" spc="-5" dirty="0">
                <a:latin typeface="Comic Sans MS"/>
                <a:cs typeface="Comic Sans MS"/>
              </a:rPr>
              <a:t>1. Acción</a:t>
            </a:r>
            <a:r>
              <a:rPr sz="2000" b="1" spc="-10" dirty="0">
                <a:latin typeface="Comic Sans MS"/>
                <a:cs typeface="Comic Sans MS"/>
              </a:rPr>
              <a:t> </a:t>
            </a:r>
            <a:r>
              <a:rPr sz="2000" b="1" spc="-5" dirty="0">
                <a:latin typeface="Comic Sans MS"/>
                <a:cs typeface="Comic Sans MS"/>
              </a:rPr>
              <a:t>de</a:t>
            </a:r>
            <a:r>
              <a:rPr sz="2000" b="1" spc="-10" dirty="0">
                <a:latin typeface="Comic Sans MS"/>
                <a:cs typeface="Comic Sans MS"/>
              </a:rPr>
              <a:t> </a:t>
            </a:r>
            <a:r>
              <a:rPr sz="2000" b="1" spc="-5" dirty="0">
                <a:latin typeface="Comic Sans MS"/>
                <a:cs typeface="Comic Sans MS"/>
              </a:rPr>
              <a:t>disparo.</a:t>
            </a:r>
            <a:endParaRPr sz="2000" b="1" dirty="0">
              <a:latin typeface="Comic Sans MS"/>
              <a:cs typeface="Comic Sans MS"/>
            </a:endParaRPr>
          </a:p>
        </p:txBody>
      </p:sp>
      <p:pic>
        <p:nvPicPr>
          <p:cNvPr id="18" name="Imagen 17">
            <a:extLst>
              <a:ext uri="{FF2B5EF4-FFF2-40B4-BE49-F238E27FC236}">
                <a16:creationId xmlns:a16="http://schemas.microsoft.com/office/drawing/2014/main" xmlns="" id="{5FEB4DD5-F1C5-4CE7-9F75-D178C84AAA0B}"/>
              </a:ext>
            </a:extLst>
          </p:cNvPr>
          <p:cNvPicPr>
            <a:picLocks noChangeAspect="1"/>
          </p:cNvPicPr>
          <p:nvPr/>
        </p:nvPicPr>
        <p:blipFill rotWithShape="1">
          <a:blip r:embed="rId2"/>
          <a:srcRect b="16413"/>
          <a:stretch/>
        </p:blipFill>
        <p:spPr>
          <a:xfrm>
            <a:off x="4978400" y="1219200"/>
            <a:ext cx="7924800" cy="4648200"/>
          </a:xfrm>
          <a:prstGeom prst="rect">
            <a:avLst/>
          </a:prstGeom>
        </p:spPr>
      </p:pic>
    </p:spTree>
    <p:extLst>
      <p:ext uri="{BB962C8B-B14F-4D97-AF65-F5344CB8AC3E}">
        <p14:creationId xmlns:p14="http://schemas.microsoft.com/office/powerpoint/2010/main" xmlns="" val="1623106000"/>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406399" y="533400"/>
            <a:ext cx="8686801" cy="6201698"/>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Selección</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del</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esquema</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dirty="0">
                <a:latin typeface="Comic Sans MS" panose="030F0702030302020204" pitchFamily="66" charset="0"/>
                <a:cs typeface="Comic Sans MS"/>
              </a:rPr>
              <a:t> </a:t>
            </a:r>
            <a:r>
              <a:rPr sz="2400" b="1" spc="-5" dirty="0" err="1">
                <a:latin typeface="Comic Sans MS" panose="030F0702030302020204" pitchFamily="66" charset="0"/>
                <a:cs typeface="Comic Sans MS"/>
              </a:rPr>
              <a:t>disparo</a:t>
            </a:r>
            <a:endParaRPr lang="en-US" sz="2400" b="1" spc="-5" dirty="0">
              <a:latin typeface="Comic Sans MS" panose="030F0702030302020204" pitchFamily="66" charset="0"/>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marR="5080" algn="just">
              <a:spcBef>
                <a:spcPts val="100"/>
              </a:spcBef>
            </a:pPr>
            <a:r>
              <a:rPr lang="es-MX" sz="2400" spc="-5" dirty="0">
                <a:latin typeface="Comic Sans MS" panose="030F0702030302020204" pitchFamily="66" charset="0"/>
                <a:cs typeface="Comic Sans MS"/>
              </a:rPr>
              <a:t>Muchos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factores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contribuyen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decisión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sobre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selección del esquema de disparo apropiado. La siguiente lista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muestra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algunos</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dellos</a:t>
            </a:r>
            <a:r>
              <a:rPr lang="es-MX" sz="2400" spc="-5" dirty="0">
                <a:latin typeface="Comic Sans MS" panose="030F0702030302020204" pitchFamily="66" charset="0"/>
                <a:cs typeface="Comic Sans MS"/>
              </a:rPr>
              <a:t>:</a:t>
            </a:r>
          </a:p>
          <a:p>
            <a:pPr marL="12700" marR="5080" algn="just">
              <a:spcBef>
                <a:spcPts val="100"/>
              </a:spcBef>
            </a:pPr>
            <a:endParaRPr lang="es-MX" sz="2400" spc="-5" dirty="0">
              <a:latin typeface="Comic Sans MS" panose="030F0702030302020204" pitchFamily="66" charset="0"/>
              <a:cs typeface="Comic Sans MS"/>
            </a:endParaRPr>
          </a:p>
          <a:p>
            <a:pPr marL="354965" marR="5080" indent="-342900" algn="just">
              <a:spcBef>
                <a:spcPts val="100"/>
              </a:spcBef>
              <a:buFont typeface="Arial" panose="020B0604020202020204" pitchFamily="34" charset="0"/>
              <a:buChar char="•"/>
              <a:tabLst>
                <a:tab pos="104775" algn="l"/>
              </a:tabLst>
            </a:pPr>
            <a:r>
              <a:rPr lang="es-MX" sz="2400" spc="-5" dirty="0">
                <a:latin typeface="Comic Sans MS" panose="030F0702030302020204" pitchFamily="66" charset="0"/>
                <a:cs typeface="Comic Sans MS"/>
              </a:rPr>
              <a:t>Tipos</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impulsor</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principal</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maquina</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45"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diesel</a:t>
            </a:r>
            <a:r>
              <a:rPr lang="es-MX" sz="2400" spc="-5" dirty="0">
                <a:latin typeface="Comic Sans MS" panose="030F0702030302020204" pitchFamily="66" charset="0"/>
                <a:cs typeface="Comic Sans MS"/>
              </a:rPr>
              <a:t>/gas, turbina</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gas,</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turbina</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vapor,</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turbina</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hidráulica.</a:t>
            </a:r>
          </a:p>
          <a:p>
            <a:pPr marL="354965" marR="5080" indent="-342900" algn="just">
              <a:spcBef>
                <a:spcPts val="100"/>
              </a:spcBef>
              <a:buFont typeface="Arial" panose="020B0604020202020204" pitchFamily="34" charset="0"/>
              <a:buChar char="•"/>
              <a:tabLst>
                <a:tab pos="109220" algn="l"/>
              </a:tabLst>
            </a:pPr>
            <a:r>
              <a:rPr lang="es-MX" sz="2400" spc="-5" dirty="0">
                <a:latin typeface="Comic Sans MS" panose="030F0702030302020204" pitchFamily="66" charset="0"/>
                <a:cs typeface="Comic Sans MS"/>
              </a:rPr>
              <a:t>Impacto</a:t>
            </a:r>
            <a:r>
              <a:rPr lang="es-MX" sz="2400" spc="7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8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75" dirty="0">
                <a:latin typeface="Comic Sans MS" panose="030F0702030302020204" pitchFamily="66" charset="0"/>
                <a:cs typeface="Comic Sans MS"/>
              </a:rPr>
              <a:t> </a:t>
            </a:r>
            <a:r>
              <a:rPr lang="es-MX" sz="2400" spc="-5" dirty="0">
                <a:latin typeface="Comic Sans MS" panose="030F0702030302020204" pitchFamily="66" charset="0"/>
                <a:cs typeface="Comic Sans MS"/>
              </a:rPr>
              <a:t>perdida</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súbita</a:t>
            </a:r>
            <a:r>
              <a:rPr lang="es-MX" sz="2400" spc="8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75" dirty="0">
                <a:latin typeface="Comic Sans MS" panose="030F0702030302020204" pitchFamily="66" charset="0"/>
                <a:cs typeface="Comic Sans MS"/>
              </a:rPr>
              <a:t> </a:t>
            </a:r>
            <a:r>
              <a:rPr lang="es-MX" sz="2400" spc="-5" dirty="0">
                <a:latin typeface="Comic Sans MS" panose="030F0702030302020204" pitchFamily="66" charset="0"/>
                <a:cs typeface="Comic Sans MS"/>
              </a:rPr>
              <a:t>potencia</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salida sobre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sistema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eléctrico</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turbina.</a:t>
            </a:r>
          </a:p>
          <a:p>
            <a:pPr marL="354965" indent="-342900" algn="just">
              <a:spcBef>
                <a:spcPts val="100"/>
              </a:spcBef>
              <a:buFont typeface="Arial" panose="020B0604020202020204" pitchFamily="34" charset="0"/>
              <a:buChar char="•"/>
              <a:tabLst>
                <a:tab pos="99695" algn="l"/>
              </a:tabLst>
            </a:pPr>
            <a:r>
              <a:rPr lang="es-MX" sz="2400" spc="-5" dirty="0">
                <a:latin typeface="Comic Sans MS" panose="030F0702030302020204" pitchFamily="66" charset="0"/>
                <a:cs typeface="Comic Sans MS"/>
              </a:rPr>
              <a:t>Seguridad</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personal.</a:t>
            </a:r>
          </a:p>
          <a:p>
            <a:pPr marL="354965" indent="-342900" algn="just">
              <a:spcBef>
                <a:spcPts val="100"/>
              </a:spcBef>
              <a:buFont typeface="Arial" panose="020B0604020202020204" pitchFamily="34" charset="0"/>
              <a:buChar char="•"/>
              <a:tabLst>
                <a:tab pos="99695" algn="l"/>
              </a:tabLst>
            </a:pPr>
            <a:r>
              <a:rPr lang="es-MX" sz="2400" spc="-5" dirty="0">
                <a:latin typeface="Comic Sans MS" panose="030F0702030302020204" pitchFamily="66" charset="0"/>
                <a:cs typeface="Comic Sans MS"/>
              </a:rPr>
              <a:t>Experiencia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operadores.</a:t>
            </a:r>
          </a:p>
          <a:p>
            <a:pPr marL="354965" indent="-342900" algn="just">
              <a:spcBef>
                <a:spcPts val="100"/>
              </a:spcBef>
              <a:buFont typeface="Arial" panose="020B0604020202020204" pitchFamily="34" charset="0"/>
              <a:buChar char="•"/>
              <a:tabLst>
                <a:tab pos="99695" algn="l"/>
              </a:tabLst>
            </a:pPr>
            <a:r>
              <a:rPr lang="es-MX" sz="2400" spc="-5" dirty="0">
                <a:latin typeface="Comic Sans MS" panose="030F0702030302020204" pitchFamily="66" charset="0"/>
                <a:cs typeface="Comic Sans MS"/>
              </a:rPr>
              <a:t>Manejo</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cargas</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auxiliares</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unidades durante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emergencia</a:t>
            </a:r>
          </a:p>
          <a:p>
            <a:pPr marL="12065" algn="just">
              <a:spcBef>
                <a:spcPts val="100"/>
              </a:spcBef>
              <a:tabLst>
                <a:tab pos="99695" algn="l"/>
              </a:tabLst>
            </a:pPr>
            <a:endParaRPr lang="es-MX" sz="2400" spc="-5" dirty="0">
              <a:latin typeface="Comic Sans MS" panose="030F0702030302020204" pitchFamily="66" charset="0"/>
              <a:cs typeface="Comic Sans MS"/>
            </a:endParaRPr>
          </a:p>
          <a:p>
            <a:pPr marL="12065" algn="just">
              <a:spcBef>
                <a:spcPts val="100"/>
              </a:spcBef>
              <a:tabLst>
                <a:tab pos="99695" algn="l"/>
              </a:tabLst>
            </a:pPr>
            <a:endParaRPr lang="es-MX" sz="2400" dirty="0">
              <a:latin typeface="Comic Sans MS" panose="030F0702030302020204" pitchFamily="66" charset="0"/>
              <a:cs typeface="Comic Sans MS"/>
            </a:endParaRPr>
          </a:p>
          <a:p>
            <a:pPr marL="12700">
              <a:spcBef>
                <a:spcPts val="100"/>
              </a:spcBef>
            </a:pPr>
            <a:endParaRPr sz="900" dirty="0">
              <a:latin typeface="Comic Sans MS"/>
              <a:cs typeface="Comic Sans MS"/>
            </a:endParaRPr>
          </a:p>
        </p:txBody>
      </p:sp>
      <p:pic>
        <p:nvPicPr>
          <p:cNvPr id="3" name="Imagen 2">
            <a:extLst>
              <a:ext uri="{FF2B5EF4-FFF2-40B4-BE49-F238E27FC236}">
                <a16:creationId xmlns:a16="http://schemas.microsoft.com/office/drawing/2014/main" xmlns="" id="{4B053DAA-B88C-4D55-A97D-034182CDE312}"/>
              </a:ext>
            </a:extLst>
          </p:cNvPr>
          <p:cNvPicPr>
            <a:picLocks noChangeAspect="1"/>
          </p:cNvPicPr>
          <p:nvPr/>
        </p:nvPicPr>
        <p:blipFill>
          <a:blip r:embed="rId2"/>
          <a:stretch>
            <a:fillRect/>
          </a:stretch>
        </p:blipFill>
        <p:spPr>
          <a:xfrm>
            <a:off x="9398000" y="533400"/>
            <a:ext cx="8077201" cy="8831620"/>
          </a:xfrm>
          <a:prstGeom prst="rect">
            <a:avLst/>
          </a:prstGeom>
        </p:spPr>
      </p:pic>
      <p:sp>
        <p:nvSpPr>
          <p:cNvPr id="19" name="object 4">
            <a:extLst>
              <a:ext uri="{FF2B5EF4-FFF2-40B4-BE49-F238E27FC236}">
                <a16:creationId xmlns:a16="http://schemas.microsoft.com/office/drawing/2014/main" xmlns="" id="{D7854A1D-41BE-4E52-BF81-B3DF6CD82E4B}"/>
              </a:ext>
            </a:extLst>
          </p:cNvPr>
          <p:cNvSpPr txBox="1"/>
          <p:nvPr/>
        </p:nvSpPr>
        <p:spPr>
          <a:xfrm>
            <a:off x="10429874" y="9365020"/>
            <a:ext cx="6232525"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Tabla 2. Lógica de disparo</a:t>
            </a:r>
            <a:r>
              <a:rPr sz="2000" b="1" dirty="0">
                <a:latin typeface="Comic Sans MS"/>
                <a:cs typeface="Comic Sans MS"/>
              </a:rPr>
              <a:t> </a:t>
            </a:r>
            <a:r>
              <a:rPr sz="2000" b="1" spc="-5" dirty="0">
                <a:latin typeface="Comic Sans MS"/>
                <a:cs typeface="Comic Sans MS"/>
              </a:rPr>
              <a:t>sugerida</a:t>
            </a:r>
            <a:endParaRPr sz="2000" b="1" dirty="0">
              <a:latin typeface="Comic Sans MS"/>
              <a:cs typeface="Comic Sans MS"/>
            </a:endParaRPr>
          </a:p>
        </p:txBody>
      </p:sp>
    </p:spTree>
    <p:extLst>
      <p:ext uri="{BB962C8B-B14F-4D97-AF65-F5344CB8AC3E}">
        <p14:creationId xmlns:p14="http://schemas.microsoft.com/office/powerpoint/2010/main" xmlns="" val="2466730087"/>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406400" y="457200"/>
            <a:ext cx="9067800" cy="4444807"/>
          </a:xfrm>
          <a:prstGeom prst="rect">
            <a:avLst/>
          </a:prstGeom>
        </p:spPr>
        <p:txBody>
          <a:bodyPr vert="horz" wrap="square" lIns="0" tIns="12700" rIns="0" bIns="0" rtlCol="0">
            <a:spAutoFit/>
          </a:bodyPr>
          <a:lstStyle/>
          <a:p>
            <a:pPr marL="12700" marR="5080" algn="just">
              <a:spcBef>
                <a:spcPts val="100"/>
              </a:spcBef>
            </a:pPr>
            <a:r>
              <a:rPr sz="2400" spc="-5">
                <a:latin typeface="Comic Sans MS"/>
                <a:cs typeface="Comic Sans MS"/>
              </a:rPr>
              <a:t>La</a:t>
            </a:r>
            <a:r>
              <a:rPr sz="2400">
                <a:latin typeface="Comic Sans MS"/>
                <a:cs typeface="Comic Sans MS"/>
              </a:rPr>
              <a:t> </a:t>
            </a:r>
            <a:r>
              <a:rPr lang="es-AR" sz="2400" b="1" spc="-5" dirty="0" smtClean="0">
                <a:latin typeface="Comic Sans MS"/>
                <a:cs typeface="Comic Sans MS"/>
              </a:rPr>
              <a:t>Fig. </a:t>
            </a:r>
            <a:r>
              <a:rPr sz="2400" b="1" spc="-5" smtClean="0">
                <a:latin typeface="Comic Sans MS"/>
                <a:cs typeface="Comic Sans MS"/>
              </a:rPr>
              <a:t>1</a:t>
            </a:r>
            <a:r>
              <a:rPr sz="2400" b="1" smtClean="0">
                <a:latin typeface="Comic Sans MS"/>
                <a:cs typeface="Comic Sans MS"/>
              </a:rPr>
              <a:t> </a:t>
            </a:r>
            <a:r>
              <a:rPr sz="2400" spc="-5" dirty="0">
                <a:latin typeface="Comic Sans MS"/>
                <a:cs typeface="Comic Sans MS"/>
              </a:rPr>
              <a:t>describe</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complemento</a:t>
            </a:r>
            <a:r>
              <a:rPr sz="2400" dirty="0">
                <a:latin typeface="Comic Sans MS"/>
                <a:cs typeface="Comic Sans MS"/>
              </a:rPr>
              <a:t> </a:t>
            </a:r>
            <a:r>
              <a:rPr sz="2400" spc="-5" dirty="0">
                <a:latin typeface="Comic Sans MS"/>
                <a:cs typeface="Comic Sans MS"/>
              </a:rPr>
              <a:t>típico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lang="es-AR" sz="2400" spc="-5" dirty="0">
                <a:latin typeface="Comic Sans MS"/>
                <a:cs typeface="Comic Sans MS"/>
              </a:rPr>
              <a:t> </a:t>
            </a:r>
            <a:r>
              <a:rPr sz="2400" spc="-5" dirty="0" err="1">
                <a:latin typeface="Comic Sans MS"/>
                <a:cs typeface="Comic Sans MS"/>
              </a:rPr>
              <a:t>protección</a:t>
            </a:r>
            <a:r>
              <a:rPr sz="2400" spc="-5" dirty="0">
                <a:latin typeface="Comic Sans MS"/>
                <a:cs typeface="Comic Sans MS"/>
              </a:rPr>
              <a:t> sobre un generador conectado en unidad. La</a:t>
            </a:r>
            <a:r>
              <a:rPr lang="es-AR" sz="2400" spc="-5" dirty="0">
                <a:latin typeface="Comic Sans MS"/>
                <a:cs typeface="Comic Sans MS"/>
              </a:rPr>
              <a:t> </a:t>
            </a:r>
            <a:r>
              <a:rPr sz="2400" spc="-5" dirty="0" err="1">
                <a:latin typeface="Comic Sans MS"/>
                <a:cs typeface="Comic Sans MS"/>
              </a:rPr>
              <a:t>tabla</a:t>
            </a:r>
            <a:r>
              <a:rPr sz="2400" spc="210" dirty="0">
                <a:latin typeface="Comic Sans MS"/>
                <a:cs typeface="Comic Sans MS"/>
              </a:rPr>
              <a:t> </a:t>
            </a:r>
            <a:r>
              <a:rPr sz="2400" spc="-5" dirty="0">
                <a:latin typeface="Comic Sans MS"/>
                <a:cs typeface="Comic Sans MS"/>
              </a:rPr>
              <a:t>2</a:t>
            </a:r>
            <a:r>
              <a:rPr sz="2400" spc="215" dirty="0">
                <a:latin typeface="Comic Sans MS"/>
                <a:cs typeface="Comic Sans MS"/>
              </a:rPr>
              <a:t> </a:t>
            </a:r>
            <a:r>
              <a:rPr sz="2400" spc="-5" dirty="0">
                <a:latin typeface="Comic Sans MS"/>
                <a:cs typeface="Comic Sans MS"/>
              </a:rPr>
              <a:t>sugiere</a:t>
            </a:r>
            <a:r>
              <a:rPr sz="2400" spc="210" dirty="0">
                <a:latin typeface="Comic Sans MS"/>
                <a:cs typeface="Comic Sans MS"/>
              </a:rPr>
              <a:t> </a:t>
            </a:r>
            <a:r>
              <a:rPr sz="2400" spc="-5" dirty="0">
                <a:latin typeface="Comic Sans MS"/>
                <a:cs typeface="Comic Sans MS"/>
              </a:rPr>
              <a:t>la</a:t>
            </a:r>
            <a:r>
              <a:rPr sz="2400" spc="210" dirty="0">
                <a:latin typeface="Comic Sans MS"/>
                <a:cs typeface="Comic Sans MS"/>
              </a:rPr>
              <a:t> </a:t>
            </a:r>
            <a:r>
              <a:rPr sz="2400" spc="-5" dirty="0">
                <a:latin typeface="Comic Sans MS"/>
                <a:cs typeface="Comic Sans MS"/>
              </a:rPr>
              <a:t>lógica</a:t>
            </a:r>
            <a:r>
              <a:rPr sz="2400" spc="210" dirty="0">
                <a:latin typeface="Comic Sans MS"/>
                <a:cs typeface="Comic Sans MS"/>
              </a:rPr>
              <a:t> </a:t>
            </a:r>
            <a:r>
              <a:rPr sz="2400" spc="-5" dirty="0">
                <a:latin typeface="Comic Sans MS"/>
                <a:cs typeface="Comic Sans MS"/>
              </a:rPr>
              <a:t>de</a:t>
            </a:r>
            <a:r>
              <a:rPr sz="2400" spc="204" dirty="0">
                <a:latin typeface="Comic Sans MS"/>
                <a:cs typeface="Comic Sans MS"/>
              </a:rPr>
              <a:t> </a:t>
            </a:r>
            <a:r>
              <a:rPr sz="2400" spc="-5" dirty="0">
                <a:latin typeface="Comic Sans MS"/>
                <a:cs typeface="Comic Sans MS"/>
              </a:rPr>
              <a:t>disparo</a:t>
            </a:r>
            <a:r>
              <a:rPr sz="2400" spc="210" dirty="0">
                <a:latin typeface="Comic Sans MS"/>
                <a:cs typeface="Comic Sans MS"/>
              </a:rPr>
              <a:t> </a:t>
            </a:r>
            <a:r>
              <a:rPr sz="2400" spc="-5" dirty="0">
                <a:latin typeface="Comic Sans MS"/>
                <a:cs typeface="Comic Sans MS"/>
              </a:rPr>
              <a:t>para</a:t>
            </a:r>
            <a:r>
              <a:rPr sz="2400" spc="210" dirty="0">
                <a:latin typeface="Comic Sans MS"/>
                <a:cs typeface="Comic Sans MS"/>
              </a:rPr>
              <a:t> </a:t>
            </a:r>
            <a:r>
              <a:rPr sz="2400" spc="-5" dirty="0">
                <a:latin typeface="Comic Sans MS"/>
                <a:cs typeface="Comic Sans MS"/>
              </a:rPr>
              <a:t>los</a:t>
            </a:r>
            <a:r>
              <a:rPr sz="2400" spc="204" dirty="0">
                <a:latin typeface="Comic Sans MS"/>
                <a:cs typeface="Comic Sans MS"/>
              </a:rPr>
              <a:t> </a:t>
            </a:r>
            <a:r>
              <a:rPr sz="2400" spc="-5" dirty="0" err="1">
                <a:latin typeface="Comic Sans MS"/>
                <a:cs typeface="Comic Sans MS"/>
              </a:rPr>
              <a:t>distintos</a:t>
            </a:r>
            <a:r>
              <a:rPr lang="es-AR" sz="2400" spc="-5" dirty="0">
                <a:latin typeface="Comic Sans MS"/>
                <a:cs typeface="Comic Sans MS"/>
              </a:rPr>
              <a:t> </a:t>
            </a:r>
            <a:r>
              <a:rPr sz="2400" spc="-5" dirty="0" err="1">
                <a:latin typeface="Comic Sans MS"/>
                <a:cs typeface="Comic Sans MS"/>
              </a:rPr>
              <a:t>relés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Muchas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estas</a:t>
            </a:r>
            <a:r>
              <a:rPr sz="2400" dirty="0">
                <a:latin typeface="Comic Sans MS"/>
                <a:cs typeface="Comic Sans MS"/>
              </a:rPr>
              <a:t> </a:t>
            </a:r>
            <a:r>
              <a:rPr sz="2400" spc="-5" dirty="0" err="1">
                <a:latin typeface="Comic Sans MS"/>
                <a:cs typeface="Comic Sans MS"/>
              </a:rPr>
              <a:t>funciones</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protección</a:t>
            </a:r>
            <a:r>
              <a:rPr sz="2400" spc="-5" dirty="0">
                <a:latin typeface="Comic Sans MS"/>
                <a:cs typeface="Comic Sans MS"/>
              </a:rPr>
              <a:t> han sido discutidas en este tutorial. La </a:t>
            </a:r>
            <a:r>
              <a:rPr sz="2400" spc="-5" dirty="0" err="1">
                <a:latin typeface="Comic Sans MS"/>
                <a:cs typeface="Comic Sans MS"/>
              </a:rPr>
              <a:t>tabla</a:t>
            </a:r>
            <a:r>
              <a:rPr lang="es-AR" sz="2400" spc="-5" dirty="0">
                <a:latin typeface="Comic Sans MS"/>
                <a:cs typeface="Comic Sans MS"/>
              </a:rPr>
              <a:t> </a:t>
            </a:r>
            <a:r>
              <a:rPr sz="2400" spc="-5" dirty="0" err="1">
                <a:latin typeface="Comic Sans MS"/>
                <a:cs typeface="Comic Sans MS"/>
              </a:rPr>
              <a:t>fue</a:t>
            </a:r>
            <a:r>
              <a:rPr sz="2400" spc="-5" dirty="0">
                <a:latin typeface="Comic Sans MS"/>
                <a:cs typeface="Comic Sans MS"/>
              </a:rPr>
              <a:t> adaptada de las Guías IEEE para la </a:t>
            </a:r>
            <a:r>
              <a:rPr sz="2400" spc="-5" dirty="0" err="1">
                <a:latin typeface="Comic Sans MS"/>
                <a:cs typeface="Comic Sans MS"/>
              </a:rPr>
              <a:t>Protección</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Generadores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a:t>
            </a:r>
            <a:r>
              <a:rPr sz="2400" dirty="0">
                <a:latin typeface="Comic Sans MS"/>
                <a:cs typeface="Comic Sans MS"/>
              </a:rPr>
              <a:t> </a:t>
            </a:r>
            <a:r>
              <a:rPr sz="2400" spc="-5" dirty="0">
                <a:latin typeface="Comic Sans MS"/>
                <a:cs typeface="Comic Sans MS"/>
              </a:rPr>
              <a:t>(C37.102).</a:t>
            </a:r>
            <a:r>
              <a:rPr sz="2400" dirty="0">
                <a:latin typeface="Comic Sans MS"/>
                <a:cs typeface="Comic Sans MS"/>
              </a:rPr>
              <a:t> </a:t>
            </a:r>
            <a:r>
              <a:rPr sz="2400" spc="-5" dirty="0" err="1">
                <a:latin typeface="Comic Sans MS"/>
                <a:cs typeface="Comic Sans MS"/>
              </a:rPr>
              <a:t>Proporciona</a:t>
            </a:r>
            <a:r>
              <a:rPr sz="2400" dirty="0">
                <a:latin typeface="Comic Sans MS"/>
                <a:cs typeface="Comic Sans MS"/>
              </a:rPr>
              <a:t> </a:t>
            </a:r>
            <a:r>
              <a:rPr sz="2400" spc="-5" dirty="0">
                <a:latin typeface="Comic Sans MS"/>
                <a:cs typeface="Comic Sans MS"/>
              </a:rPr>
              <a:t>los</a:t>
            </a:r>
            <a:r>
              <a:rPr lang="es-AR" sz="2400" spc="-5" dirty="0">
                <a:latin typeface="Comic Sans MS"/>
                <a:cs typeface="Comic Sans MS"/>
              </a:rPr>
              <a:t> </a:t>
            </a:r>
            <a:r>
              <a:rPr sz="2400" spc="-5" dirty="0" err="1">
                <a:latin typeface="Comic Sans MS"/>
                <a:cs typeface="Comic Sans MS"/>
              </a:rPr>
              <a:t>lineamientos</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desarrollar</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esquema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disparo</a:t>
            </a:r>
            <a:r>
              <a:rPr lang="es-AR" sz="2400" spc="-5" dirty="0">
                <a:latin typeface="Comic Sans MS"/>
                <a:cs typeface="Comic Sans MS"/>
              </a:rPr>
              <a:t> </a:t>
            </a:r>
            <a:r>
              <a:rPr sz="2400" spc="-5" dirty="0">
                <a:latin typeface="Comic Sans MS"/>
                <a:cs typeface="Comic Sans MS"/>
              </a:rPr>
              <a:t>global de la protección del generador. Los </a:t>
            </a:r>
            <a:r>
              <a:rPr sz="2400" spc="-5" dirty="0" err="1">
                <a:latin typeface="Comic Sans MS"/>
                <a:cs typeface="Comic Sans MS"/>
              </a:rPr>
              <a:t>esquemas</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disparo</a:t>
            </a:r>
            <a:r>
              <a:rPr sz="2400" dirty="0">
                <a:latin typeface="Comic Sans MS"/>
                <a:cs typeface="Comic Sans MS"/>
              </a:rPr>
              <a:t> </a:t>
            </a:r>
            <a:r>
              <a:rPr sz="2400" spc="-5" dirty="0">
                <a:latin typeface="Comic Sans MS"/>
                <a:cs typeface="Comic Sans MS"/>
              </a:rPr>
              <a:t>individuales</a:t>
            </a:r>
            <a:r>
              <a:rPr sz="2400" dirty="0">
                <a:latin typeface="Comic Sans MS"/>
                <a:cs typeface="Comic Sans MS"/>
              </a:rPr>
              <a:t> </a:t>
            </a:r>
            <a:r>
              <a:rPr sz="2400" spc="-5" dirty="0">
                <a:latin typeface="Comic Sans MS"/>
                <a:cs typeface="Comic Sans MS"/>
              </a:rPr>
              <a:t>varían</a:t>
            </a:r>
            <a:r>
              <a:rPr sz="2400" dirty="0">
                <a:latin typeface="Comic Sans MS"/>
                <a:cs typeface="Comic Sans MS"/>
              </a:rPr>
              <a:t> </a:t>
            </a:r>
            <a:r>
              <a:rPr sz="2400" spc="-5" dirty="0">
                <a:latin typeface="Comic Sans MS"/>
                <a:cs typeface="Comic Sans MS"/>
              </a:rPr>
              <a:t>dependiendo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las</a:t>
            </a:r>
            <a:r>
              <a:rPr lang="es-AR" sz="2400" spc="-5" dirty="0">
                <a:latin typeface="Comic Sans MS"/>
                <a:cs typeface="Comic Sans MS"/>
              </a:rPr>
              <a:t> </a:t>
            </a:r>
            <a:r>
              <a:rPr sz="2400" spc="-5" dirty="0" err="1">
                <a:latin typeface="Comic Sans MS"/>
                <a:cs typeface="Comic Sans MS"/>
              </a:rPr>
              <a:t>preferencias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propietarios,</a:t>
            </a:r>
            <a:r>
              <a:rPr sz="2400" dirty="0">
                <a:latin typeface="Comic Sans MS"/>
                <a:cs typeface="Comic Sans MS"/>
              </a:rPr>
              <a:t> </a:t>
            </a:r>
            <a:r>
              <a:rPr sz="2400" spc="-5" dirty="0" err="1">
                <a:latin typeface="Comic Sans MS"/>
                <a:cs typeface="Comic Sans MS"/>
              </a:rPr>
              <a:t>experiencias</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operación</a:t>
            </a:r>
            <a:r>
              <a:rPr sz="2400" spc="-5" dirty="0">
                <a:latin typeface="Comic Sans MS"/>
                <a:cs typeface="Comic Sans MS"/>
              </a:rPr>
              <a:t> y las capacidades específicas de las </a:t>
            </a:r>
            <a:r>
              <a:rPr sz="2400" spc="-5" dirty="0" err="1">
                <a:latin typeface="Comic Sans MS"/>
                <a:cs typeface="Comic Sans MS"/>
              </a:rPr>
              <a:t>turbinas</a:t>
            </a:r>
            <a:r>
              <a:rPr sz="2400" spc="-5" dirty="0">
                <a:latin typeface="Comic Sans MS"/>
                <a:cs typeface="Comic Sans MS"/>
              </a:rPr>
              <a:t> y</a:t>
            </a:r>
            <a:r>
              <a:rPr lang="es-AR" sz="2400" spc="-5" dirty="0">
                <a:latin typeface="Comic Sans MS"/>
                <a:cs typeface="Comic Sans MS"/>
              </a:rPr>
              <a:t> </a:t>
            </a:r>
            <a:r>
              <a:rPr sz="2400" spc="-5" dirty="0">
                <a:latin typeface="Comic Sans MS"/>
                <a:cs typeface="Comic Sans MS"/>
              </a:rPr>
              <a:t>calderas.</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Tabla</a:t>
            </a:r>
            <a:r>
              <a:rPr sz="2400" dirty="0">
                <a:latin typeface="Comic Sans MS"/>
                <a:cs typeface="Comic Sans MS"/>
              </a:rPr>
              <a:t> </a:t>
            </a:r>
            <a:r>
              <a:rPr sz="2400" spc="-5" dirty="0">
                <a:latin typeface="Comic Sans MS"/>
                <a:cs typeface="Comic Sans MS"/>
              </a:rPr>
              <a:t>2</a:t>
            </a:r>
            <a:r>
              <a:rPr sz="2400" dirty="0">
                <a:latin typeface="Comic Sans MS"/>
                <a:cs typeface="Comic Sans MS"/>
              </a:rPr>
              <a:t> </a:t>
            </a:r>
            <a:r>
              <a:rPr sz="2400" spc="-5" dirty="0">
                <a:latin typeface="Comic Sans MS"/>
                <a:cs typeface="Comic Sans MS"/>
              </a:rPr>
              <a:t>proporciona</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err="1">
                <a:latin typeface="Comic Sans MS"/>
                <a:cs typeface="Comic Sans MS"/>
              </a:rPr>
              <a:t>prácticas</a:t>
            </a:r>
            <a:r>
              <a:rPr lang="es-AR" sz="2400" spc="-5" dirty="0">
                <a:latin typeface="Comic Sans MS"/>
                <a:cs typeface="Comic Sans MS"/>
              </a:rPr>
              <a:t> </a:t>
            </a:r>
            <a:r>
              <a:rPr sz="2400" spc="-5" dirty="0" err="1">
                <a:latin typeface="Comic Sans MS"/>
                <a:cs typeface="Comic Sans MS"/>
              </a:rPr>
              <a:t>generalmente</a:t>
            </a:r>
            <a:r>
              <a:rPr sz="2400" dirty="0">
                <a:latin typeface="Comic Sans MS"/>
                <a:cs typeface="Comic Sans MS"/>
              </a:rPr>
              <a:t> </a:t>
            </a:r>
            <a:r>
              <a:rPr sz="2400" spc="-5" dirty="0">
                <a:latin typeface="Comic Sans MS"/>
                <a:cs typeface="Comic Sans MS"/>
              </a:rPr>
              <a:t>aceptadas</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a:t>
            </a:r>
            <a:r>
              <a:rPr sz="2400" spc="5" dirty="0">
                <a:latin typeface="Comic Sans MS"/>
                <a:cs typeface="Comic Sans MS"/>
              </a:rPr>
              <a:t> </a:t>
            </a:r>
            <a:r>
              <a:rPr sz="2400" spc="-5" dirty="0">
                <a:latin typeface="Comic Sans MS"/>
                <a:cs typeface="Comic Sans MS"/>
              </a:rPr>
              <a:t>industria.</a:t>
            </a:r>
            <a:endParaRPr sz="2400" dirty="0">
              <a:latin typeface="Comic Sans MS"/>
              <a:cs typeface="Comic Sans MS"/>
            </a:endParaRPr>
          </a:p>
        </p:txBody>
      </p:sp>
      <p:pic>
        <p:nvPicPr>
          <p:cNvPr id="6" name="object 6"/>
          <p:cNvPicPr/>
          <p:nvPr/>
        </p:nvPicPr>
        <p:blipFill>
          <a:blip r:embed="rId2" cstate="print"/>
          <a:stretch>
            <a:fillRect/>
          </a:stretch>
        </p:blipFill>
        <p:spPr>
          <a:xfrm>
            <a:off x="10617200" y="457200"/>
            <a:ext cx="6400800" cy="9143999"/>
          </a:xfrm>
          <a:prstGeom prst="rect">
            <a:avLst/>
          </a:prstGeom>
        </p:spPr>
      </p:pic>
      <p:sp>
        <p:nvSpPr>
          <p:cNvPr id="7" name="object 7"/>
          <p:cNvSpPr txBox="1"/>
          <p:nvPr/>
        </p:nvSpPr>
        <p:spPr>
          <a:xfrm>
            <a:off x="7035800" y="8763000"/>
            <a:ext cx="4996682" cy="701987"/>
          </a:xfrm>
          <a:prstGeom prst="rect">
            <a:avLst/>
          </a:prstGeom>
        </p:spPr>
        <p:txBody>
          <a:bodyPr vert="horz" wrap="square" lIns="0" tIns="12700" rIns="0" bIns="0" rtlCol="0">
            <a:spAutoFit/>
          </a:bodyPr>
          <a:lstStyle/>
          <a:p>
            <a:pPr marR="5080" indent="12700" algn="ctr">
              <a:lnSpc>
                <a:spcPct val="116199"/>
              </a:lnSpc>
              <a:spcBef>
                <a:spcPts val="100"/>
              </a:spcBef>
              <a:tabLst>
                <a:tab pos="471488" algn="l"/>
                <a:tab pos="1527175" algn="l"/>
                <a:tab pos="1968500" algn="l"/>
                <a:tab pos="2474913" algn="l"/>
              </a:tabLst>
            </a:pPr>
            <a:r>
              <a:rPr sz="2000" b="1" spc="-5" dirty="0" err="1">
                <a:latin typeface="Comic Sans MS"/>
                <a:cs typeface="Comic Sans MS"/>
              </a:rPr>
              <a:t>Figura</a:t>
            </a:r>
            <a:r>
              <a:rPr lang="en-US" sz="2000" b="1" spc="-5" dirty="0">
                <a:latin typeface="Comic Sans MS"/>
                <a:cs typeface="Comic Sans MS"/>
              </a:rPr>
              <a:t> </a:t>
            </a:r>
            <a:r>
              <a:rPr sz="2000" b="1" spc="-5" dirty="0">
                <a:latin typeface="Comic Sans MS"/>
                <a:cs typeface="Comic Sans MS"/>
              </a:rPr>
              <a:t>1.</a:t>
            </a:r>
            <a:r>
              <a:rPr lang="en-US" sz="2000" b="1" spc="-5" dirty="0">
                <a:latin typeface="Comic Sans MS"/>
                <a:cs typeface="Comic Sans MS"/>
              </a:rPr>
              <a:t> </a:t>
            </a:r>
            <a:r>
              <a:rPr sz="2000" b="1" spc="-5" dirty="0" err="1">
                <a:latin typeface="Comic Sans MS"/>
                <a:cs typeface="Comic Sans MS"/>
              </a:rPr>
              <a:t>Configuración</a:t>
            </a:r>
            <a:r>
              <a:rPr lang="en-US" sz="2000" b="1" spc="-5" dirty="0">
                <a:latin typeface="Comic Sans MS"/>
                <a:cs typeface="Comic Sans MS"/>
              </a:rPr>
              <a:t> </a:t>
            </a:r>
            <a:r>
              <a:rPr sz="2000" b="1" spc="-10" dirty="0" err="1">
                <a:latin typeface="Comic Sans MS"/>
                <a:cs typeface="Comic Sans MS"/>
              </a:rPr>
              <a:t>típic</a:t>
            </a:r>
            <a:r>
              <a:rPr sz="2000" b="1" spc="-5" dirty="0" err="1">
                <a:latin typeface="Comic Sans MS"/>
                <a:cs typeface="Comic Sans MS"/>
              </a:rPr>
              <a:t>a</a:t>
            </a:r>
            <a:r>
              <a:rPr sz="2000" b="1" dirty="0">
                <a:latin typeface="Comic Sans MS"/>
                <a:cs typeface="Comic Sans MS"/>
              </a:rPr>
              <a:t>	</a:t>
            </a:r>
            <a:r>
              <a:rPr sz="2000" b="1" spc="-5" dirty="0">
                <a:latin typeface="Comic Sans MS"/>
                <a:cs typeface="Comic Sans MS"/>
              </a:rPr>
              <a:t>U</a:t>
            </a:r>
            <a:r>
              <a:rPr sz="2000" b="1" dirty="0">
                <a:latin typeface="Comic Sans MS"/>
                <a:cs typeface="Comic Sans MS"/>
              </a:rPr>
              <a:t>n</a:t>
            </a:r>
            <a:r>
              <a:rPr sz="2000" b="1" spc="-10" dirty="0">
                <a:latin typeface="Comic Sans MS"/>
                <a:cs typeface="Comic Sans MS"/>
              </a:rPr>
              <a:t>ida</a:t>
            </a:r>
            <a:r>
              <a:rPr sz="2000" b="1" spc="-5" dirty="0">
                <a:latin typeface="Comic Sans MS"/>
                <a:cs typeface="Comic Sans MS"/>
              </a:rPr>
              <a:t>d</a:t>
            </a:r>
            <a:r>
              <a:rPr sz="2000" b="1" dirty="0">
                <a:latin typeface="Comic Sans MS"/>
                <a:cs typeface="Comic Sans MS"/>
              </a:rPr>
              <a:t>	</a:t>
            </a:r>
            <a:r>
              <a:rPr sz="2000" b="1" spc="-5" dirty="0" err="1">
                <a:latin typeface="Comic Sans MS"/>
                <a:cs typeface="Comic Sans MS"/>
              </a:rPr>
              <a:t>Generador-Transformador</a:t>
            </a:r>
            <a:endParaRPr sz="2000" b="1" dirty="0">
              <a:latin typeface="Comic Sans MS"/>
              <a:cs typeface="Comic Sans MS"/>
            </a:endParaRPr>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p:nvPr/>
        </p:nvSpPr>
        <p:spPr>
          <a:xfrm>
            <a:off x="330200" y="457200"/>
            <a:ext cx="9855005" cy="8143127"/>
          </a:xfrm>
          <a:prstGeom prst="rect">
            <a:avLst/>
          </a:prstGeom>
        </p:spPr>
        <p:txBody>
          <a:bodyPr vert="horz" wrap="square" lIns="0" tIns="12700" rIns="0" bIns="0" rtlCol="0">
            <a:spAutoFit/>
          </a:bodyPr>
          <a:lstStyle/>
          <a:p>
            <a:pPr marL="12700" marR="5080" algn="just">
              <a:spcBef>
                <a:spcPts val="100"/>
              </a:spcBef>
              <a:tabLst>
                <a:tab pos="467359" algn="l"/>
                <a:tab pos="1450975" algn="l"/>
                <a:tab pos="1711325" algn="l"/>
                <a:tab pos="1942464" algn="l"/>
                <a:tab pos="2621280" algn="l"/>
                <a:tab pos="2888615" algn="l"/>
              </a:tabLst>
            </a:pPr>
            <a:r>
              <a:rPr sz="2400" b="1" spc="-5" dirty="0" err="1">
                <a:latin typeface="Comic Sans MS"/>
                <a:cs typeface="Comic Sans MS"/>
              </a:rPr>
              <a:t>Otras</a:t>
            </a:r>
            <a:r>
              <a:rPr lang="en-US" sz="2400" b="1" spc="-5" dirty="0">
                <a:latin typeface="Comic Sans MS"/>
                <a:cs typeface="Comic Sans MS"/>
              </a:rPr>
              <a:t> </a:t>
            </a:r>
            <a:r>
              <a:rPr sz="2400" b="1" spc="-5" dirty="0" err="1">
                <a:latin typeface="Comic Sans MS"/>
                <a:cs typeface="Comic Sans MS"/>
              </a:rPr>
              <a:t>consideraciones</a:t>
            </a:r>
            <a:r>
              <a:rPr lang="en-US" sz="2400" b="1" spc="-5" dirty="0">
                <a:latin typeface="Comic Sans MS"/>
                <a:cs typeface="Comic Sans MS"/>
              </a:rPr>
              <a:t> </a:t>
            </a:r>
            <a:r>
              <a:rPr sz="2400" b="1" spc="-5" dirty="0">
                <a:latin typeface="Comic Sans MS"/>
                <a:cs typeface="Comic Sans MS"/>
              </a:rPr>
              <a:t>en</a:t>
            </a:r>
            <a:r>
              <a:rPr lang="en-US" sz="2400" b="1" spc="-5" dirty="0">
                <a:latin typeface="Comic Sans MS"/>
                <a:cs typeface="Comic Sans MS"/>
              </a:rPr>
              <a:t> </a:t>
            </a:r>
            <a:r>
              <a:rPr sz="2400" b="1" spc="-5" dirty="0" err="1">
                <a:latin typeface="Comic Sans MS"/>
                <a:cs typeface="Comic Sans MS"/>
              </a:rPr>
              <a:t>el</a:t>
            </a:r>
            <a:r>
              <a:rPr lang="en-US" sz="2400" b="1" spc="-5" dirty="0">
                <a:latin typeface="Comic Sans MS"/>
                <a:cs typeface="Comic Sans MS"/>
              </a:rPr>
              <a:t> </a:t>
            </a:r>
            <a:r>
              <a:rPr lang="es-AR" sz="2400" b="1" spc="-5" dirty="0">
                <a:latin typeface="Comic Sans MS"/>
                <a:cs typeface="Comic Sans MS"/>
              </a:rPr>
              <a:t>D</a:t>
            </a:r>
            <a:r>
              <a:rPr sz="2400" b="1" spc="-5" dirty="0" err="1">
                <a:latin typeface="Comic Sans MS"/>
                <a:cs typeface="Comic Sans MS"/>
              </a:rPr>
              <a:t>esarrollo</a:t>
            </a:r>
            <a:r>
              <a:rPr lang="en-US" sz="2400" b="1" spc="-5" dirty="0">
                <a:latin typeface="Comic Sans MS"/>
                <a:cs typeface="Comic Sans MS"/>
              </a:rPr>
              <a:t> </a:t>
            </a:r>
            <a:r>
              <a:rPr sz="2400" b="1" spc="-5" dirty="0">
                <a:latin typeface="Comic Sans MS"/>
                <a:cs typeface="Comic Sans MS"/>
              </a:rPr>
              <a:t>de</a:t>
            </a:r>
            <a:r>
              <a:rPr lang="en-US" sz="2400" b="1" spc="-5" dirty="0">
                <a:latin typeface="Comic Sans MS"/>
                <a:cs typeface="Comic Sans MS"/>
              </a:rPr>
              <a:t> </a:t>
            </a:r>
            <a:r>
              <a:rPr sz="2400" b="1" spc="-5" dirty="0">
                <a:latin typeface="Comic Sans MS"/>
                <a:cs typeface="Comic Sans MS"/>
              </a:rPr>
              <a:t>las</a:t>
            </a:r>
            <a:r>
              <a:rPr lang="es-AR" sz="2400" b="1" spc="-5" dirty="0">
                <a:latin typeface="Comic Sans MS"/>
                <a:cs typeface="Comic Sans MS"/>
              </a:rPr>
              <a:t> </a:t>
            </a:r>
            <a:r>
              <a:rPr sz="2400" b="1" spc="-5" dirty="0" err="1">
                <a:latin typeface="Comic Sans MS"/>
                <a:cs typeface="Comic Sans MS"/>
              </a:rPr>
              <a:t>filosofías</a:t>
            </a:r>
            <a:r>
              <a:rPr sz="2400" b="1" spc="-5" dirty="0">
                <a:latin typeface="Comic Sans MS"/>
                <a:cs typeface="Comic Sans MS"/>
              </a:rPr>
              <a:t> de </a:t>
            </a:r>
            <a:r>
              <a:rPr sz="2400" b="1" spc="-10" dirty="0" err="1">
                <a:latin typeface="Comic Sans MS"/>
                <a:cs typeface="Comic Sans MS"/>
              </a:rPr>
              <a:t>disparo</a:t>
            </a:r>
            <a:endParaRPr lang="en-US" sz="2400" b="1" spc="-10" dirty="0">
              <a:latin typeface="Comic Sans MS"/>
              <a:cs typeface="Comic Sans MS"/>
            </a:endParaRPr>
          </a:p>
          <a:p>
            <a:pPr marL="12700" marR="5080" algn="just">
              <a:spcBef>
                <a:spcPts val="100"/>
              </a:spcBef>
              <a:tabLst>
                <a:tab pos="467359" algn="l"/>
                <a:tab pos="1450975" algn="l"/>
                <a:tab pos="1711325" algn="l"/>
                <a:tab pos="1942464" algn="l"/>
                <a:tab pos="2621280" algn="l"/>
                <a:tab pos="2888615" algn="l"/>
              </a:tabLst>
            </a:pPr>
            <a:endParaRPr lang="es-AR" sz="2400" b="1" spc="-10" dirty="0">
              <a:latin typeface="Comic Sans MS"/>
              <a:cs typeface="Comic Sans MS"/>
            </a:endParaRPr>
          </a:p>
          <a:p>
            <a:pPr marL="12700" marR="5080" algn="just">
              <a:spcBef>
                <a:spcPts val="100"/>
              </a:spcBef>
              <a:tabLst>
                <a:tab pos="467359" algn="l"/>
                <a:tab pos="1450975" algn="l"/>
                <a:tab pos="1711325" algn="l"/>
                <a:tab pos="1942464" algn="l"/>
                <a:tab pos="2621280" algn="l"/>
                <a:tab pos="2888615" algn="l"/>
              </a:tabLst>
            </a:pPr>
            <a:r>
              <a:rPr lang="es-MX" sz="2400" spc="-5" dirty="0">
                <a:latin typeface="Comic Sans MS"/>
                <a:cs typeface="Comic Sans MS"/>
              </a:rPr>
              <a:t>El interés ha crecido en los años recientes sobre los diversos accidentes graves ocurridos relacionados con la filosofía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estaciones</a:t>
            </a:r>
            <a:r>
              <a:rPr lang="es-MX" sz="2400" dirty="0">
                <a:latin typeface="Comic Sans MS"/>
                <a:cs typeface="Comic Sans MS"/>
              </a:rPr>
              <a:t> </a:t>
            </a:r>
            <a:r>
              <a:rPr lang="es-MX" sz="2400" spc="-5" dirty="0">
                <a:latin typeface="Comic Sans MS"/>
                <a:cs typeface="Comic Sans MS"/>
              </a:rPr>
              <a:t>generadoras.</a:t>
            </a:r>
            <a:r>
              <a:rPr lang="es-MX" sz="2400" spc="254" dirty="0">
                <a:latin typeface="Comic Sans MS"/>
                <a:cs typeface="Comic Sans MS"/>
              </a:rPr>
              <a:t> </a:t>
            </a:r>
            <a:r>
              <a:rPr lang="es-MX" sz="2400" spc="-5" dirty="0">
                <a:latin typeface="Comic Sans MS"/>
                <a:cs typeface="Comic Sans MS"/>
              </a:rPr>
              <a:t>En plantas de potencia grandes, es común el uso tanto del interruptor</a:t>
            </a:r>
            <a:r>
              <a:rPr lang="es-MX" sz="2400" spc="135" dirty="0">
                <a:latin typeface="Comic Sans MS"/>
                <a:cs typeface="Comic Sans MS"/>
              </a:rPr>
              <a:t> </a:t>
            </a:r>
            <a:r>
              <a:rPr lang="es-MX" sz="2400" spc="-5" dirty="0">
                <a:latin typeface="Comic Sans MS"/>
                <a:cs typeface="Comic Sans MS"/>
              </a:rPr>
              <a:t>y</a:t>
            </a:r>
            <a:r>
              <a:rPr lang="es-MX" sz="2400" spc="145" dirty="0">
                <a:latin typeface="Comic Sans MS"/>
                <a:cs typeface="Comic Sans MS"/>
              </a:rPr>
              <a:t> </a:t>
            </a:r>
            <a:r>
              <a:rPr lang="es-MX" sz="2400" spc="-5" dirty="0">
                <a:latin typeface="Comic Sans MS"/>
                <a:cs typeface="Comic Sans MS"/>
              </a:rPr>
              <a:t>medio</a:t>
            </a:r>
            <a:r>
              <a:rPr lang="es-MX" sz="2400" spc="145" dirty="0">
                <a:latin typeface="Comic Sans MS"/>
                <a:cs typeface="Comic Sans MS"/>
              </a:rPr>
              <a:t> </a:t>
            </a:r>
            <a:r>
              <a:rPr lang="es-MX" sz="2400" spc="-5" dirty="0">
                <a:latin typeface="Comic Sans MS"/>
                <a:cs typeface="Comic Sans MS"/>
              </a:rPr>
              <a:t>como</a:t>
            </a:r>
            <a:r>
              <a:rPr lang="es-MX" sz="2400" spc="140" dirty="0">
                <a:latin typeface="Comic Sans MS"/>
                <a:cs typeface="Comic Sans MS"/>
              </a:rPr>
              <a:t> </a:t>
            </a:r>
            <a:r>
              <a:rPr lang="es-MX" sz="2400" spc="-5" dirty="0">
                <a:latin typeface="Comic Sans MS"/>
                <a:cs typeface="Comic Sans MS"/>
              </a:rPr>
              <a:t>la</a:t>
            </a:r>
            <a:r>
              <a:rPr lang="es-MX" sz="2400" spc="145" dirty="0">
                <a:latin typeface="Comic Sans MS"/>
                <a:cs typeface="Comic Sans MS"/>
              </a:rPr>
              <a:t> </a:t>
            </a:r>
            <a:r>
              <a:rPr lang="es-MX" sz="2400" spc="-5" dirty="0">
                <a:latin typeface="Comic Sans MS"/>
                <a:cs typeface="Comic Sans MS"/>
              </a:rPr>
              <a:t>conexión</a:t>
            </a:r>
            <a:r>
              <a:rPr lang="es-MX" sz="2400" spc="140" dirty="0">
                <a:latin typeface="Comic Sans MS"/>
                <a:cs typeface="Comic Sans MS"/>
              </a:rPr>
              <a:t> </a:t>
            </a:r>
            <a:r>
              <a:rPr lang="es-MX" sz="2400" spc="-5" dirty="0">
                <a:latin typeface="Comic Sans MS"/>
                <a:cs typeface="Comic Sans MS"/>
              </a:rPr>
              <a:t>en</a:t>
            </a:r>
            <a:r>
              <a:rPr lang="es-MX" sz="2400" spc="130" dirty="0">
                <a:latin typeface="Comic Sans MS"/>
                <a:cs typeface="Comic Sans MS"/>
              </a:rPr>
              <a:t> </a:t>
            </a:r>
            <a:r>
              <a:rPr lang="es-MX" sz="2400" spc="-5" dirty="0">
                <a:latin typeface="Comic Sans MS"/>
                <a:cs typeface="Comic Sans MS"/>
              </a:rPr>
              <a:t>anillo</a:t>
            </a:r>
            <a:r>
              <a:rPr lang="es-MX" sz="2400" spc="135" dirty="0">
                <a:latin typeface="Comic Sans MS"/>
                <a:cs typeface="Comic Sans MS"/>
              </a:rPr>
              <a:t> </a:t>
            </a:r>
            <a:r>
              <a:rPr lang="es-MX" sz="2400" spc="-5" dirty="0">
                <a:latin typeface="Comic Sans MS"/>
                <a:cs typeface="Comic Sans MS"/>
              </a:rPr>
              <a:t>del</a:t>
            </a:r>
            <a:r>
              <a:rPr lang="es-MX" sz="2400" spc="135" dirty="0">
                <a:latin typeface="Comic Sans MS"/>
                <a:cs typeface="Comic Sans MS"/>
              </a:rPr>
              <a:t> </a:t>
            </a:r>
            <a:r>
              <a:rPr lang="es-MX" sz="2400" spc="-5" dirty="0">
                <a:latin typeface="Comic Sans MS"/>
                <a:cs typeface="Comic Sans MS"/>
              </a:rPr>
              <a:t>bus, con una cuchilla sobre el alimentador del generador. La </a:t>
            </a:r>
            <a:r>
              <a:rPr lang="es-MX" sz="2400" b="1" spc="-5" dirty="0" smtClean="0">
                <a:latin typeface="Comic Sans MS"/>
                <a:cs typeface="Comic Sans MS"/>
              </a:rPr>
              <a:t>Fig. 2</a:t>
            </a:r>
            <a:r>
              <a:rPr lang="es-MX" sz="2400" b="1" dirty="0" smtClean="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arreglos.</a:t>
            </a:r>
          </a:p>
          <a:p>
            <a:pPr marL="12700" marR="5080" algn="just">
              <a:spcBef>
                <a:spcPts val="100"/>
              </a:spcBef>
              <a:tabLst>
                <a:tab pos="467359" algn="l"/>
                <a:tab pos="1450975" algn="l"/>
                <a:tab pos="1711325" algn="l"/>
                <a:tab pos="1942464" algn="l"/>
                <a:tab pos="2621280" algn="l"/>
                <a:tab pos="2888615" algn="l"/>
              </a:tabLst>
            </a:pP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permite</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estar</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r>
              <a:rPr lang="es-MX" sz="2400" spc="254" dirty="0">
                <a:latin typeface="Comic Sans MS"/>
                <a:cs typeface="Comic Sans MS"/>
              </a:rPr>
              <a:t> </a:t>
            </a:r>
            <a:r>
              <a:rPr lang="es-MX" sz="2400" spc="-5" dirty="0">
                <a:latin typeface="Comic Sans MS"/>
                <a:cs typeface="Comic Sans MS"/>
              </a:rPr>
              <a:t>la cuchilla</a:t>
            </a:r>
            <a:r>
              <a:rPr lang="es-MX" sz="2400" dirty="0">
                <a:latin typeface="Comic Sans MS"/>
                <a:cs typeface="Comic Sans MS"/>
              </a:rPr>
              <a:t> </a:t>
            </a:r>
            <a:r>
              <a:rPr lang="es-MX" sz="2400" spc="-5" dirty="0">
                <a:latin typeface="Comic Sans MS"/>
                <a:cs typeface="Comic Sans MS"/>
              </a:rPr>
              <a:t>abierta,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interruptores</a:t>
            </a:r>
            <a:r>
              <a:rPr lang="es-MX" sz="2400" dirty="0">
                <a:latin typeface="Comic Sans MS"/>
                <a:cs typeface="Comic Sans MS"/>
              </a:rPr>
              <a:t> </a:t>
            </a:r>
            <a:r>
              <a:rPr lang="es-MX" sz="2400" spc="-5" dirty="0">
                <a:latin typeface="Comic Sans MS"/>
                <a:cs typeface="Comic Sans MS"/>
              </a:rPr>
              <a:t>cerrados</a:t>
            </a:r>
            <a:r>
              <a:rPr lang="es-MX" sz="2400" dirty="0">
                <a:latin typeface="Comic Sans MS"/>
                <a:cs typeface="Comic Sans MS"/>
              </a:rPr>
              <a:t> </a:t>
            </a:r>
            <a:r>
              <a:rPr lang="es-MX" sz="2400" spc="-5" dirty="0">
                <a:latin typeface="Comic Sans MS"/>
                <a:cs typeface="Comic Sans MS"/>
              </a:rPr>
              <a:t>para mantener</a:t>
            </a:r>
            <a:r>
              <a:rPr lang="es-MX" sz="2400" dirty="0">
                <a:latin typeface="Comic Sans MS"/>
                <a:cs typeface="Comic Sans MS"/>
              </a:rPr>
              <a:t> </a:t>
            </a:r>
            <a:r>
              <a:rPr lang="es-MX" sz="2400" spc="-5" dirty="0">
                <a:latin typeface="Comic Sans MS"/>
                <a:cs typeface="Comic Sans MS"/>
              </a:rPr>
              <a:t>otros</a:t>
            </a:r>
            <a:r>
              <a:rPr lang="es-MX" sz="2400" spc="254" dirty="0">
                <a:latin typeface="Comic Sans MS"/>
                <a:cs typeface="Comic Sans MS"/>
              </a:rPr>
              <a:t> </a:t>
            </a:r>
            <a:r>
              <a:rPr lang="es-MX" sz="2400" spc="-5" dirty="0">
                <a:latin typeface="Comic Sans MS"/>
                <a:cs typeface="Comic Sans MS"/>
              </a:rPr>
              <a:t>enlaces</a:t>
            </a:r>
            <a:r>
              <a:rPr lang="es-MX" sz="2400" spc="260" dirty="0">
                <a:latin typeface="Comic Sans MS"/>
                <a:cs typeface="Comic Sans MS"/>
              </a:rPr>
              <a:t> </a:t>
            </a:r>
            <a:r>
              <a:rPr lang="es-MX" sz="2400" spc="-5" dirty="0">
                <a:latin typeface="Comic Sans MS"/>
                <a:cs typeface="Comic Sans MS"/>
              </a:rPr>
              <a:t>entre los buses principales. En las</a:t>
            </a:r>
            <a:r>
              <a:rPr lang="es-MX" sz="2400" dirty="0">
                <a:latin typeface="Comic Sans MS"/>
                <a:cs typeface="Comic Sans MS"/>
              </a:rPr>
              <a:t> </a:t>
            </a:r>
            <a:r>
              <a:rPr lang="es-MX" sz="2400" spc="-5" dirty="0">
                <a:latin typeface="Comic Sans MS"/>
                <a:cs typeface="Comic Sans MS"/>
              </a:rPr>
              <a:t>primeras</a:t>
            </a:r>
            <a:r>
              <a:rPr lang="es-MX" sz="2400" dirty="0">
                <a:latin typeface="Comic Sans MS"/>
                <a:cs typeface="Comic Sans MS"/>
              </a:rPr>
              <a:t> </a:t>
            </a:r>
            <a:r>
              <a:rPr lang="es-MX" sz="2400" spc="-5" dirty="0">
                <a:latin typeface="Comic Sans MS"/>
                <a:cs typeface="Comic Sans MS"/>
              </a:rPr>
              <a:t>fases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construcción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planta,</a:t>
            </a:r>
            <a:r>
              <a:rPr lang="es-MX" sz="2400" spc="260" dirty="0">
                <a:latin typeface="Comic Sans MS"/>
                <a:cs typeface="Comic Sans MS"/>
              </a:rPr>
              <a:t> </a:t>
            </a:r>
            <a:r>
              <a:rPr lang="es-MX" sz="2400" spc="-5" dirty="0">
                <a:latin typeface="Comic Sans MS"/>
                <a:cs typeface="Comic Sans MS"/>
              </a:rPr>
              <a:t>es común tener una ajuste de bus en anillo la cual </a:t>
            </a:r>
            <a:r>
              <a:rPr lang="es-MX" sz="2400" spc="-5" dirty="0" err="1">
                <a:latin typeface="Comic Sans MS"/>
                <a:cs typeface="Comic Sans MS"/>
              </a:rPr>
              <a:t>poloriormente</a:t>
            </a:r>
            <a:r>
              <a:rPr lang="es-MX" sz="2400" spc="-5" dirty="0">
                <a:latin typeface="Comic Sans MS"/>
                <a:cs typeface="Comic Sans MS"/>
              </a:rPr>
              <a:t> es expandida a un arreglo de interruptor y</a:t>
            </a:r>
            <a:r>
              <a:rPr lang="es-MX" sz="2400" spc="180" dirty="0">
                <a:latin typeface="Comic Sans MS"/>
                <a:cs typeface="Comic Sans MS"/>
              </a:rPr>
              <a:t> </a:t>
            </a:r>
            <a:r>
              <a:rPr lang="es-MX" sz="2400" spc="-5" dirty="0">
                <a:latin typeface="Comic Sans MS"/>
                <a:cs typeface="Comic Sans MS"/>
              </a:rPr>
              <a:t>medio.</a:t>
            </a:r>
            <a:r>
              <a:rPr lang="es-MX" sz="2400" spc="185" dirty="0">
                <a:latin typeface="Comic Sans MS"/>
                <a:cs typeface="Comic Sans MS"/>
              </a:rPr>
              <a:t> </a:t>
            </a:r>
            <a:r>
              <a:rPr lang="es-MX" sz="2400" spc="-5" dirty="0">
                <a:latin typeface="Comic Sans MS"/>
                <a:cs typeface="Comic Sans MS"/>
              </a:rPr>
              <a:t>El ajuste</a:t>
            </a:r>
            <a:r>
              <a:rPr lang="es-MX" sz="2400" spc="185" dirty="0">
                <a:latin typeface="Comic Sans MS"/>
                <a:cs typeface="Comic Sans MS"/>
              </a:rPr>
              <a:t> </a:t>
            </a:r>
            <a:r>
              <a:rPr lang="es-MX" sz="2400" spc="-5" dirty="0">
                <a:latin typeface="Comic Sans MS"/>
                <a:cs typeface="Comic Sans MS"/>
              </a:rPr>
              <a:t>de</a:t>
            </a:r>
            <a:r>
              <a:rPr lang="es-MX" sz="2400" spc="180" dirty="0">
                <a:latin typeface="Comic Sans MS"/>
                <a:cs typeface="Comic Sans MS"/>
              </a:rPr>
              <a:t> </a:t>
            </a:r>
            <a:r>
              <a:rPr lang="es-MX" sz="2400" spc="-5" dirty="0">
                <a:latin typeface="Comic Sans MS"/>
                <a:cs typeface="Comic Sans MS"/>
              </a:rPr>
              <a:t>bus</a:t>
            </a:r>
            <a:r>
              <a:rPr lang="es-MX" sz="2400" spc="185" dirty="0">
                <a:latin typeface="Comic Sans MS"/>
                <a:cs typeface="Comic Sans MS"/>
              </a:rPr>
              <a:t> </a:t>
            </a:r>
            <a:r>
              <a:rPr lang="es-MX" sz="2400" spc="-5" dirty="0">
                <a:latin typeface="Comic Sans MS"/>
                <a:cs typeface="Comic Sans MS"/>
              </a:rPr>
              <a:t>en</a:t>
            </a:r>
            <a:r>
              <a:rPr lang="es-MX" sz="2400" spc="180" dirty="0">
                <a:latin typeface="Comic Sans MS"/>
                <a:cs typeface="Comic Sans MS"/>
              </a:rPr>
              <a:t> </a:t>
            </a:r>
            <a:r>
              <a:rPr lang="es-MX" sz="2400" spc="-5" dirty="0">
                <a:latin typeface="Comic Sans MS"/>
                <a:cs typeface="Comic Sans MS"/>
              </a:rPr>
              <a:t>anillo</a:t>
            </a:r>
            <a:r>
              <a:rPr lang="es-MX" sz="2400" spc="185" dirty="0">
                <a:latin typeface="Comic Sans MS"/>
                <a:cs typeface="Comic Sans MS"/>
              </a:rPr>
              <a:t> </a:t>
            </a:r>
            <a:r>
              <a:rPr lang="es-MX" sz="2400" spc="-5" dirty="0">
                <a:latin typeface="Comic Sans MS"/>
                <a:cs typeface="Comic Sans MS"/>
              </a:rPr>
              <a:t>requiere</a:t>
            </a:r>
            <a:r>
              <a:rPr lang="es-MX" sz="2400" spc="165" dirty="0">
                <a:latin typeface="Comic Sans MS"/>
                <a:cs typeface="Comic Sans MS"/>
              </a:rPr>
              <a:t> </a:t>
            </a:r>
            <a:r>
              <a:rPr lang="es-MX" sz="2400" spc="-5" dirty="0">
                <a:latin typeface="Comic Sans MS"/>
                <a:cs typeface="Comic Sans MS"/>
              </a:rPr>
              <a:t>de una</a:t>
            </a:r>
            <a:r>
              <a:rPr lang="es-MX" sz="2400" dirty="0">
                <a:latin typeface="Comic Sans MS"/>
                <a:cs typeface="Comic Sans MS"/>
              </a:rPr>
              <a:t> </a:t>
            </a:r>
            <a:r>
              <a:rPr lang="es-MX" sz="2400" spc="-5" dirty="0">
                <a:latin typeface="Comic Sans MS"/>
                <a:cs typeface="Comic Sans MS"/>
              </a:rPr>
              <a:t>cuchilla</a:t>
            </a:r>
            <a:r>
              <a:rPr lang="es-MX" sz="2400" dirty="0">
                <a:latin typeface="Comic Sans MS"/>
                <a:cs typeface="Comic Sans MS"/>
              </a:rPr>
              <a:t> </a:t>
            </a:r>
            <a:r>
              <a:rPr lang="es-MX" sz="2400" spc="-5" dirty="0" err="1">
                <a:latin typeface="Comic Sans MS"/>
                <a:cs typeface="Comic Sans MS"/>
              </a:rPr>
              <a:t>desconectadora</a:t>
            </a:r>
            <a:r>
              <a:rPr lang="es-MX" sz="2400" dirty="0">
                <a:latin typeface="Comic Sans MS"/>
                <a:cs typeface="Comic Sans MS"/>
              </a:rPr>
              <a:t> </a:t>
            </a:r>
            <a:r>
              <a:rPr lang="es-MX" sz="2400" spc="-5" dirty="0">
                <a:latin typeface="Comic Sans MS"/>
                <a:cs typeface="Comic Sans MS"/>
              </a:rPr>
              <a:t>sobre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alimentador</a:t>
            </a:r>
            <a:r>
              <a:rPr lang="es-MX" sz="2400" dirty="0">
                <a:latin typeface="Comic Sans MS"/>
                <a:cs typeface="Comic Sans MS"/>
              </a:rPr>
              <a:t> </a:t>
            </a:r>
            <a:r>
              <a:rPr lang="es-MX" sz="2400" spc="-5" dirty="0">
                <a:latin typeface="Comic Sans MS"/>
                <a:cs typeface="Comic Sans MS"/>
              </a:rPr>
              <a:t>del generador que pueda estar abierta tal que el anillo pueda estar cerrado cuando el generador este fuera de línea. Algunos</a:t>
            </a:r>
            <a:r>
              <a:rPr lang="es-MX" sz="2400" dirty="0">
                <a:latin typeface="Comic Sans MS"/>
                <a:cs typeface="Comic Sans MS"/>
              </a:rPr>
              <a:t> </a:t>
            </a:r>
            <a:r>
              <a:rPr lang="es-MX" sz="2400" spc="-5" dirty="0">
                <a:latin typeface="Comic Sans MS"/>
                <a:cs typeface="Comic Sans MS"/>
              </a:rPr>
              <a:t>ingenieros</a:t>
            </a:r>
            <a:r>
              <a:rPr lang="es-MX" sz="2400" dirty="0">
                <a:latin typeface="Comic Sans MS"/>
                <a:cs typeface="Comic Sans MS"/>
              </a:rPr>
              <a:t> </a:t>
            </a:r>
            <a:r>
              <a:rPr lang="es-MX" sz="2400" spc="-5" dirty="0">
                <a:latin typeface="Comic Sans MS"/>
                <a:cs typeface="Comic Sans MS"/>
              </a:rPr>
              <a:t>han</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contactos</a:t>
            </a:r>
            <a:r>
              <a:rPr lang="es-MX" sz="2400" dirty="0">
                <a:latin typeface="Comic Sans MS"/>
                <a:cs typeface="Comic Sans MS"/>
              </a:rPr>
              <a:t> </a:t>
            </a:r>
            <a:r>
              <a:rPr lang="es-MX" sz="2400" spc="-5" dirty="0">
                <a:latin typeface="Comic Sans MS"/>
                <a:cs typeface="Comic Sans MS"/>
              </a:rPr>
              <a:t>auxiliares</a:t>
            </a:r>
            <a:r>
              <a:rPr lang="es-MX" sz="2400" dirty="0">
                <a:latin typeface="Comic Sans MS"/>
                <a:cs typeface="Comic Sans MS"/>
              </a:rPr>
              <a:t> </a:t>
            </a:r>
            <a:r>
              <a:rPr lang="es-MX" sz="2400" spc="-5" dirty="0">
                <a:latin typeface="Comic Sans MS"/>
                <a:cs typeface="Comic Sans MS"/>
              </a:rPr>
              <a:t>de estas</a:t>
            </a:r>
            <a:r>
              <a:rPr lang="es-MX" sz="2400" dirty="0">
                <a:latin typeface="Comic Sans MS"/>
                <a:cs typeface="Comic Sans MS"/>
              </a:rPr>
              <a:t> </a:t>
            </a:r>
            <a:r>
              <a:rPr lang="es-MX" sz="2400" spc="-5" dirty="0">
                <a:latin typeface="Comic Sans MS"/>
                <a:cs typeface="Comic Sans MS"/>
              </a:rPr>
              <a:t>cuchillas</a:t>
            </a:r>
            <a:r>
              <a:rPr lang="es-MX" sz="2400" dirty="0">
                <a:latin typeface="Comic Sans MS"/>
                <a:cs typeface="Comic Sans MS"/>
              </a:rPr>
              <a:t> </a:t>
            </a:r>
            <a:r>
              <a:rPr lang="es-MX" sz="2400" spc="-5" dirty="0" err="1">
                <a:latin typeface="Comic Sans MS"/>
                <a:cs typeface="Comic Sans MS"/>
              </a:rPr>
              <a:t>desconectadoras</a:t>
            </a:r>
            <a:r>
              <a:rPr lang="es-MX" sz="2400" spc="260" dirty="0">
                <a:latin typeface="Comic Sans MS"/>
                <a:cs typeface="Comic Sans MS"/>
              </a:rPr>
              <a:t> </a:t>
            </a:r>
            <a:r>
              <a:rPr lang="es-MX" sz="2400" spc="-5" dirty="0">
                <a:latin typeface="Comic Sans MS"/>
                <a:cs typeface="Comic Sans MS"/>
              </a:rPr>
              <a:t>para</a:t>
            </a:r>
            <a:r>
              <a:rPr lang="es-MX" sz="2400" spc="260" dirty="0">
                <a:latin typeface="Comic Sans MS"/>
                <a:cs typeface="Comic Sans MS"/>
              </a:rPr>
              <a:t> </a:t>
            </a:r>
            <a:r>
              <a:rPr lang="es-MX" sz="2400" spc="-5" dirty="0">
                <a:latin typeface="Comic Sans MS"/>
                <a:cs typeface="Comic Sans MS"/>
              </a:rPr>
              <a:t>deshabilitar algunas o todas las protecciones del generador cuando el generador está fuera de línea. Aun cuando esto parece ser una indicación conveniente del estado de la máquina, puede</a:t>
            </a:r>
            <a:r>
              <a:rPr lang="es-MX" sz="2400" dirty="0">
                <a:latin typeface="Comic Sans MS"/>
                <a:cs typeface="Comic Sans MS"/>
              </a:rPr>
              <a:t> </a:t>
            </a:r>
            <a:r>
              <a:rPr lang="es-MX" sz="2400" spc="-5" dirty="0">
                <a:latin typeface="Comic Sans MS"/>
                <a:cs typeface="Comic Sans MS"/>
              </a:rPr>
              <a:t>ser</a:t>
            </a:r>
            <a:r>
              <a:rPr lang="es-MX" sz="2400" spc="5" dirty="0">
                <a:latin typeface="Comic Sans MS"/>
                <a:cs typeface="Comic Sans MS"/>
              </a:rPr>
              <a:t> </a:t>
            </a:r>
            <a:r>
              <a:rPr lang="es-MX" sz="2400" spc="-5" dirty="0">
                <a:latin typeface="Comic Sans MS"/>
                <a:cs typeface="Comic Sans MS"/>
              </a:rPr>
              <a:t>engañoso</a:t>
            </a:r>
            <a:r>
              <a:rPr lang="es-MX" sz="2400" dirty="0">
                <a:latin typeface="Comic Sans MS"/>
                <a:cs typeface="Comic Sans MS"/>
              </a:rPr>
              <a:t> </a:t>
            </a:r>
            <a:r>
              <a:rPr lang="es-MX" sz="2400" spc="-5" dirty="0">
                <a:latin typeface="Comic Sans MS"/>
                <a:cs typeface="Comic Sans MS"/>
              </a:rPr>
              <a:t>por</a:t>
            </a:r>
            <a:r>
              <a:rPr lang="es-MX" sz="2400" spc="5"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anormales.</a:t>
            </a:r>
            <a:endParaRPr lang="es-MX" sz="2400" dirty="0">
              <a:latin typeface="Comic Sans MS"/>
              <a:cs typeface="Comic Sans MS"/>
            </a:endParaRPr>
          </a:p>
          <a:p>
            <a:pPr marL="12700" marR="5080">
              <a:lnSpc>
                <a:spcPct val="116100"/>
              </a:lnSpc>
              <a:spcBef>
                <a:spcPts val="100"/>
              </a:spcBef>
              <a:tabLst>
                <a:tab pos="467359" algn="l"/>
                <a:tab pos="1450975" algn="l"/>
                <a:tab pos="1711325" algn="l"/>
                <a:tab pos="1942464" algn="l"/>
                <a:tab pos="2621280" algn="l"/>
                <a:tab pos="2888615" algn="l"/>
              </a:tabLst>
            </a:pPr>
            <a:endParaRPr lang="es-MX" sz="900" dirty="0">
              <a:latin typeface="Comic Sans MS"/>
              <a:cs typeface="Comic Sans MS"/>
            </a:endParaRPr>
          </a:p>
          <a:p>
            <a:pPr marL="12700" marR="5080">
              <a:lnSpc>
                <a:spcPct val="116100"/>
              </a:lnSpc>
              <a:spcBef>
                <a:spcPts val="100"/>
              </a:spcBef>
              <a:tabLst>
                <a:tab pos="467359" algn="l"/>
                <a:tab pos="1450975" algn="l"/>
                <a:tab pos="1711325" algn="l"/>
                <a:tab pos="1942464" algn="l"/>
                <a:tab pos="2621280" algn="l"/>
                <a:tab pos="2888615" algn="l"/>
              </a:tabLst>
            </a:pPr>
            <a:endParaRPr sz="900" dirty="0">
              <a:latin typeface="Comic Sans MS"/>
              <a:cs typeface="Comic Sans MS"/>
            </a:endParaRPr>
          </a:p>
        </p:txBody>
      </p:sp>
      <p:grpSp>
        <p:nvGrpSpPr>
          <p:cNvPr id="10" name="Grupo 9">
            <a:extLst>
              <a:ext uri="{FF2B5EF4-FFF2-40B4-BE49-F238E27FC236}">
                <a16:creationId xmlns:a16="http://schemas.microsoft.com/office/drawing/2014/main" xmlns="" id="{6E44D2F8-6AE8-4E2B-84E9-ACF55CEDB96A}"/>
              </a:ext>
            </a:extLst>
          </p:cNvPr>
          <p:cNvGrpSpPr/>
          <p:nvPr/>
        </p:nvGrpSpPr>
        <p:grpSpPr>
          <a:xfrm>
            <a:off x="10312400" y="2438400"/>
            <a:ext cx="7239000" cy="4887678"/>
            <a:chOff x="2606676" y="6277988"/>
            <a:chExt cx="2971699" cy="1787360"/>
          </a:xfrm>
        </p:grpSpPr>
        <p:sp>
          <p:nvSpPr>
            <p:cNvPr id="11" name="object 2">
              <a:extLst>
                <a:ext uri="{FF2B5EF4-FFF2-40B4-BE49-F238E27FC236}">
                  <a16:creationId xmlns:a16="http://schemas.microsoft.com/office/drawing/2014/main" xmlns="" id="{06FB4F49-DE9F-4C0E-8195-41002BF064D2}"/>
                </a:ext>
              </a:extLst>
            </p:cNvPr>
            <p:cNvSpPr/>
            <p:nvPr/>
          </p:nvSpPr>
          <p:spPr>
            <a:xfrm>
              <a:off x="4786390" y="6775498"/>
              <a:ext cx="47625" cy="386080"/>
            </a:xfrm>
            <a:custGeom>
              <a:avLst/>
              <a:gdLst/>
              <a:ahLst/>
              <a:cxnLst/>
              <a:rect l="l" t="t" r="r" b="b"/>
              <a:pathLst>
                <a:path w="47625" h="386080">
                  <a:moveTo>
                    <a:pt x="47231" y="16751"/>
                  </a:moveTo>
                  <a:lnTo>
                    <a:pt x="43421" y="16751"/>
                  </a:lnTo>
                  <a:lnTo>
                    <a:pt x="41224" y="15875"/>
                  </a:lnTo>
                  <a:lnTo>
                    <a:pt x="41224" y="24104"/>
                  </a:lnTo>
                  <a:lnTo>
                    <a:pt x="39712" y="24104"/>
                  </a:lnTo>
                  <a:lnTo>
                    <a:pt x="39712" y="23507"/>
                  </a:lnTo>
                  <a:lnTo>
                    <a:pt x="41224" y="24104"/>
                  </a:lnTo>
                  <a:lnTo>
                    <a:pt x="41224" y="15875"/>
                  </a:lnTo>
                  <a:lnTo>
                    <a:pt x="1524" y="0"/>
                  </a:lnTo>
                  <a:lnTo>
                    <a:pt x="1524" y="3797"/>
                  </a:lnTo>
                  <a:lnTo>
                    <a:pt x="0" y="7607"/>
                  </a:lnTo>
                  <a:lnTo>
                    <a:pt x="38087" y="22847"/>
                  </a:lnTo>
                  <a:lnTo>
                    <a:pt x="38087" y="24104"/>
                  </a:lnTo>
                  <a:lnTo>
                    <a:pt x="38087" y="386054"/>
                  </a:lnTo>
                  <a:lnTo>
                    <a:pt x="47231" y="386054"/>
                  </a:lnTo>
                  <a:lnTo>
                    <a:pt x="47231" y="24371"/>
                  </a:lnTo>
                  <a:lnTo>
                    <a:pt x="47231" y="24104"/>
                  </a:lnTo>
                  <a:lnTo>
                    <a:pt x="47231" y="20561"/>
                  </a:lnTo>
                  <a:lnTo>
                    <a:pt x="47231" y="16751"/>
                  </a:lnTo>
                  <a:close/>
                </a:path>
              </a:pathLst>
            </a:custGeom>
            <a:solidFill>
              <a:srgbClr val="000000"/>
            </a:solidFill>
          </p:spPr>
          <p:txBody>
            <a:bodyPr wrap="square" lIns="0" tIns="0" rIns="0" bIns="0" rtlCol="0"/>
            <a:lstStyle/>
            <a:p>
              <a:endParaRPr/>
            </a:p>
          </p:txBody>
        </p:sp>
        <p:sp>
          <p:nvSpPr>
            <p:cNvPr id="12" name="object 3">
              <a:extLst>
                <a:ext uri="{FF2B5EF4-FFF2-40B4-BE49-F238E27FC236}">
                  <a16:creationId xmlns:a16="http://schemas.microsoft.com/office/drawing/2014/main" xmlns="" id="{AA30B440-9BB0-42E3-9772-9E70DA71E456}"/>
                </a:ext>
              </a:extLst>
            </p:cNvPr>
            <p:cNvSpPr/>
            <p:nvPr/>
          </p:nvSpPr>
          <p:spPr>
            <a:xfrm>
              <a:off x="4667542" y="7255469"/>
              <a:ext cx="166370" cy="582930"/>
            </a:xfrm>
            <a:custGeom>
              <a:avLst/>
              <a:gdLst/>
              <a:ahLst/>
              <a:cxnLst/>
              <a:rect l="l" t="t" r="r" b="b"/>
              <a:pathLst>
                <a:path w="166369" h="582930">
                  <a:moveTo>
                    <a:pt x="166077" y="34290"/>
                  </a:moveTo>
                  <a:lnTo>
                    <a:pt x="143230" y="6096"/>
                  </a:lnTo>
                  <a:lnTo>
                    <a:pt x="139420" y="3810"/>
                  </a:lnTo>
                  <a:lnTo>
                    <a:pt x="135610" y="2286"/>
                  </a:lnTo>
                  <a:lnTo>
                    <a:pt x="131800" y="2286"/>
                  </a:lnTo>
                  <a:lnTo>
                    <a:pt x="126466" y="0"/>
                  </a:lnTo>
                  <a:lnTo>
                    <a:pt x="118846" y="0"/>
                  </a:lnTo>
                  <a:lnTo>
                    <a:pt x="113512" y="2286"/>
                  </a:lnTo>
                  <a:lnTo>
                    <a:pt x="109702" y="2286"/>
                  </a:lnTo>
                  <a:lnTo>
                    <a:pt x="105892" y="3810"/>
                  </a:lnTo>
                  <a:lnTo>
                    <a:pt x="102082" y="6096"/>
                  </a:lnTo>
                  <a:lnTo>
                    <a:pt x="98272" y="7620"/>
                  </a:lnTo>
                  <a:lnTo>
                    <a:pt x="94462" y="9906"/>
                  </a:lnTo>
                  <a:lnTo>
                    <a:pt x="86842" y="17526"/>
                  </a:lnTo>
                  <a:lnTo>
                    <a:pt x="84556" y="21336"/>
                  </a:lnTo>
                  <a:lnTo>
                    <a:pt x="83654" y="23139"/>
                  </a:lnTo>
                  <a:lnTo>
                    <a:pt x="80746" y="19050"/>
                  </a:lnTo>
                  <a:lnTo>
                    <a:pt x="75425" y="13716"/>
                  </a:lnTo>
                  <a:lnTo>
                    <a:pt x="73139" y="9906"/>
                  </a:lnTo>
                  <a:lnTo>
                    <a:pt x="70091" y="7620"/>
                  </a:lnTo>
                  <a:lnTo>
                    <a:pt x="56375" y="2286"/>
                  </a:lnTo>
                  <a:lnTo>
                    <a:pt x="52565" y="2286"/>
                  </a:lnTo>
                  <a:lnTo>
                    <a:pt x="48755" y="0"/>
                  </a:lnTo>
                  <a:lnTo>
                    <a:pt x="39611" y="0"/>
                  </a:lnTo>
                  <a:lnTo>
                    <a:pt x="35801" y="2286"/>
                  </a:lnTo>
                  <a:lnTo>
                    <a:pt x="29705" y="2286"/>
                  </a:lnTo>
                  <a:lnTo>
                    <a:pt x="26657" y="3810"/>
                  </a:lnTo>
                  <a:lnTo>
                    <a:pt x="22847" y="6096"/>
                  </a:lnTo>
                  <a:lnTo>
                    <a:pt x="19037" y="7620"/>
                  </a:lnTo>
                  <a:lnTo>
                    <a:pt x="15227" y="9906"/>
                  </a:lnTo>
                  <a:lnTo>
                    <a:pt x="11417" y="13716"/>
                  </a:lnTo>
                  <a:lnTo>
                    <a:pt x="9131" y="17526"/>
                  </a:lnTo>
                  <a:lnTo>
                    <a:pt x="5321" y="21336"/>
                  </a:lnTo>
                  <a:lnTo>
                    <a:pt x="3797" y="24384"/>
                  </a:lnTo>
                  <a:lnTo>
                    <a:pt x="1511" y="28194"/>
                  </a:lnTo>
                  <a:lnTo>
                    <a:pt x="1511" y="34290"/>
                  </a:lnTo>
                  <a:lnTo>
                    <a:pt x="0" y="39624"/>
                  </a:lnTo>
                  <a:lnTo>
                    <a:pt x="0" y="45720"/>
                  </a:lnTo>
                  <a:lnTo>
                    <a:pt x="1511" y="51054"/>
                  </a:lnTo>
                  <a:lnTo>
                    <a:pt x="9131" y="49530"/>
                  </a:lnTo>
                  <a:lnTo>
                    <a:pt x="9131" y="34290"/>
                  </a:lnTo>
                  <a:lnTo>
                    <a:pt x="11417" y="30480"/>
                  </a:lnTo>
                  <a:lnTo>
                    <a:pt x="11417" y="28194"/>
                  </a:lnTo>
                  <a:lnTo>
                    <a:pt x="12941" y="24384"/>
                  </a:lnTo>
                  <a:lnTo>
                    <a:pt x="15227" y="21336"/>
                  </a:lnTo>
                  <a:lnTo>
                    <a:pt x="16751" y="19050"/>
                  </a:lnTo>
                  <a:lnTo>
                    <a:pt x="20561" y="17526"/>
                  </a:lnTo>
                  <a:lnTo>
                    <a:pt x="22847" y="15240"/>
                  </a:lnTo>
                  <a:lnTo>
                    <a:pt x="26657" y="13716"/>
                  </a:lnTo>
                  <a:lnTo>
                    <a:pt x="29705" y="11430"/>
                  </a:lnTo>
                  <a:lnTo>
                    <a:pt x="31991" y="9906"/>
                  </a:lnTo>
                  <a:lnTo>
                    <a:pt x="54851" y="9906"/>
                  </a:lnTo>
                  <a:lnTo>
                    <a:pt x="58661" y="11430"/>
                  </a:lnTo>
                  <a:lnTo>
                    <a:pt x="62471" y="13716"/>
                  </a:lnTo>
                  <a:lnTo>
                    <a:pt x="63995" y="15240"/>
                  </a:lnTo>
                  <a:lnTo>
                    <a:pt x="70091" y="19050"/>
                  </a:lnTo>
                  <a:lnTo>
                    <a:pt x="71615" y="21336"/>
                  </a:lnTo>
                  <a:lnTo>
                    <a:pt x="75425" y="24384"/>
                  </a:lnTo>
                  <a:lnTo>
                    <a:pt x="75425" y="28194"/>
                  </a:lnTo>
                  <a:lnTo>
                    <a:pt x="79222" y="34290"/>
                  </a:lnTo>
                  <a:lnTo>
                    <a:pt x="79222" y="45720"/>
                  </a:lnTo>
                  <a:lnTo>
                    <a:pt x="79222" y="47244"/>
                  </a:lnTo>
                  <a:lnTo>
                    <a:pt x="79692" y="47396"/>
                  </a:lnTo>
                  <a:lnTo>
                    <a:pt x="80746" y="51054"/>
                  </a:lnTo>
                  <a:lnTo>
                    <a:pt x="88366" y="49530"/>
                  </a:lnTo>
                  <a:lnTo>
                    <a:pt x="88366" y="32004"/>
                  </a:lnTo>
                  <a:lnTo>
                    <a:pt x="90652" y="28194"/>
                  </a:lnTo>
                  <a:lnTo>
                    <a:pt x="92176" y="24384"/>
                  </a:lnTo>
                  <a:lnTo>
                    <a:pt x="94462" y="21336"/>
                  </a:lnTo>
                  <a:lnTo>
                    <a:pt x="95986" y="19050"/>
                  </a:lnTo>
                  <a:lnTo>
                    <a:pt x="102082" y="15240"/>
                  </a:lnTo>
                  <a:lnTo>
                    <a:pt x="105892" y="13716"/>
                  </a:lnTo>
                  <a:lnTo>
                    <a:pt x="107416" y="11430"/>
                  </a:lnTo>
                  <a:lnTo>
                    <a:pt x="111226" y="11430"/>
                  </a:lnTo>
                  <a:lnTo>
                    <a:pt x="115036" y="9906"/>
                  </a:lnTo>
                  <a:lnTo>
                    <a:pt x="130276" y="9906"/>
                  </a:lnTo>
                  <a:lnTo>
                    <a:pt x="134086" y="11430"/>
                  </a:lnTo>
                  <a:lnTo>
                    <a:pt x="137896" y="11430"/>
                  </a:lnTo>
                  <a:lnTo>
                    <a:pt x="139420" y="13716"/>
                  </a:lnTo>
                  <a:lnTo>
                    <a:pt x="143230" y="15240"/>
                  </a:lnTo>
                  <a:lnTo>
                    <a:pt x="149326" y="19050"/>
                  </a:lnTo>
                  <a:lnTo>
                    <a:pt x="150850" y="21336"/>
                  </a:lnTo>
                  <a:lnTo>
                    <a:pt x="153136" y="24384"/>
                  </a:lnTo>
                  <a:lnTo>
                    <a:pt x="154647" y="28194"/>
                  </a:lnTo>
                  <a:lnTo>
                    <a:pt x="156933" y="30480"/>
                  </a:lnTo>
                  <a:lnTo>
                    <a:pt x="156933" y="34290"/>
                  </a:lnTo>
                  <a:lnTo>
                    <a:pt x="158457" y="39624"/>
                  </a:lnTo>
                  <a:lnTo>
                    <a:pt x="158457" y="41910"/>
                  </a:lnTo>
                  <a:lnTo>
                    <a:pt x="158457" y="43434"/>
                  </a:lnTo>
                  <a:lnTo>
                    <a:pt x="156933" y="49530"/>
                  </a:lnTo>
                  <a:lnTo>
                    <a:pt x="158457" y="49530"/>
                  </a:lnTo>
                  <a:lnTo>
                    <a:pt x="158457" y="582841"/>
                  </a:lnTo>
                  <a:lnTo>
                    <a:pt x="166077" y="582841"/>
                  </a:lnTo>
                  <a:lnTo>
                    <a:pt x="166077" y="49530"/>
                  </a:lnTo>
                  <a:lnTo>
                    <a:pt x="166077" y="41910"/>
                  </a:lnTo>
                  <a:lnTo>
                    <a:pt x="166077" y="34290"/>
                  </a:lnTo>
                  <a:close/>
                </a:path>
              </a:pathLst>
            </a:custGeom>
            <a:solidFill>
              <a:srgbClr val="000000"/>
            </a:solidFill>
          </p:spPr>
          <p:txBody>
            <a:bodyPr wrap="square" lIns="0" tIns="0" rIns="0" bIns="0" rtlCol="0"/>
            <a:lstStyle/>
            <a:p>
              <a:endParaRPr/>
            </a:p>
          </p:txBody>
        </p:sp>
        <p:sp>
          <p:nvSpPr>
            <p:cNvPr id="13" name="object 4">
              <a:extLst>
                <a:ext uri="{FF2B5EF4-FFF2-40B4-BE49-F238E27FC236}">
                  <a16:creationId xmlns:a16="http://schemas.microsoft.com/office/drawing/2014/main" xmlns="" id="{09E0A0E6-7AF7-46D4-B58D-403F015548C2}"/>
                </a:ext>
              </a:extLst>
            </p:cNvPr>
            <p:cNvSpPr/>
            <p:nvPr/>
          </p:nvSpPr>
          <p:spPr>
            <a:xfrm>
              <a:off x="4826000" y="7257756"/>
              <a:ext cx="166370" cy="48895"/>
            </a:xfrm>
            <a:custGeom>
              <a:avLst/>
              <a:gdLst/>
              <a:ahLst/>
              <a:cxnLst/>
              <a:rect l="l" t="t" r="r" b="b"/>
              <a:pathLst>
                <a:path w="166370" h="48894">
                  <a:moveTo>
                    <a:pt x="166090" y="32004"/>
                  </a:moveTo>
                  <a:lnTo>
                    <a:pt x="164566" y="25908"/>
                  </a:lnTo>
                  <a:lnTo>
                    <a:pt x="162280" y="22098"/>
                  </a:lnTo>
                  <a:lnTo>
                    <a:pt x="160756" y="19050"/>
                  </a:lnTo>
                  <a:lnTo>
                    <a:pt x="156933" y="15240"/>
                  </a:lnTo>
                  <a:lnTo>
                    <a:pt x="154647" y="11430"/>
                  </a:lnTo>
                  <a:lnTo>
                    <a:pt x="150850" y="9144"/>
                  </a:lnTo>
                  <a:lnTo>
                    <a:pt x="147053" y="5334"/>
                  </a:lnTo>
                  <a:lnTo>
                    <a:pt x="143230" y="3810"/>
                  </a:lnTo>
                  <a:lnTo>
                    <a:pt x="139433" y="1524"/>
                  </a:lnTo>
                  <a:lnTo>
                    <a:pt x="135623" y="1524"/>
                  </a:lnTo>
                  <a:lnTo>
                    <a:pt x="130289" y="0"/>
                  </a:lnTo>
                  <a:lnTo>
                    <a:pt x="113525" y="0"/>
                  </a:lnTo>
                  <a:lnTo>
                    <a:pt x="109715" y="1524"/>
                  </a:lnTo>
                  <a:lnTo>
                    <a:pt x="105892" y="1524"/>
                  </a:lnTo>
                  <a:lnTo>
                    <a:pt x="95999" y="5334"/>
                  </a:lnTo>
                  <a:lnTo>
                    <a:pt x="92189" y="9144"/>
                  </a:lnTo>
                  <a:lnTo>
                    <a:pt x="90665" y="11430"/>
                  </a:lnTo>
                  <a:lnTo>
                    <a:pt x="86855" y="15240"/>
                  </a:lnTo>
                  <a:lnTo>
                    <a:pt x="85331" y="19050"/>
                  </a:lnTo>
                  <a:lnTo>
                    <a:pt x="83045" y="22098"/>
                  </a:lnTo>
                  <a:lnTo>
                    <a:pt x="81521" y="19050"/>
                  </a:lnTo>
                  <a:lnTo>
                    <a:pt x="79235" y="15240"/>
                  </a:lnTo>
                  <a:lnTo>
                    <a:pt x="75425" y="11430"/>
                  </a:lnTo>
                  <a:lnTo>
                    <a:pt x="71628" y="9144"/>
                  </a:lnTo>
                  <a:lnTo>
                    <a:pt x="67818" y="5334"/>
                  </a:lnTo>
                  <a:lnTo>
                    <a:pt x="64008" y="3810"/>
                  </a:lnTo>
                  <a:lnTo>
                    <a:pt x="60198" y="1524"/>
                  </a:lnTo>
                  <a:lnTo>
                    <a:pt x="56388" y="1524"/>
                  </a:lnTo>
                  <a:lnTo>
                    <a:pt x="52578" y="0"/>
                  </a:lnTo>
                  <a:lnTo>
                    <a:pt x="34290" y="0"/>
                  </a:lnTo>
                  <a:lnTo>
                    <a:pt x="30480" y="1524"/>
                  </a:lnTo>
                  <a:lnTo>
                    <a:pt x="26670" y="1524"/>
                  </a:lnTo>
                  <a:lnTo>
                    <a:pt x="22860" y="3810"/>
                  </a:lnTo>
                  <a:lnTo>
                    <a:pt x="19050" y="5334"/>
                  </a:lnTo>
                  <a:lnTo>
                    <a:pt x="15240" y="9144"/>
                  </a:lnTo>
                  <a:lnTo>
                    <a:pt x="2286" y="28194"/>
                  </a:lnTo>
                  <a:lnTo>
                    <a:pt x="2286" y="32004"/>
                  </a:lnTo>
                  <a:lnTo>
                    <a:pt x="0" y="37338"/>
                  </a:lnTo>
                  <a:lnTo>
                    <a:pt x="0" y="43434"/>
                  </a:lnTo>
                  <a:lnTo>
                    <a:pt x="2286" y="48768"/>
                  </a:lnTo>
                  <a:lnTo>
                    <a:pt x="9144" y="47244"/>
                  </a:lnTo>
                  <a:lnTo>
                    <a:pt x="9144" y="29718"/>
                  </a:lnTo>
                  <a:lnTo>
                    <a:pt x="11430" y="25908"/>
                  </a:lnTo>
                  <a:lnTo>
                    <a:pt x="12954" y="22098"/>
                  </a:lnTo>
                  <a:lnTo>
                    <a:pt x="15240" y="20574"/>
                  </a:lnTo>
                  <a:lnTo>
                    <a:pt x="16764" y="16764"/>
                  </a:lnTo>
                  <a:lnTo>
                    <a:pt x="20574" y="15240"/>
                  </a:lnTo>
                  <a:lnTo>
                    <a:pt x="22860" y="12954"/>
                  </a:lnTo>
                  <a:lnTo>
                    <a:pt x="26670" y="11430"/>
                  </a:lnTo>
                  <a:lnTo>
                    <a:pt x="28194" y="9144"/>
                  </a:lnTo>
                  <a:lnTo>
                    <a:pt x="32004" y="9144"/>
                  </a:lnTo>
                  <a:lnTo>
                    <a:pt x="35814" y="7620"/>
                  </a:lnTo>
                  <a:lnTo>
                    <a:pt x="51054" y="7620"/>
                  </a:lnTo>
                  <a:lnTo>
                    <a:pt x="54864" y="9144"/>
                  </a:lnTo>
                  <a:lnTo>
                    <a:pt x="58674" y="9144"/>
                  </a:lnTo>
                  <a:lnTo>
                    <a:pt x="60198" y="11430"/>
                  </a:lnTo>
                  <a:lnTo>
                    <a:pt x="64008" y="12954"/>
                  </a:lnTo>
                  <a:lnTo>
                    <a:pt x="70104" y="16764"/>
                  </a:lnTo>
                  <a:lnTo>
                    <a:pt x="71628" y="20574"/>
                  </a:lnTo>
                  <a:lnTo>
                    <a:pt x="73901" y="22098"/>
                  </a:lnTo>
                  <a:lnTo>
                    <a:pt x="75425" y="25908"/>
                  </a:lnTo>
                  <a:lnTo>
                    <a:pt x="77711" y="29718"/>
                  </a:lnTo>
                  <a:lnTo>
                    <a:pt x="79235" y="33528"/>
                  </a:lnTo>
                  <a:lnTo>
                    <a:pt x="79235" y="47244"/>
                  </a:lnTo>
                  <a:lnTo>
                    <a:pt x="79235" y="48768"/>
                  </a:lnTo>
                  <a:lnTo>
                    <a:pt x="83540" y="48107"/>
                  </a:lnTo>
                  <a:lnTo>
                    <a:pt x="86855" y="48768"/>
                  </a:lnTo>
                  <a:lnTo>
                    <a:pt x="86855" y="47599"/>
                  </a:lnTo>
                  <a:lnTo>
                    <a:pt x="89141" y="47244"/>
                  </a:lnTo>
                  <a:lnTo>
                    <a:pt x="86855" y="43434"/>
                  </a:lnTo>
                  <a:lnTo>
                    <a:pt x="86855" y="37338"/>
                  </a:lnTo>
                  <a:lnTo>
                    <a:pt x="89141" y="33528"/>
                  </a:lnTo>
                  <a:lnTo>
                    <a:pt x="89141" y="29718"/>
                  </a:lnTo>
                  <a:lnTo>
                    <a:pt x="92189" y="22098"/>
                  </a:lnTo>
                  <a:lnTo>
                    <a:pt x="94475" y="20574"/>
                  </a:lnTo>
                  <a:lnTo>
                    <a:pt x="95999" y="16764"/>
                  </a:lnTo>
                  <a:lnTo>
                    <a:pt x="102095" y="12954"/>
                  </a:lnTo>
                  <a:lnTo>
                    <a:pt x="103619" y="11430"/>
                  </a:lnTo>
                  <a:lnTo>
                    <a:pt x="107416" y="11430"/>
                  </a:lnTo>
                  <a:lnTo>
                    <a:pt x="111239" y="9144"/>
                  </a:lnTo>
                  <a:lnTo>
                    <a:pt x="115049" y="9144"/>
                  </a:lnTo>
                  <a:lnTo>
                    <a:pt x="118859" y="7620"/>
                  </a:lnTo>
                  <a:lnTo>
                    <a:pt x="126466" y="7620"/>
                  </a:lnTo>
                  <a:lnTo>
                    <a:pt x="130289" y="9144"/>
                  </a:lnTo>
                  <a:lnTo>
                    <a:pt x="134099" y="9144"/>
                  </a:lnTo>
                  <a:lnTo>
                    <a:pt x="135623" y="11430"/>
                  </a:lnTo>
                  <a:lnTo>
                    <a:pt x="139433" y="11430"/>
                  </a:lnTo>
                  <a:lnTo>
                    <a:pt x="143230" y="12954"/>
                  </a:lnTo>
                  <a:lnTo>
                    <a:pt x="150850" y="20574"/>
                  </a:lnTo>
                  <a:lnTo>
                    <a:pt x="153136" y="22098"/>
                  </a:lnTo>
                  <a:lnTo>
                    <a:pt x="154647" y="25908"/>
                  </a:lnTo>
                  <a:lnTo>
                    <a:pt x="156933" y="29718"/>
                  </a:lnTo>
                  <a:lnTo>
                    <a:pt x="156933" y="47244"/>
                  </a:lnTo>
                  <a:lnTo>
                    <a:pt x="166090" y="48768"/>
                  </a:lnTo>
                  <a:lnTo>
                    <a:pt x="166090" y="32004"/>
                  </a:lnTo>
                  <a:close/>
                </a:path>
              </a:pathLst>
            </a:custGeom>
            <a:solidFill>
              <a:srgbClr val="000000"/>
            </a:solidFill>
          </p:spPr>
          <p:txBody>
            <a:bodyPr wrap="square" lIns="0" tIns="0" rIns="0" bIns="0" rtlCol="0"/>
            <a:lstStyle/>
            <a:p>
              <a:endParaRPr/>
            </a:p>
          </p:txBody>
        </p:sp>
        <p:pic>
          <p:nvPicPr>
            <p:cNvPr id="14" name="object 5">
              <a:extLst>
                <a:ext uri="{FF2B5EF4-FFF2-40B4-BE49-F238E27FC236}">
                  <a16:creationId xmlns:a16="http://schemas.microsoft.com/office/drawing/2014/main" xmlns="" id="{D15AB9A1-BC81-45D7-9E21-7E086B7C9F1E}"/>
                </a:ext>
              </a:extLst>
            </p:cNvPr>
            <p:cNvPicPr/>
            <p:nvPr/>
          </p:nvPicPr>
          <p:blipFill>
            <a:blip r:embed="rId2" cstate="print"/>
            <a:stretch>
              <a:fillRect/>
            </a:stretch>
          </p:blipFill>
          <p:spPr>
            <a:xfrm>
              <a:off x="4665256" y="7144243"/>
              <a:ext cx="325310" cy="63995"/>
            </a:xfrm>
            <a:prstGeom prst="rect">
              <a:avLst/>
            </a:prstGeom>
          </p:spPr>
        </p:pic>
        <p:sp>
          <p:nvSpPr>
            <p:cNvPr id="15" name="object 6">
              <a:extLst>
                <a:ext uri="{FF2B5EF4-FFF2-40B4-BE49-F238E27FC236}">
                  <a16:creationId xmlns:a16="http://schemas.microsoft.com/office/drawing/2014/main" xmlns="" id="{D18F1897-19EB-45C9-A513-B1362817F1C2}"/>
                </a:ext>
              </a:extLst>
            </p:cNvPr>
            <p:cNvSpPr/>
            <p:nvPr/>
          </p:nvSpPr>
          <p:spPr>
            <a:xfrm>
              <a:off x="4833620" y="7627642"/>
              <a:ext cx="217170" cy="7620"/>
            </a:xfrm>
            <a:custGeom>
              <a:avLst/>
              <a:gdLst/>
              <a:ahLst/>
              <a:cxnLst/>
              <a:rect l="l" t="t" r="r" b="b"/>
              <a:pathLst>
                <a:path w="217170" h="7619">
                  <a:moveTo>
                    <a:pt x="217144" y="0"/>
                  </a:moveTo>
                  <a:lnTo>
                    <a:pt x="0" y="0"/>
                  </a:lnTo>
                  <a:lnTo>
                    <a:pt x="0" y="3810"/>
                  </a:lnTo>
                  <a:lnTo>
                    <a:pt x="0" y="7620"/>
                  </a:lnTo>
                  <a:lnTo>
                    <a:pt x="217144" y="7620"/>
                  </a:lnTo>
                  <a:lnTo>
                    <a:pt x="217144" y="3810"/>
                  </a:lnTo>
                  <a:lnTo>
                    <a:pt x="217144" y="0"/>
                  </a:lnTo>
                  <a:close/>
                </a:path>
              </a:pathLst>
            </a:custGeom>
            <a:solidFill>
              <a:srgbClr val="000000"/>
            </a:solidFill>
          </p:spPr>
          <p:txBody>
            <a:bodyPr wrap="square" lIns="0" tIns="0" rIns="0" bIns="0" rtlCol="0"/>
            <a:lstStyle/>
            <a:p>
              <a:endParaRPr/>
            </a:p>
          </p:txBody>
        </p:sp>
        <p:grpSp>
          <p:nvGrpSpPr>
            <p:cNvPr id="16" name="object 7">
              <a:extLst>
                <a:ext uri="{FF2B5EF4-FFF2-40B4-BE49-F238E27FC236}">
                  <a16:creationId xmlns:a16="http://schemas.microsoft.com/office/drawing/2014/main" xmlns="" id="{51B477F9-BDC1-46C4-A627-556968CF0618}"/>
                </a:ext>
              </a:extLst>
            </p:cNvPr>
            <p:cNvGrpSpPr/>
            <p:nvPr/>
          </p:nvGrpSpPr>
          <p:grpSpPr>
            <a:xfrm>
              <a:off x="3515589" y="6627684"/>
              <a:ext cx="525145" cy="86995"/>
              <a:chOff x="1836635" y="1259370"/>
              <a:chExt cx="525145" cy="86995"/>
            </a:xfrm>
          </p:grpSpPr>
          <p:pic>
            <p:nvPicPr>
              <p:cNvPr id="91" name="object 8">
                <a:extLst>
                  <a:ext uri="{FF2B5EF4-FFF2-40B4-BE49-F238E27FC236}">
                    <a16:creationId xmlns:a16="http://schemas.microsoft.com/office/drawing/2014/main" xmlns="" id="{E196B932-C2EC-447B-9E68-84E08FAFC1E9}"/>
                  </a:ext>
                </a:extLst>
              </p:cNvPr>
              <p:cNvPicPr/>
              <p:nvPr/>
            </p:nvPicPr>
            <p:blipFill>
              <a:blip r:embed="rId3" cstate="print"/>
              <a:stretch>
                <a:fillRect/>
              </a:stretch>
            </p:blipFill>
            <p:spPr>
              <a:xfrm>
                <a:off x="2180234" y="1259370"/>
                <a:ext cx="181330" cy="85559"/>
              </a:xfrm>
              <a:prstGeom prst="rect">
                <a:avLst/>
              </a:prstGeom>
            </p:spPr>
          </p:pic>
          <p:sp>
            <p:nvSpPr>
              <p:cNvPr id="92" name="object 9">
                <a:extLst>
                  <a:ext uri="{FF2B5EF4-FFF2-40B4-BE49-F238E27FC236}">
                    <a16:creationId xmlns:a16="http://schemas.microsoft.com/office/drawing/2014/main" xmlns="" id="{3A533367-A67F-4141-B32B-343CD568BA0D}"/>
                  </a:ext>
                </a:extLst>
              </p:cNvPr>
              <p:cNvSpPr/>
              <p:nvPr/>
            </p:nvSpPr>
            <p:spPr>
              <a:xfrm>
                <a:off x="1836636" y="1297469"/>
                <a:ext cx="384810" cy="48895"/>
              </a:xfrm>
              <a:custGeom>
                <a:avLst/>
                <a:gdLst/>
                <a:ahLst/>
                <a:cxnLst/>
                <a:rect l="l" t="t" r="r" b="b"/>
                <a:pathLst>
                  <a:path w="384810" h="48894">
                    <a:moveTo>
                      <a:pt x="384746" y="3810"/>
                    </a:moveTo>
                    <a:lnTo>
                      <a:pt x="379412" y="1524"/>
                    </a:lnTo>
                    <a:lnTo>
                      <a:pt x="375602" y="0"/>
                    </a:lnTo>
                    <a:lnTo>
                      <a:pt x="360832" y="39839"/>
                    </a:lnTo>
                    <a:lnTo>
                      <a:pt x="0" y="39839"/>
                    </a:lnTo>
                    <a:lnTo>
                      <a:pt x="0" y="41109"/>
                    </a:lnTo>
                    <a:lnTo>
                      <a:pt x="0" y="44919"/>
                    </a:lnTo>
                    <a:lnTo>
                      <a:pt x="0" y="48729"/>
                    </a:lnTo>
                    <a:lnTo>
                      <a:pt x="364197" y="48729"/>
                    </a:lnTo>
                    <a:lnTo>
                      <a:pt x="366458" y="48755"/>
                    </a:lnTo>
                    <a:lnTo>
                      <a:pt x="367982" y="44945"/>
                    </a:lnTo>
                    <a:lnTo>
                      <a:pt x="366102" y="46824"/>
                    </a:lnTo>
                    <a:lnTo>
                      <a:pt x="366102" y="44919"/>
                    </a:lnTo>
                    <a:lnTo>
                      <a:pt x="364109" y="44919"/>
                    </a:lnTo>
                    <a:lnTo>
                      <a:pt x="364109" y="43014"/>
                    </a:lnTo>
                    <a:lnTo>
                      <a:pt x="367982" y="44945"/>
                    </a:lnTo>
                    <a:lnTo>
                      <a:pt x="384746" y="3810"/>
                    </a:lnTo>
                    <a:close/>
                  </a:path>
                </a:pathLst>
              </a:custGeom>
              <a:solidFill>
                <a:srgbClr val="000000"/>
              </a:solidFill>
            </p:spPr>
            <p:txBody>
              <a:bodyPr wrap="square" lIns="0" tIns="0" rIns="0" bIns="0" rtlCol="0"/>
              <a:lstStyle/>
              <a:p>
                <a:endParaRPr/>
              </a:p>
            </p:txBody>
          </p:sp>
        </p:grpSp>
        <p:sp>
          <p:nvSpPr>
            <p:cNvPr id="17" name="object 10">
              <a:extLst>
                <a:ext uri="{FF2B5EF4-FFF2-40B4-BE49-F238E27FC236}">
                  <a16:creationId xmlns:a16="http://schemas.microsoft.com/office/drawing/2014/main" xmlns="" id="{90408C38-0150-46BA-812F-A7D1FEC5C5DF}"/>
                </a:ext>
              </a:extLst>
            </p:cNvPr>
            <p:cNvSpPr/>
            <p:nvPr/>
          </p:nvSpPr>
          <p:spPr>
            <a:xfrm>
              <a:off x="2837523" y="6548447"/>
              <a:ext cx="581660" cy="166370"/>
            </a:xfrm>
            <a:custGeom>
              <a:avLst/>
              <a:gdLst/>
              <a:ahLst/>
              <a:cxnLst/>
              <a:rect l="l" t="t" r="r" b="b"/>
              <a:pathLst>
                <a:path w="581660" h="166369">
                  <a:moveTo>
                    <a:pt x="581304" y="34290"/>
                  </a:moveTo>
                  <a:lnTo>
                    <a:pt x="579780" y="30480"/>
                  </a:lnTo>
                  <a:lnTo>
                    <a:pt x="577494" y="26670"/>
                  </a:lnTo>
                  <a:lnTo>
                    <a:pt x="577494" y="22860"/>
                  </a:lnTo>
                  <a:lnTo>
                    <a:pt x="573684" y="19050"/>
                  </a:lnTo>
                  <a:lnTo>
                    <a:pt x="572160" y="15240"/>
                  </a:lnTo>
                  <a:lnTo>
                    <a:pt x="569874" y="11430"/>
                  </a:lnTo>
                  <a:lnTo>
                    <a:pt x="566826" y="7620"/>
                  </a:lnTo>
                  <a:lnTo>
                    <a:pt x="563016" y="5334"/>
                  </a:lnTo>
                  <a:lnTo>
                    <a:pt x="549300" y="0"/>
                  </a:lnTo>
                  <a:lnTo>
                    <a:pt x="537870" y="0"/>
                  </a:lnTo>
                  <a:lnTo>
                    <a:pt x="532549" y="1524"/>
                  </a:lnTo>
                  <a:lnTo>
                    <a:pt x="532549" y="9144"/>
                  </a:lnTo>
                  <a:lnTo>
                    <a:pt x="551586" y="9144"/>
                  </a:lnTo>
                  <a:lnTo>
                    <a:pt x="555396" y="11430"/>
                  </a:lnTo>
                  <a:lnTo>
                    <a:pt x="556920" y="12954"/>
                  </a:lnTo>
                  <a:lnTo>
                    <a:pt x="566826" y="19050"/>
                  </a:lnTo>
                  <a:lnTo>
                    <a:pt x="569874" y="26670"/>
                  </a:lnTo>
                  <a:lnTo>
                    <a:pt x="569874" y="28194"/>
                  </a:lnTo>
                  <a:lnTo>
                    <a:pt x="572160" y="32004"/>
                  </a:lnTo>
                  <a:lnTo>
                    <a:pt x="572160" y="35814"/>
                  </a:lnTo>
                  <a:lnTo>
                    <a:pt x="573684" y="39624"/>
                  </a:lnTo>
                  <a:lnTo>
                    <a:pt x="573684" y="47244"/>
                  </a:lnTo>
                  <a:lnTo>
                    <a:pt x="572160" y="51054"/>
                  </a:lnTo>
                  <a:lnTo>
                    <a:pt x="572160" y="54864"/>
                  </a:lnTo>
                  <a:lnTo>
                    <a:pt x="569874" y="58674"/>
                  </a:lnTo>
                  <a:lnTo>
                    <a:pt x="569874" y="60198"/>
                  </a:lnTo>
                  <a:lnTo>
                    <a:pt x="566826" y="67818"/>
                  </a:lnTo>
                  <a:lnTo>
                    <a:pt x="556920" y="73914"/>
                  </a:lnTo>
                  <a:lnTo>
                    <a:pt x="555396" y="75438"/>
                  </a:lnTo>
                  <a:lnTo>
                    <a:pt x="551586" y="77711"/>
                  </a:lnTo>
                  <a:lnTo>
                    <a:pt x="547776" y="77711"/>
                  </a:lnTo>
                  <a:lnTo>
                    <a:pt x="543966" y="79235"/>
                  </a:lnTo>
                  <a:lnTo>
                    <a:pt x="537870" y="79235"/>
                  </a:lnTo>
                  <a:lnTo>
                    <a:pt x="534073" y="77711"/>
                  </a:lnTo>
                  <a:lnTo>
                    <a:pt x="533819" y="79235"/>
                  </a:lnTo>
                  <a:lnTo>
                    <a:pt x="532549" y="79235"/>
                  </a:lnTo>
                  <a:lnTo>
                    <a:pt x="532549" y="86855"/>
                  </a:lnTo>
                  <a:lnTo>
                    <a:pt x="532549" y="89141"/>
                  </a:lnTo>
                  <a:lnTo>
                    <a:pt x="537870" y="86855"/>
                  </a:lnTo>
                  <a:lnTo>
                    <a:pt x="547776" y="86855"/>
                  </a:lnTo>
                  <a:lnTo>
                    <a:pt x="551586" y="89141"/>
                  </a:lnTo>
                  <a:lnTo>
                    <a:pt x="555396" y="90665"/>
                  </a:lnTo>
                  <a:lnTo>
                    <a:pt x="556920" y="90665"/>
                  </a:lnTo>
                  <a:lnTo>
                    <a:pt x="560730" y="92951"/>
                  </a:lnTo>
                  <a:lnTo>
                    <a:pt x="563016" y="95999"/>
                  </a:lnTo>
                  <a:lnTo>
                    <a:pt x="564540" y="98285"/>
                  </a:lnTo>
                  <a:lnTo>
                    <a:pt x="568350" y="102095"/>
                  </a:lnTo>
                  <a:lnTo>
                    <a:pt x="568350" y="103619"/>
                  </a:lnTo>
                  <a:lnTo>
                    <a:pt x="569874" y="107429"/>
                  </a:lnTo>
                  <a:lnTo>
                    <a:pt x="572160" y="111239"/>
                  </a:lnTo>
                  <a:lnTo>
                    <a:pt x="572160" y="132575"/>
                  </a:lnTo>
                  <a:lnTo>
                    <a:pt x="569874" y="136385"/>
                  </a:lnTo>
                  <a:lnTo>
                    <a:pt x="566826" y="144005"/>
                  </a:lnTo>
                  <a:lnTo>
                    <a:pt x="564540" y="145529"/>
                  </a:lnTo>
                  <a:lnTo>
                    <a:pt x="563016" y="149326"/>
                  </a:lnTo>
                  <a:lnTo>
                    <a:pt x="556920" y="153149"/>
                  </a:lnTo>
                  <a:lnTo>
                    <a:pt x="555396" y="154660"/>
                  </a:lnTo>
                  <a:lnTo>
                    <a:pt x="551586" y="156946"/>
                  </a:lnTo>
                  <a:lnTo>
                    <a:pt x="534073" y="156946"/>
                  </a:lnTo>
                  <a:lnTo>
                    <a:pt x="534022" y="157175"/>
                  </a:lnTo>
                  <a:lnTo>
                    <a:pt x="0" y="157175"/>
                  </a:lnTo>
                  <a:lnTo>
                    <a:pt x="0" y="162255"/>
                  </a:lnTo>
                  <a:lnTo>
                    <a:pt x="0" y="166065"/>
                  </a:lnTo>
                  <a:lnTo>
                    <a:pt x="537781" y="166065"/>
                  </a:lnTo>
                  <a:lnTo>
                    <a:pt x="543966" y="166090"/>
                  </a:lnTo>
                  <a:lnTo>
                    <a:pt x="549300" y="164566"/>
                  </a:lnTo>
                  <a:lnTo>
                    <a:pt x="553110" y="164566"/>
                  </a:lnTo>
                  <a:lnTo>
                    <a:pt x="563016" y="160756"/>
                  </a:lnTo>
                  <a:lnTo>
                    <a:pt x="566826" y="156946"/>
                  </a:lnTo>
                  <a:lnTo>
                    <a:pt x="568350" y="154660"/>
                  </a:lnTo>
                  <a:lnTo>
                    <a:pt x="572160" y="150850"/>
                  </a:lnTo>
                  <a:lnTo>
                    <a:pt x="573684" y="147053"/>
                  </a:lnTo>
                  <a:lnTo>
                    <a:pt x="575970" y="144005"/>
                  </a:lnTo>
                  <a:lnTo>
                    <a:pt x="577494" y="140195"/>
                  </a:lnTo>
                  <a:lnTo>
                    <a:pt x="579780" y="136385"/>
                  </a:lnTo>
                  <a:lnTo>
                    <a:pt x="581304" y="130289"/>
                  </a:lnTo>
                  <a:lnTo>
                    <a:pt x="581304" y="113525"/>
                  </a:lnTo>
                  <a:lnTo>
                    <a:pt x="575970" y="99809"/>
                  </a:lnTo>
                  <a:lnTo>
                    <a:pt x="573684" y="95999"/>
                  </a:lnTo>
                  <a:lnTo>
                    <a:pt x="572160" y="92951"/>
                  </a:lnTo>
                  <a:lnTo>
                    <a:pt x="568350" y="90665"/>
                  </a:lnTo>
                  <a:lnTo>
                    <a:pt x="566826" y="86855"/>
                  </a:lnTo>
                  <a:lnTo>
                    <a:pt x="563016" y="85331"/>
                  </a:lnTo>
                  <a:lnTo>
                    <a:pt x="559257" y="82994"/>
                  </a:lnTo>
                  <a:lnTo>
                    <a:pt x="563016" y="81521"/>
                  </a:lnTo>
                  <a:lnTo>
                    <a:pt x="566826" y="79235"/>
                  </a:lnTo>
                  <a:lnTo>
                    <a:pt x="569874" y="75438"/>
                  </a:lnTo>
                  <a:lnTo>
                    <a:pt x="572160" y="71628"/>
                  </a:lnTo>
                  <a:lnTo>
                    <a:pt x="573684" y="67818"/>
                  </a:lnTo>
                  <a:lnTo>
                    <a:pt x="577494" y="64008"/>
                  </a:lnTo>
                  <a:lnTo>
                    <a:pt x="577494" y="60198"/>
                  </a:lnTo>
                  <a:lnTo>
                    <a:pt x="579780" y="56388"/>
                  </a:lnTo>
                  <a:lnTo>
                    <a:pt x="581304" y="52578"/>
                  </a:lnTo>
                  <a:lnTo>
                    <a:pt x="581304" y="34290"/>
                  </a:lnTo>
                  <a:close/>
                </a:path>
              </a:pathLst>
            </a:custGeom>
            <a:solidFill>
              <a:srgbClr val="000000"/>
            </a:solidFill>
          </p:spPr>
          <p:txBody>
            <a:bodyPr wrap="square" lIns="0" tIns="0" rIns="0" bIns="0" rtlCol="0"/>
            <a:lstStyle/>
            <a:p>
              <a:endParaRPr/>
            </a:p>
          </p:txBody>
        </p:sp>
        <p:sp>
          <p:nvSpPr>
            <p:cNvPr id="18" name="object 11">
              <a:extLst>
                <a:ext uri="{FF2B5EF4-FFF2-40B4-BE49-F238E27FC236}">
                  <a16:creationId xmlns:a16="http://schemas.microsoft.com/office/drawing/2014/main" xmlns="" id="{D35D5E22-79AB-4B47-9758-7337EF275E55}"/>
                </a:ext>
              </a:extLst>
            </p:cNvPr>
            <p:cNvSpPr/>
            <p:nvPr/>
          </p:nvSpPr>
          <p:spPr>
            <a:xfrm>
              <a:off x="3367787" y="6706919"/>
              <a:ext cx="51435" cy="167005"/>
            </a:xfrm>
            <a:custGeom>
              <a:avLst/>
              <a:gdLst/>
              <a:ahLst/>
              <a:cxnLst/>
              <a:rect l="l" t="t" r="r" b="b"/>
              <a:pathLst>
                <a:path w="51435" h="167005">
                  <a:moveTo>
                    <a:pt x="51041" y="38100"/>
                  </a:moveTo>
                  <a:lnTo>
                    <a:pt x="49517" y="34290"/>
                  </a:lnTo>
                  <a:lnTo>
                    <a:pt x="49517" y="30480"/>
                  </a:lnTo>
                  <a:lnTo>
                    <a:pt x="47231" y="26670"/>
                  </a:lnTo>
                  <a:lnTo>
                    <a:pt x="45707" y="21336"/>
                  </a:lnTo>
                  <a:lnTo>
                    <a:pt x="43421" y="17526"/>
                  </a:lnTo>
                  <a:lnTo>
                    <a:pt x="41897" y="13716"/>
                  </a:lnTo>
                  <a:lnTo>
                    <a:pt x="38087" y="11430"/>
                  </a:lnTo>
                  <a:lnTo>
                    <a:pt x="34277" y="7620"/>
                  </a:lnTo>
                  <a:lnTo>
                    <a:pt x="30467" y="6096"/>
                  </a:lnTo>
                  <a:lnTo>
                    <a:pt x="26657" y="3810"/>
                  </a:lnTo>
                  <a:lnTo>
                    <a:pt x="17513" y="0"/>
                  </a:lnTo>
                  <a:lnTo>
                    <a:pt x="0" y="0"/>
                  </a:lnTo>
                  <a:lnTo>
                    <a:pt x="2286" y="9906"/>
                  </a:lnTo>
                  <a:lnTo>
                    <a:pt x="7607" y="7620"/>
                  </a:lnTo>
                  <a:lnTo>
                    <a:pt x="11417" y="7620"/>
                  </a:lnTo>
                  <a:lnTo>
                    <a:pt x="15227" y="9906"/>
                  </a:lnTo>
                  <a:lnTo>
                    <a:pt x="21323" y="9906"/>
                  </a:lnTo>
                  <a:lnTo>
                    <a:pt x="22847" y="11430"/>
                  </a:lnTo>
                  <a:lnTo>
                    <a:pt x="26657" y="13716"/>
                  </a:lnTo>
                  <a:lnTo>
                    <a:pt x="30467" y="15240"/>
                  </a:lnTo>
                  <a:lnTo>
                    <a:pt x="34277" y="19050"/>
                  </a:lnTo>
                  <a:lnTo>
                    <a:pt x="38087" y="25146"/>
                  </a:lnTo>
                  <a:lnTo>
                    <a:pt x="39611" y="28956"/>
                  </a:lnTo>
                  <a:lnTo>
                    <a:pt x="39611" y="32766"/>
                  </a:lnTo>
                  <a:lnTo>
                    <a:pt x="41897" y="36576"/>
                  </a:lnTo>
                  <a:lnTo>
                    <a:pt x="41897" y="51054"/>
                  </a:lnTo>
                  <a:lnTo>
                    <a:pt x="39611" y="54864"/>
                  </a:lnTo>
                  <a:lnTo>
                    <a:pt x="39611" y="57150"/>
                  </a:lnTo>
                  <a:lnTo>
                    <a:pt x="36563" y="64770"/>
                  </a:lnTo>
                  <a:lnTo>
                    <a:pt x="34277" y="66294"/>
                  </a:lnTo>
                  <a:lnTo>
                    <a:pt x="32753" y="70104"/>
                  </a:lnTo>
                  <a:lnTo>
                    <a:pt x="30467" y="72377"/>
                  </a:lnTo>
                  <a:lnTo>
                    <a:pt x="26657" y="73901"/>
                  </a:lnTo>
                  <a:lnTo>
                    <a:pt x="22847" y="76187"/>
                  </a:lnTo>
                  <a:lnTo>
                    <a:pt x="21323" y="77711"/>
                  </a:lnTo>
                  <a:lnTo>
                    <a:pt x="2286" y="77711"/>
                  </a:lnTo>
                  <a:lnTo>
                    <a:pt x="2286" y="79997"/>
                  </a:lnTo>
                  <a:lnTo>
                    <a:pt x="0" y="79997"/>
                  </a:lnTo>
                  <a:lnTo>
                    <a:pt x="2286" y="87617"/>
                  </a:lnTo>
                  <a:lnTo>
                    <a:pt x="15227" y="87617"/>
                  </a:lnTo>
                  <a:lnTo>
                    <a:pt x="19037" y="89141"/>
                  </a:lnTo>
                  <a:lnTo>
                    <a:pt x="22847" y="89141"/>
                  </a:lnTo>
                  <a:lnTo>
                    <a:pt x="28943" y="92951"/>
                  </a:lnTo>
                  <a:lnTo>
                    <a:pt x="36563" y="100571"/>
                  </a:lnTo>
                  <a:lnTo>
                    <a:pt x="39611" y="108191"/>
                  </a:lnTo>
                  <a:lnTo>
                    <a:pt x="39611" y="112001"/>
                  </a:lnTo>
                  <a:lnTo>
                    <a:pt x="41897" y="113525"/>
                  </a:lnTo>
                  <a:lnTo>
                    <a:pt x="41897" y="128765"/>
                  </a:lnTo>
                  <a:lnTo>
                    <a:pt x="39611" y="132575"/>
                  </a:lnTo>
                  <a:lnTo>
                    <a:pt x="39611" y="136385"/>
                  </a:lnTo>
                  <a:lnTo>
                    <a:pt x="38087" y="140195"/>
                  </a:lnTo>
                  <a:lnTo>
                    <a:pt x="34277" y="146291"/>
                  </a:lnTo>
                  <a:lnTo>
                    <a:pt x="28943" y="151612"/>
                  </a:lnTo>
                  <a:lnTo>
                    <a:pt x="22847" y="155422"/>
                  </a:lnTo>
                  <a:lnTo>
                    <a:pt x="19037" y="155422"/>
                  </a:lnTo>
                  <a:lnTo>
                    <a:pt x="15227" y="156946"/>
                  </a:lnTo>
                  <a:lnTo>
                    <a:pt x="2286" y="156946"/>
                  </a:lnTo>
                  <a:lnTo>
                    <a:pt x="2286" y="164566"/>
                  </a:lnTo>
                  <a:lnTo>
                    <a:pt x="7607" y="166852"/>
                  </a:lnTo>
                  <a:lnTo>
                    <a:pt x="13703" y="166852"/>
                  </a:lnTo>
                  <a:lnTo>
                    <a:pt x="17513" y="164566"/>
                  </a:lnTo>
                  <a:lnTo>
                    <a:pt x="22847" y="164566"/>
                  </a:lnTo>
                  <a:lnTo>
                    <a:pt x="26657" y="163042"/>
                  </a:lnTo>
                  <a:lnTo>
                    <a:pt x="30467" y="160756"/>
                  </a:lnTo>
                  <a:lnTo>
                    <a:pt x="34277" y="156946"/>
                  </a:lnTo>
                  <a:lnTo>
                    <a:pt x="38087" y="155422"/>
                  </a:lnTo>
                  <a:lnTo>
                    <a:pt x="41897" y="151612"/>
                  </a:lnTo>
                  <a:lnTo>
                    <a:pt x="43421" y="147802"/>
                  </a:lnTo>
                  <a:lnTo>
                    <a:pt x="45707" y="143992"/>
                  </a:lnTo>
                  <a:lnTo>
                    <a:pt x="49517" y="134861"/>
                  </a:lnTo>
                  <a:lnTo>
                    <a:pt x="49517" y="127241"/>
                  </a:lnTo>
                  <a:lnTo>
                    <a:pt x="51041" y="121145"/>
                  </a:lnTo>
                  <a:lnTo>
                    <a:pt x="49517" y="117335"/>
                  </a:lnTo>
                  <a:lnTo>
                    <a:pt x="49517" y="108191"/>
                  </a:lnTo>
                  <a:lnTo>
                    <a:pt x="47231" y="104381"/>
                  </a:lnTo>
                  <a:lnTo>
                    <a:pt x="45707" y="100571"/>
                  </a:lnTo>
                  <a:lnTo>
                    <a:pt x="43421" y="96761"/>
                  </a:lnTo>
                  <a:lnTo>
                    <a:pt x="41897" y="92951"/>
                  </a:lnTo>
                  <a:lnTo>
                    <a:pt x="38087" y="89141"/>
                  </a:lnTo>
                  <a:lnTo>
                    <a:pt x="34277" y="87617"/>
                  </a:lnTo>
                  <a:lnTo>
                    <a:pt x="30467" y="83807"/>
                  </a:lnTo>
                  <a:lnTo>
                    <a:pt x="28562" y="82664"/>
                  </a:lnTo>
                  <a:lnTo>
                    <a:pt x="30467" y="81521"/>
                  </a:lnTo>
                  <a:lnTo>
                    <a:pt x="34277" y="77711"/>
                  </a:lnTo>
                  <a:lnTo>
                    <a:pt x="38087" y="76187"/>
                  </a:lnTo>
                  <a:lnTo>
                    <a:pt x="41897" y="72377"/>
                  </a:lnTo>
                  <a:lnTo>
                    <a:pt x="43421" y="68580"/>
                  </a:lnTo>
                  <a:lnTo>
                    <a:pt x="45707" y="64770"/>
                  </a:lnTo>
                  <a:lnTo>
                    <a:pt x="47231" y="60960"/>
                  </a:lnTo>
                  <a:lnTo>
                    <a:pt x="49517" y="57150"/>
                  </a:lnTo>
                  <a:lnTo>
                    <a:pt x="49517" y="51054"/>
                  </a:lnTo>
                  <a:lnTo>
                    <a:pt x="51041" y="47244"/>
                  </a:lnTo>
                  <a:lnTo>
                    <a:pt x="51041" y="38100"/>
                  </a:lnTo>
                  <a:close/>
                </a:path>
              </a:pathLst>
            </a:custGeom>
            <a:solidFill>
              <a:srgbClr val="000000"/>
            </a:solidFill>
          </p:spPr>
          <p:txBody>
            <a:bodyPr wrap="square" lIns="0" tIns="0" rIns="0" bIns="0" rtlCol="0"/>
            <a:lstStyle/>
            <a:p>
              <a:endParaRPr/>
            </a:p>
          </p:txBody>
        </p:sp>
        <p:pic>
          <p:nvPicPr>
            <p:cNvPr id="19" name="object 12">
              <a:extLst>
                <a:ext uri="{FF2B5EF4-FFF2-40B4-BE49-F238E27FC236}">
                  <a16:creationId xmlns:a16="http://schemas.microsoft.com/office/drawing/2014/main" xmlns="" id="{22F55267-2C37-4108-A3FD-3F9231FDD021}"/>
                </a:ext>
              </a:extLst>
            </p:cNvPr>
            <p:cNvPicPr/>
            <p:nvPr/>
          </p:nvPicPr>
          <p:blipFill>
            <a:blip r:embed="rId4" cstate="print"/>
            <a:stretch>
              <a:fillRect/>
            </a:stretch>
          </p:blipFill>
          <p:spPr>
            <a:xfrm>
              <a:off x="3466059" y="6546174"/>
              <a:ext cx="66281" cy="325310"/>
            </a:xfrm>
            <a:prstGeom prst="rect">
              <a:avLst/>
            </a:prstGeom>
          </p:spPr>
        </p:pic>
        <p:sp>
          <p:nvSpPr>
            <p:cNvPr id="20" name="object 13">
              <a:extLst>
                <a:ext uri="{FF2B5EF4-FFF2-40B4-BE49-F238E27FC236}">
                  <a16:creationId xmlns:a16="http://schemas.microsoft.com/office/drawing/2014/main" xmlns="" id="{85D1E2BC-F20F-4ED3-A5CA-91E390D74FCB}"/>
                </a:ext>
              </a:extLst>
            </p:cNvPr>
            <p:cNvSpPr/>
            <p:nvPr/>
          </p:nvSpPr>
          <p:spPr>
            <a:xfrm>
              <a:off x="3039415" y="6714538"/>
              <a:ext cx="10160" cy="218440"/>
            </a:xfrm>
            <a:custGeom>
              <a:avLst/>
              <a:gdLst/>
              <a:ahLst/>
              <a:cxnLst/>
              <a:rect l="l" t="t" r="r" b="b"/>
              <a:pathLst>
                <a:path w="10159" h="218440">
                  <a:moveTo>
                    <a:pt x="9906" y="0"/>
                  </a:moveTo>
                  <a:lnTo>
                    <a:pt x="0" y="0"/>
                  </a:lnTo>
                  <a:lnTo>
                    <a:pt x="0" y="217893"/>
                  </a:lnTo>
                  <a:lnTo>
                    <a:pt x="6095" y="217893"/>
                  </a:lnTo>
                  <a:lnTo>
                    <a:pt x="9906" y="217893"/>
                  </a:lnTo>
                  <a:lnTo>
                    <a:pt x="9906" y="0"/>
                  </a:lnTo>
                  <a:close/>
                </a:path>
              </a:pathLst>
            </a:custGeom>
            <a:solidFill>
              <a:srgbClr val="000000"/>
            </a:solidFill>
          </p:spPr>
          <p:txBody>
            <a:bodyPr wrap="square" lIns="0" tIns="0" rIns="0" bIns="0" rtlCol="0"/>
            <a:lstStyle/>
            <a:p>
              <a:endParaRPr/>
            </a:p>
          </p:txBody>
        </p:sp>
        <p:pic>
          <p:nvPicPr>
            <p:cNvPr id="21" name="object 14">
              <a:extLst>
                <a:ext uri="{FF2B5EF4-FFF2-40B4-BE49-F238E27FC236}">
                  <a16:creationId xmlns:a16="http://schemas.microsoft.com/office/drawing/2014/main" xmlns="" id="{5ABFCD29-7B74-4F7B-B231-C2B52C4B8F19}"/>
                </a:ext>
              </a:extLst>
            </p:cNvPr>
            <p:cNvPicPr/>
            <p:nvPr/>
          </p:nvPicPr>
          <p:blipFill>
            <a:blip r:embed="rId5" cstate="print"/>
            <a:stretch>
              <a:fillRect/>
            </a:stretch>
          </p:blipFill>
          <p:spPr>
            <a:xfrm>
              <a:off x="3974236" y="6892821"/>
              <a:ext cx="128752" cy="380174"/>
            </a:xfrm>
            <a:prstGeom prst="rect">
              <a:avLst/>
            </a:prstGeom>
          </p:spPr>
        </p:pic>
        <p:grpSp>
          <p:nvGrpSpPr>
            <p:cNvPr id="22" name="object 15">
              <a:extLst>
                <a:ext uri="{FF2B5EF4-FFF2-40B4-BE49-F238E27FC236}">
                  <a16:creationId xmlns:a16="http://schemas.microsoft.com/office/drawing/2014/main" xmlns="" id="{3F7F59C5-68E3-4412-AA3D-F4F931E378B5}"/>
                </a:ext>
              </a:extLst>
            </p:cNvPr>
            <p:cNvGrpSpPr/>
            <p:nvPr/>
          </p:nvGrpSpPr>
          <p:grpSpPr>
            <a:xfrm>
              <a:off x="3974237" y="6886725"/>
              <a:ext cx="353695" cy="386715"/>
              <a:chOff x="2295283" y="1518411"/>
              <a:chExt cx="353695" cy="386715"/>
            </a:xfrm>
          </p:grpSpPr>
          <p:pic>
            <p:nvPicPr>
              <p:cNvPr id="89" name="object 16">
                <a:extLst>
                  <a:ext uri="{FF2B5EF4-FFF2-40B4-BE49-F238E27FC236}">
                    <a16:creationId xmlns:a16="http://schemas.microsoft.com/office/drawing/2014/main" xmlns="" id="{3FAB19C8-417C-4E64-BE8F-B1C372A37272}"/>
                  </a:ext>
                </a:extLst>
              </p:cNvPr>
              <p:cNvPicPr/>
              <p:nvPr/>
            </p:nvPicPr>
            <p:blipFill>
              <a:blip r:embed="rId6" cstate="print"/>
              <a:stretch>
                <a:fillRect/>
              </a:stretch>
            </p:blipFill>
            <p:spPr>
              <a:xfrm>
                <a:off x="2522321" y="1518411"/>
                <a:ext cx="126466" cy="386270"/>
              </a:xfrm>
              <a:prstGeom prst="rect">
                <a:avLst/>
              </a:prstGeom>
            </p:spPr>
          </p:pic>
          <p:sp>
            <p:nvSpPr>
              <p:cNvPr id="90" name="object 17">
                <a:extLst>
                  <a:ext uri="{FF2B5EF4-FFF2-40B4-BE49-F238E27FC236}">
                    <a16:creationId xmlns:a16="http://schemas.microsoft.com/office/drawing/2014/main" xmlns="" id="{57B49CD3-9C2D-4CF7-8651-66D04074BBD5}"/>
                  </a:ext>
                </a:extLst>
              </p:cNvPr>
              <p:cNvSpPr/>
              <p:nvPr/>
            </p:nvSpPr>
            <p:spPr>
              <a:xfrm>
                <a:off x="2295283" y="1878329"/>
                <a:ext cx="351790" cy="8890"/>
              </a:xfrm>
              <a:custGeom>
                <a:avLst/>
                <a:gdLst/>
                <a:ahLst/>
                <a:cxnLst/>
                <a:rect l="l" t="t" r="r" b="b"/>
                <a:pathLst>
                  <a:path w="351789" h="8889">
                    <a:moveTo>
                      <a:pt x="351218" y="0"/>
                    </a:moveTo>
                    <a:lnTo>
                      <a:pt x="0" y="0"/>
                    </a:lnTo>
                    <a:lnTo>
                      <a:pt x="0" y="5080"/>
                    </a:lnTo>
                    <a:lnTo>
                      <a:pt x="0" y="8890"/>
                    </a:lnTo>
                    <a:lnTo>
                      <a:pt x="351218" y="8890"/>
                    </a:lnTo>
                    <a:lnTo>
                      <a:pt x="351218" y="5080"/>
                    </a:lnTo>
                    <a:lnTo>
                      <a:pt x="351218" y="0"/>
                    </a:lnTo>
                    <a:close/>
                  </a:path>
                </a:pathLst>
              </a:custGeom>
              <a:solidFill>
                <a:srgbClr val="000000"/>
              </a:solidFill>
            </p:spPr>
            <p:txBody>
              <a:bodyPr wrap="square" lIns="0" tIns="0" rIns="0" bIns="0" rtlCol="0"/>
              <a:lstStyle/>
              <a:p>
                <a:endParaRPr/>
              </a:p>
            </p:txBody>
          </p:sp>
        </p:grpSp>
        <p:sp>
          <p:nvSpPr>
            <p:cNvPr id="23" name="object 18">
              <a:extLst>
                <a:ext uri="{FF2B5EF4-FFF2-40B4-BE49-F238E27FC236}">
                  <a16:creationId xmlns:a16="http://schemas.microsoft.com/office/drawing/2014/main" xmlns="" id="{688C117E-1593-4EC1-8CC8-B9133BC01C0D}"/>
                </a:ext>
              </a:extLst>
            </p:cNvPr>
            <p:cNvSpPr/>
            <p:nvPr/>
          </p:nvSpPr>
          <p:spPr>
            <a:xfrm>
              <a:off x="4034422" y="6588071"/>
              <a:ext cx="7620" cy="180340"/>
            </a:xfrm>
            <a:custGeom>
              <a:avLst/>
              <a:gdLst/>
              <a:ahLst/>
              <a:cxnLst/>
              <a:rect l="l" t="t" r="r" b="b"/>
              <a:pathLst>
                <a:path w="7619" h="180340">
                  <a:moveTo>
                    <a:pt x="7619" y="0"/>
                  </a:moveTo>
                  <a:lnTo>
                    <a:pt x="0" y="0"/>
                  </a:lnTo>
                  <a:lnTo>
                    <a:pt x="0" y="179806"/>
                  </a:lnTo>
                  <a:lnTo>
                    <a:pt x="3810" y="179806"/>
                  </a:lnTo>
                  <a:lnTo>
                    <a:pt x="7619" y="179806"/>
                  </a:lnTo>
                  <a:lnTo>
                    <a:pt x="7619" y="0"/>
                  </a:lnTo>
                  <a:close/>
                </a:path>
              </a:pathLst>
            </a:custGeom>
            <a:solidFill>
              <a:srgbClr val="000000"/>
            </a:solidFill>
          </p:spPr>
          <p:txBody>
            <a:bodyPr wrap="square" lIns="0" tIns="0" rIns="0" bIns="0" rtlCol="0"/>
            <a:lstStyle/>
            <a:p>
              <a:endParaRPr/>
            </a:p>
          </p:txBody>
        </p:sp>
        <p:sp>
          <p:nvSpPr>
            <p:cNvPr id="24" name="object 19">
              <a:extLst>
                <a:ext uri="{FF2B5EF4-FFF2-40B4-BE49-F238E27FC236}">
                  <a16:creationId xmlns:a16="http://schemas.microsoft.com/office/drawing/2014/main" xmlns="" id="{CC477A46-3056-438C-82D1-7F9982C9FCAF}"/>
                </a:ext>
              </a:extLst>
            </p:cNvPr>
            <p:cNvSpPr/>
            <p:nvPr/>
          </p:nvSpPr>
          <p:spPr>
            <a:xfrm>
              <a:off x="3981857" y="6463052"/>
              <a:ext cx="123189" cy="7620"/>
            </a:xfrm>
            <a:custGeom>
              <a:avLst/>
              <a:gdLst/>
              <a:ahLst/>
              <a:cxnLst/>
              <a:rect l="l" t="t" r="r" b="b"/>
              <a:pathLst>
                <a:path w="123189" h="7619">
                  <a:moveTo>
                    <a:pt x="122656" y="76"/>
                  </a:moveTo>
                  <a:lnTo>
                    <a:pt x="120662" y="76"/>
                  </a:lnTo>
                  <a:lnTo>
                    <a:pt x="0" y="0"/>
                  </a:lnTo>
                  <a:lnTo>
                    <a:pt x="0" y="3810"/>
                  </a:lnTo>
                  <a:lnTo>
                    <a:pt x="0" y="7620"/>
                  </a:lnTo>
                  <a:lnTo>
                    <a:pt x="116865" y="7620"/>
                  </a:lnTo>
                  <a:lnTo>
                    <a:pt x="116865" y="3810"/>
                  </a:lnTo>
                  <a:lnTo>
                    <a:pt x="120662" y="3810"/>
                  </a:lnTo>
                  <a:lnTo>
                    <a:pt x="120662" y="1892"/>
                  </a:lnTo>
                  <a:lnTo>
                    <a:pt x="122656" y="3886"/>
                  </a:lnTo>
                  <a:lnTo>
                    <a:pt x="122656" y="76"/>
                  </a:lnTo>
                  <a:close/>
                </a:path>
              </a:pathLst>
            </a:custGeom>
            <a:solidFill>
              <a:srgbClr val="000000"/>
            </a:solidFill>
          </p:spPr>
          <p:txBody>
            <a:bodyPr wrap="square" lIns="0" tIns="0" rIns="0" bIns="0" rtlCol="0"/>
            <a:lstStyle/>
            <a:p>
              <a:endParaRPr/>
            </a:p>
          </p:txBody>
        </p:sp>
        <p:sp>
          <p:nvSpPr>
            <p:cNvPr id="25" name="object 20">
              <a:extLst>
                <a:ext uri="{FF2B5EF4-FFF2-40B4-BE49-F238E27FC236}">
                  <a16:creationId xmlns:a16="http://schemas.microsoft.com/office/drawing/2014/main" xmlns="" id="{B690F308-F5F2-4734-80DD-822CC8720F55}"/>
                </a:ext>
              </a:extLst>
            </p:cNvPr>
            <p:cNvSpPr/>
            <p:nvPr/>
          </p:nvSpPr>
          <p:spPr>
            <a:xfrm>
              <a:off x="4096893" y="6466863"/>
              <a:ext cx="7620" cy="123189"/>
            </a:xfrm>
            <a:custGeom>
              <a:avLst/>
              <a:gdLst/>
              <a:ahLst/>
              <a:cxnLst/>
              <a:rect l="l" t="t" r="r" b="b"/>
              <a:pathLst>
                <a:path w="7619" h="123190">
                  <a:moveTo>
                    <a:pt x="7620" y="115874"/>
                  </a:moveTo>
                  <a:lnTo>
                    <a:pt x="3810" y="115874"/>
                  </a:lnTo>
                  <a:lnTo>
                    <a:pt x="3810" y="122732"/>
                  </a:lnTo>
                  <a:lnTo>
                    <a:pt x="7620" y="122732"/>
                  </a:lnTo>
                  <a:lnTo>
                    <a:pt x="7620" y="119684"/>
                  </a:lnTo>
                  <a:lnTo>
                    <a:pt x="7620" y="115874"/>
                  </a:lnTo>
                  <a:close/>
                </a:path>
                <a:path w="7619" h="123190">
                  <a:moveTo>
                    <a:pt x="7620" y="0"/>
                  </a:moveTo>
                  <a:lnTo>
                    <a:pt x="0" y="0"/>
                  </a:lnTo>
                  <a:lnTo>
                    <a:pt x="0" y="115570"/>
                  </a:lnTo>
                  <a:lnTo>
                    <a:pt x="0" y="119380"/>
                  </a:lnTo>
                  <a:lnTo>
                    <a:pt x="2209" y="119380"/>
                  </a:lnTo>
                  <a:lnTo>
                    <a:pt x="2209" y="115570"/>
                  </a:lnTo>
                  <a:lnTo>
                    <a:pt x="7620" y="115570"/>
                  </a:lnTo>
                  <a:lnTo>
                    <a:pt x="7620" y="0"/>
                  </a:lnTo>
                  <a:close/>
                </a:path>
              </a:pathLst>
            </a:custGeom>
            <a:solidFill>
              <a:srgbClr val="000000"/>
            </a:solidFill>
          </p:spPr>
          <p:txBody>
            <a:bodyPr wrap="square" lIns="0" tIns="0" rIns="0" bIns="0" rtlCol="0"/>
            <a:lstStyle/>
            <a:p>
              <a:endParaRPr/>
            </a:p>
          </p:txBody>
        </p:sp>
        <p:sp>
          <p:nvSpPr>
            <p:cNvPr id="26" name="object 21">
              <a:extLst>
                <a:ext uri="{FF2B5EF4-FFF2-40B4-BE49-F238E27FC236}">
                  <a16:creationId xmlns:a16="http://schemas.microsoft.com/office/drawing/2014/main" xmlns="" id="{1F24010D-E69F-443B-B4A6-2669CBB62BE0}"/>
                </a:ext>
              </a:extLst>
            </p:cNvPr>
            <p:cNvSpPr/>
            <p:nvPr/>
          </p:nvSpPr>
          <p:spPr>
            <a:xfrm>
              <a:off x="3978047" y="6463128"/>
              <a:ext cx="123189" cy="127000"/>
            </a:xfrm>
            <a:custGeom>
              <a:avLst/>
              <a:gdLst/>
              <a:ahLst/>
              <a:cxnLst/>
              <a:rect l="l" t="t" r="r" b="b"/>
              <a:pathLst>
                <a:path w="123189" h="127000">
                  <a:moveTo>
                    <a:pt x="122656" y="119303"/>
                  </a:moveTo>
                  <a:lnTo>
                    <a:pt x="7607" y="119303"/>
                  </a:lnTo>
                  <a:lnTo>
                    <a:pt x="7607" y="7620"/>
                  </a:lnTo>
                  <a:lnTo>
                    <a:pt x="7607" y="3810"/>
                  </a:lnTo>
                  <a:lnTo>
                    <a:pt x="3810" y="7620"/>
                  </a:lnTo>
                  <a:lnTo>
                    <a:pt x="3810" y="0"/>
                  </a:lnTo>
                  <a:lnTo>
                    <a:pt x="0" y="0"/>
                  </a:lnTo>
                  <a:lnTo>
                    <a:pt x="0" y="3810"/>
                  </a:lnTo>
                  <a:lnTo>
                    <a:pt x="0" y="123418"/>
                  </a:lnTo>
                  <a:lnTo>
                    <a:pt x="1993" y="123418"/>
                  </a:lnTo>
                  <a:lnTo>
                    <a:pt x="1993" y="125018"/>
                  </a:lnTo>
                  <a:lnTo>
                    <a:pt x="0" y="123418"/>
                  </a:lnTo>
                  <a:lnTo>
                    <a:pt x="0" y="126466"/>
                  </a:lnTo>
                  <a:lnTo>
                    <a:pt x="1993" y="126466"/>
                  </a:lnTo>
                  <a:lnTo>
                    <a:pt x="1993" y="126923"/>
                  </a:lnTo>
                  <a:lnTo>
                    <a:pt x="122656" y="126923"/>
                  </a:lnTo>
                  <a:lnTo>
                    <a:pt x="122656" y="123113"/>
                  </a:lnTo>
                  <a:lnTo>
                    <a:pt x="122656" y="119303"/>
                  </a:lnTo>
                  <a:close/>
                </a:path>
              </a:pathLst>
            </a:custGeom>
            <a:solidFill>
              <a:srgbClr val="000000"/>
            </a:solidFill>
          </p:spPr>
          <p:txBody>
            <a:bodyPr wrap="square" lIns="0" tIns="0" rIns="0" bIns="0" rtlCol="0"/>
            <a:lstStyle/>
            <a:p>
              <a:endParaRPr/>
            </a:p>
          </p:txBody>
        </p:sp>
        <p:sp>
          <p:nvSpPr>
            <p:cNvPr id="27" name="object 22">
              <a:extLst>
                <a:ext uri="{FF2B5EF4-FFF2-40B4-BE49-F238E27FC236}">
                  <a16:creationId xmlns:a16="http://schemas.microsoft.com/office/drawing/2014/main" xmlns="" id="{DB457BFB-45B5-435D-952B-521716C7D76E}"/>
                </a:ext>
              </a:extLst>
            </p:cNvPr>
            <p:cNvSpPr/>
            <p:nvPr/>
          </p:nvSpPr>
          <p:spPr>
            <a:xfrm>
              <a:off x="3981857" y="6765312"/>
              <a:ext cx="123189" cy="7620"/>
            </a:xfrm>
            <a:custGeom>
              <a:avLst/>
              <a:gdLst/>
              <a:ahLst/>
              <a:cxnLst/>
              <a:rect l="l" t="t" r="r" b="b"/>
              <a:pathLst>
                <a:path w="123189" h="7619">
                  <a:moveTo>
                    <a:pt x="122656" y="279"/>
                  </a:moveTo>
                  <a:lnTo>
                    <a:pt x="120459" y="279"/>
                  </a:lnTo>
                  <a:lnTo>
                    <a:pt x="120459" y="0"/>
                  </a:lnTo>
                  <a:lnTo>
                    <a:pt x="0" y="0"/>
                  </a:lnTo>
                  <a:lnTo>
                    <a:pt x="0" y="3810"/>
                  </a:lnTo>
                  <a:lnTo>
                    <a:pt x="0" y="7620"/>
                  </a:lnTo>
                  <a:lnTo>
                    <a:pt x="116649" y="7620"/>
                  </a:lnTo>
                  <a:lnTo>
                    <a:pt x="116649" y="3810"/>
                  </a:lnTo>
                  <a:lnTo>
                    <a:pt x="120459" y="3810"/>
                  </a:lnTo>
                  <a:lnTo>
                    <a:pt x="120459" y="1892"/>
                  </a:lnTo>
                  <a:lnTo>
                    <a:pt x="122656" y="4089"/>
                  </a:lnTo>
                  <a:lnTo>
                    <a:pt x="122656" y="279"/>
                  </a:lnTo>
                  <a:close/>
                </a:path>
              </a:pathLst>
            </a:custGeom>
            <a:solidFill>
              <a:srgbClr val="000000"/>
            </a:solidFill>
          </p:spPr>
          <p:txBody>
            <a:bodyPr wrap="square" lIns="0" tIns="0" rIns="0" bIns="0" rtlCol="0"/>
            <a:lstStyle/>
            <a:p>
              <a:endParaRPr/>
            </a:p>
          </p:txBody>
        </p:sp>
        <p:sp>
          <p:nvSpPr>
            <p:cNvPr id="28" name="object 23">
              <a:extLst>
                <a:ext uri="{FF2B5EF4-FFF2-40B4-BE49-F238E27FC236}">
                  <a16:creationId xmlns:a16="http://schemas.microsoft.com/office/drawing/2014/main" xmlns="" id="{B491D31E-DAA1-4953-A199-D577DF57F0DB}"/>
                </a:ext>
              </a:extLst>
            </p:cNvPr>
            <p:cNvSpPr/>
            <p:nvPr/>
          </p:nvSpPr>
          <p:spPr>
            <a:xfrm>
              <a:off x="4096893" y="6769123"/>
              <a:ext cx="7620" cy="123825"/>
            </a:xfrm>
            <a:custGeom>
              <a:avLst/>
              <a:gdLst/>
              <a:ahLst/>
              <a:cxnLst/>
              <a:rect l="l" t="t" r="r" b="b"/>
              <a:pathLst>
                <a:path w="7619" h="123825">
                  <a:moveTo>
                    <a:pt x="7620" y="0"/>
                  </a:moveTo>
                  <a:lnTo>
                    <a:pt x="0" y="0"/>
                  </a:lnTo>
                  <a:lnTo>
                    <a:pt x="0" y="114300"/>
                  </a:lnTo>
                  <a:lnTo>
                    <a:pt x="0" y="119380"/>
                  </a:lnTo>
                  <a:lnTo>
                    <a:pt x="1905" y="119380"/>
                  </a:lnTo>
                  <a:lnTo>
                    <a:pt x="1905" y="114300"/>
                  </a:lnTo>
                  <a:lnTo>
                    <a:pt x="3810" y="114300"/>
                  </a:lnTo>
                  <a:lnTo>
                    <a:pt x="3810" y="123698"/>
                  </a:lnTo>
                  <a:lnTo>
                    <a:pt x="7620" y="123698"/>
                  </a:lnTo>
                  <a:lnTo>
                    <a:pt x="7620" y="119888"/>
                  </a:lnTo>
                  <a:lnTo>
                    <a:pt x="7620" y="114300"/>
                  </a:lnTo>
                  <a:lnTo>
                    <a:pt x="7620" y="113792"/>
                  </a:lnTo>
                  <a:lnTo>
                    <a:pt x="7620" y="0"/>
                  </a:lnTo>
                  <a:close/>
                </a:path>
              </a:pathLst>
            </a:custGeom>
            <a:solidFill>
              <a:srgbClr val="000000"/>
            </a:solidFill>
          </p:spPr>
          <p:txBody>
            <a:bodyPr wrap="square" lIns="0" tIns="0" rIns="0" bIns="0" rtlCol="0"/>
            <a:lstStyle/>
            <a:p>
              <a:endParaRPr/>
            </a:p>
          </p:txBody>
        </p:sp>
        <p:sp>
          <p:nvSpPr>
            <p:cNvPr id="29" name="object 24">
              <a:extLst>
                <a:ext uri="{FF2B5EF4-FFF2-40B4-BE49-F238E27FC236}">
                  <a16:creationId xmlns:a16="http://schemas.microsoft.com/office/drawing/2014/main" xmlns="" id="{5367E382-7D9B-469C-BDB1-408C1EB560D3}"/>
                </a:ext>
              </a:extLst>
            </p:cNvPr>
            <p:cNvSpPr/>
            <p:nvPr/>
          </p:nvSpPr>
          <p:spPr>
            <a:xfrm>
              <a:off x="3978047" y="6765592"/>
              <a:ext cx="123189" cy="127635"/>
            </a:xfrm>
            <a:custGeom>
              <a:avLst/>
              <a:gdLst/>
              <a:ahLst/>
              <a:cxnLst/>
              <a:rect l="l" t="t" r="r" b="b"/>
              <a:pathLst>
                <a:path w="123189" h="127634">
                  <a:moveTo>
                    <a:pt x="122656" y="117830"/>
                  </a:moveTo>
                  <a:lnTo>
                    <a:pt x="7607" y="117830"/>
                  </a:lnTo>
                  <a:lnTo>
                    <a:pt x="7607" y="7620"/>
                  </a:lnTo>
                  <a:lnTo>
                    <a:pt x="7607" y="3810"/>
                  </a:lnTo>
                  <a:lnTo>
                    <a:pt x="3810" y="7620"/>
                  </a:lnTo>
                  <a:lnTo>
                    <a:pt x="3810" y="0"/>
                  </a:lnTo>
                  <a:lnTo>
                    <a:pt x="0" y="0"/>
                  </a:lnTo>
                  <a:lnTo>
                    <a:pt x="0" y="3810"/>
                  </a:lnTo>
                  <a:lnTo>
                    <a:pt x="0" y="123418"/>
                  </a:lnTo>
                  <a:lnTo>
                    <a:pt x="1384" y="123418"/>
                  </a:lnTo>
                  <a:lnTo>
                    <a:pt x="1384" y="124802"/>
                  </a:lnTo>
                  <a:lnTo>
                    <a:pt x="0" y="123418"/>
                  </a:lnTo>
                  <a:lnTo>
                    <a:pt x="0" y="127228"/>
                  </a:lnTo>
                  <a:lnTo>
                    <a:pt x="3810" y="127228"/>
                  </a:lnTo>
                  <a:lnTo>
                    <a:pt x="3302" y="126720"/>
                  </a:lnTo>
                  <a:lnTo>
                    <a:pt x="122656" y="126720"/>
                  </a:lnTo>
                  <a:lnTo>
                    <a:pt x="122656" y="122910"/>
                  </a:lnTo>
                  <a:lnTo>
                    <a:pt x="122656" y="117830"/>
                  </a:lnTo>
                  <a:close/>
                </a:path>
              </a:pathLst>
            </a:custGeom>
            <a:solidFill>
              <a:srgbClr val="000000"/>
            </a:solidFill>
          </p:spPr>
          <p:txBody>
            <a:bodyPr wrap="square" lIns="0" tIns="0" rIns="0" bIns="0" rtlCol="0"/>
            <a:lstStyle/>
            <a:p>
              <a:endParaRPr/>
            </a:p>
          </p:txBody>
        </p:sp>
        <p:sp>
          <p:nvSpPr>
            <p:cNvPr id="30" name="object 25">
              <a:extLst>
                <a:ext uri="{FF2B5EF4-FFF2-40B4-BE49-F238E27FC236}">
                  <a16:creationId xmlns:a16="http://schemas.microsoft.com/office/drawing/2014/main" xmlns="" id="{F3A1FC9F-B11A-4E8B-AEF7-7535DFAC228D}"/>
                </a:ext>
              </a:extLst>
            </p:cNvPr>
            <p:cNvSpPr/>
            <p:nvPr/>
          </p:nvSpPr>
          <p:spPr>
            <a:xfrm>
              <a:off x="4030611" y="6355699"/>
              <a:ext cx="10160" cy="111760"/>
            </a:xfrm>
            <a:custGeom>
              <a:avLst/>
              <a:gdLst/>
              <a:ahLst/>
              <a:cxnLst/>
              <a:rect l="l" t="t" r="r" b="b"/>
              <a:pathLst>
                <a:path w="10160" h="111759">
                  <a:moveTo>
                    <a:pt x="9906" y="0"/>
                  </a:moveTo>
                  <a:lnTo>
                    <a:pt x="6096" y="0"/>
                  </a:lnTo>
                  <a:lnTo>
                    <a:pt x="0" y="0"/>
                  </a:lnTo>
                  <a:lnTo>
                    <a:pt x="0" y="111239"/>
                  </a:lnTo>
                  <a:lnTo>
                    <a:pt x="9906" y="111239"/>
                  </a:lnTo>
                  <a:lnTo>
                    <a:pt x="9906" y="0"/>
                  </a:lnTo>
                  <a:close/>
                </a:path>
              </a:pathLst>
            </a:custGeom>
            <a:solidFill>
              <a:srgbClr val="000000"/>
            </a:solidFill>
          </p:spPr>
          <p:txBody>
            <a:bodyPr wrap="square" lIns="0" tIns="0" rIns="0" bIns="0" rtlCol="0"/>
            <a:lstStyle/>
            <a:p>
              <a:endParaRPr/>
            </a:p>
          </p:txBody>
        </p:sp>
        <p:sp>
          <p:nvSpPr>
            <p:cNvPr id="31" name="object 26">
              <a:extLst>
                <a:ext uri="{FF2B5EF4-FFF2-40B4-BE49-F238E27FC236}">
                  <a16:creationId xmlns:a16="http://schemas.microsoft.com/office/drawing/2014/main" xmlns="" id="{01974196-0BE7-4335-813D-2E33C18ECF54}"/>
                </a:ext>
              </a:extLst>
            </p:cNvPr>
            <p:cNvSpPr/>
            <p:nvPr/>
          </p:nvSpPr>
          <p:spPr>
            <a:xfrm>
              <a:off x="4257650" y="6588071"/>
              <a:ext cx="9525" cy="180340"/>
            </a:xfrm>
            <a:custGeom>
              <a:avLst/>
              <a:gdLst/>
              <a:ahLst/>
              <a:cxnLst/>
              <a:rect l="l" t="t" r="r" b="b"/>
              <a:pathLst>
                <a:path w="9525" h="180340">
                  <a:moveTo>
                    <a:pt x="9143" y="0"/>
                  </a:moveTo>
                  <a:lnTo>
                    <a:pt x="0" y="0"/>
                  </a:lnTo>
                  <a:lnTo>
                    <a:pt x="0" y="179806"/>
                  </a:lnTo>
                  <a:lnTo>
                    <a:pt x="3810" y="179806"/>
                  </a:lnTo>
                  <a:lnTo>
                    <a:pt x="9143" y="179806"/>
                  </a:lnTo>
                  <a:lnTo>
                    <a:pt x="9143" y="0"/>
                  </a:lnTo>
                  <a:close/>
                </a:path>
              </a:pathLst>
            </a:custGeom>
            <a:solidFill>
              <a:srgbClr val="000000"/>
            </a:solidFill>
          </p:spPr>
          <p:txBody>
            <a:bodyPr wrap="square" lIns="0" tIns="0" rIns="0" bIns="0" rtlCol="0"/>
            <a:lstStyle/>
            <a:p>
              <a:endParaRPr/>
            </a:p>
          </p:txBody>
        </p:sp>
        <p:sp>
          <p:nvSpPr>
            <p:cNvPr id="32" name="object 27">
              <a:extLst>
                <a:ext uri="{FF2B5EF4-FFF2-40B4-BE49-F238E27FC236}">
                  <a16:creationId xmlns:a16="http://schemas.microsoft.com/office/drawing/2014/main" xmlns="" id="{0CE21370-0E2F-4FB0-9A68-35DD23D3B2AD}"/>
                </a:ext>
              </a:extLst>
            </p:cNvPr>
            <p:cNvSpPr/>
            <p:nvPr/>
          </p:nvSpPr>
          <p:spPr>
            <a:xfrm>
              <a:off x="4206609" y="6463052"/>
              <a:ext cx="123189" cy="7620"/>
            </a:xfrm>
            <a:custGeom>
              <a:avLst/>
              <a:gdLst/>
              <a:ahLst/>
              <a:cxnLst/>
              <a:rect l="l" t="t" r="r" b="b"/>
              <a:pathLst>
                <a:path w="123189" h="7619">
                  <a:moveTo>
                    <a:pt x="122656" y="76"/>
                  </a:moveTo>
                  <a:lnTo>
                    <a:pt x="119875" y="76"/>
                  </a:lnTo>
                  <a:lnTo>
                    <a:pt x="0" y="0"/>
                  </a:lnTo>
                  <a:lnTo>
                    <a:pt x="0" y="3810"/>
                  </a:lnTo>
                  <a:lnTo>
                    <a:pt x="0" y="7620"/>
                  </a:lnTo>
                  <a:lnTo>
                    <a:pt x="115328" y="7620"/>
                  </a:lnTo>
                  <a:lnTo>
                    <a:pt x="115328" y="3810"/>
                  </a:lnTo>
                  <a:lnTo>
                    <a:pt x="119875" y="3810"/>
                  </a:lnTo>
                  <a:lnTo>
                    <a:pt x="119875" y="1905"/>
                  </a:lnTo>
                  <a:lnTo>
                    <a:pt x="122656" y="3886"/>
                  </a:lnTo>
                  <a:lnTo>
                    <a:pt x="122656" y="76"/>
                  </a:lnTo>
                  <a:close/>
                </a:path>
              </a:pathLst>
            </a:custGeom>
            <a:solidFill>
              <a:srgbClr val="000000"/>
            </a:solidFill>
          </p:spPr>
          <p:txBody>
            <a:bodyPr wrap="square" lIns="0" tIns="0" rIns="0" bIns="0" rtlCol="0"/>
            <a:lstStyle/>
            <a:p>
              <a:endParaRPr/>
            </a:p>
          </p:txBody>
        </p:sp>
        <p:sp>
          <p:nvSpPr>
            <p:cNvPr id="33" name="object 28">
              <a:extLst>
                <a:ext uri="{FF2B5EF4-FFF2-40B4-BE49-F238E27FC236}">
                  <a16:creationId xmlns:a16="http://schemas.microsoft.com/office/drawing/2014/main" xmlns="" id="{029D215E-7241-4287-B0C7-6B8F527315DB}"/>
                </a:ext>
              </a:extLst>
            </p:cNvPr>
            <p:cNvSpPr/>
            <p:nvPr/>
          </p:nvSpPr>
          <p:spPr>
            <a:xfrm>
              <a:off x="4320122" y="6466863"/>
              <a:ext cx="9525" cy="123189"/>
            </a:xfrm>
            <a:custGeom>
              <a:avLst/>
              <a:gdLst/>
              <a:ahLst/>
              <a:cxnLst/>
              <a:rect l="l" t="t" r="r" b="b"/>
              <a:pathLst>
                <a:path w="9525" h="123190">
                  <a:moveTo>
                    <a:pt x="9144" y="115874"/>
                  </a:moveTo>
                  <a:lnTo>
                    <a:pt x="3810" y="115874"/>
                  </a:lnTo>
                  <a:lnTo>
                    <a:pt x="3810" y="122732"/>
                  </a:lnTo>
                  <a:lnTo>
                    <a:pt x="9144" y="122732"/>
                  </a:lnTo>
                  <a:lnTo>
                    <a:pt x="9144" y="119684"/>
                  </a:lnTo>
                  <a:lnTo>
                    <a:pt x="9144" y="115874"/>
                  </a:lnTo>
                  <a:close/>
                </a:path>
                <a:path w="9525" h="123190">
                  <a:moveTo>
                    <a:pt x="9144" y="0"/>
                  </a:moveTo>
                  <a:lnTo>
                    <a:pt x="0" y="0"/>
                  </a:lnTo>
                  <a:lnTo>
                    <a:pt x="0" y="115570"/>
                  </a:lnTo>
                  <a:lnTo>
                    <a:pt x="0" y="119380"/>
                  </a:lnTo>
                  <a:lnTo>
                    <a:pt x="2209" y="119380"/>
                  </a:lnTo>
                  <a:lnTo>
                    <a:pt x="2209" y="115570"/>
                  </a:lnTo>
                  <a:lnTo>
                    <a:pt x="9144" y="115570"/>
                  </a:lnTo>
                  <a:lnTo>
                    <a:pt x="9144" y="0"/>
                  </a:lnTo>
                  <a:close/>
                </a:path>
              </a:pathLst>
            </a:custGeom>
            <a:solidFill>
              <a:srgbClr val="000000"/>
            </a:solidFill>
          </p:spPr>
          <p:txBody>
            <a:bodyPr wrap="square" lIns="0" tIns="0" rIns="0" bIns="0" rtlCol="0"/>
            <a:lstStyle/>
            <a:p>
              <a:endParaRPr/>
            </a:p>
          </p:txBody>
        </p:sp>
        <p:sp>
          <p:nvSpPr>
            <p:cNvPr id="34" name="object 29">
              <a:extLst>
                <a:ext uri="{FF2B5EF4-FFF2-40B4-BE49-F238E27FC236}">
                  <a16:creationId xmlns:a16="http://schemas.microsoft.com/office/drawing/2014/main" xmlns="" id="{0852DAB3-BBFB-4B9C-A1A9-1DAA5A6A4BD9}"/>
                </a:ext>
              </a:extLst>
            </p:cNvPr>
            <p:cNvSpPr/>
            <p:nvPr/>
          </p:nvSpPr>
          <p:spPr>
            <a:xfrm>
              <a:off x="4201275" y="6463128"/>
              <a:ext cx="123189" cy="127000"/>
            </a:xfrm>
            <a:custGeom>
              <a:avLst/>
              <a:gdLst/>
              <a:ahLst/>
              <a:cxnLst/>
              <a:rect l="l" t="t" r="r" b="b"/>
              <a:pathLst>
                <a:path w="123189" h="127000">
                  <a:moveTo>
                    <a:pt x="122656" y="119303"/>
                  </a:moveTo>
                  <a:lnTo>
                    <a:pt x="9144" y="119303"/>
                  </a:lnTo>
                  <a:lnTo>
                    <a:pt x="9144" y="7620"/>
                  </a:lnTo>
                  <a:lnTo>
                    <a:pt x="9144" y="3810"/>
                  </a:lnTo>
                  <a:lnTo>
                    <a:pt x="5334" y="7620"/>
                  </a:lnTo>
                  <a:lnTo>
                    <a:pt x="5334" y="0"/>
                  </a:lnTo>
                  <a:lnTo>
                    <a:pt x="0" y="0"/>
                  </a:lnTo>
                  <a:lnTo>
                    <a:pt x="0" y="3810"/>
                  </a:lnTo>
                  <a:lnTo>
                    <a:pt x="0" y="123418"/>
                  </a:lnTo>
                  <a:lnTo>
                    <a:pt x="2794" y="123418"/>
                  </a:lnTo>
                  <a:lnTo>
                    <a:pt x="2794" y="125018"/>
                  </a:lnTo>
                  <a:lnTo>
                    <a:pt x="0" y="123418"/>
                  </a:lnTo>
                  <a:lnTo>
                    <a:pt x="0" y="126466"/>
                  </a:lnTo>
                  <a:lnTo>
                    <a:pt x="2794" y="126466"/>
                  </a:lnTo>
                  <a:lnTo>
                    <a:pt x="2794" y="126923"/>
                  </a:lnTo>
                  <a:lnTo>
                    <a:pt x="122656" y="126923"/>
                  </a:lnTo>
                  <a:lnTo>
                    <a:pt x="122656" y="123113"/>
                  </a:lnTo>
                  <a:lnTo>
                    <a:pt x="122656" y="119303"/>
                  </a:lnTo>
                  <a:close/>
                </a:path>
              </a:pathLst>
            </a:custGeom>
            <a:solidFill>
              <a:srgbClr val="000000"/>
            </a:solidFill>
          </p:spPr>
          <p:txBody>
            <a:bodyPr wrap="square" lIns="0" tIns="0" rIns="0" bIns="0" rtlCol="0"/>
            <a:lstStyle/>
            <a:p>
              <a:endParaRPr/>
            </a:p>
          </p:txBody>
        </p:sp>
        <p:sp>
          <p:nvSpPr>
            <p:cNvPr id="35" name="object 30">
              <a:extLst>
                <a:ext uri="{FF2B5EF4-FFF2-40B4-BE49-F238E27FC236}">
                  <a16:creationId xmlns:a16="http://schemas.microsoft.com/office/drawing/2014/main" xmlns="" id="{E0427D83-3580-4B31-AD9A-FA9C49F13A99}"/>
                </a:ext>
              </a:extLst>
            </p:cNvPr>
            <p:cNvSpPr/>
            <p:nvPr/>
          </p:nvSpPr>
          <p:spPr>
            <a:xfrm>
              <a:off x="4206609" y="6765312"/>
              <a:ext cx="123189" cy="7620"/>
            </a:xfrm>
            <a:custGeom>
              <a:avLst/>
              <a:gdLst/>
              <a:ahLst/>
              <a:cxnLst/>
              <a:rect l="l" t="t" r="r" b="b"/>
              <a:pathLst>
                <a:path w="123189" h="7619">
                  <a:moveTo>
                    <a:pt x="122656" y="279"/>
                  </a:moveTo>
                  <a:lnTo>
                    <a:pt x="119595" y="279"/>
                  </a:lnTo>
                  <a:lnTo>
                    <a:pt x="119595" y="0"/>
                  </a:lnTo>
                  <a:lnTo>
                    <a:pt x="0" y="0"/>
                  </a:lnTo>
                  <a:lnTo>
                    <a:pt x="0" y="3810"/>
                  </a:lnTo>
                  <a:lnTo>
                    <a:pt x="0" y="7620"/>
                  </a:lnTo>
                  <a:lnTo>
                    <a:pt x="115125" y="7620"/>
                  </a:lnTo>
                  <a:lnTo>
                    <a:pt x="115125" y="3810"/>
                  </a:lnTo>
                  <a:lnTo>
                    <a:pt x="119595" y="3810"/>
                  </a:lnTo>
                  <a:lnTo>
                    <a:pt x="119595" y="1905"/>
                  </a:lnTo>
                  <a:lnTo>
                    <a:pt x="122656" y="4089"/>
                  </a:lnTo>
                  <a:lnTo>
                    <a:pt x="122656" y="279"/>
                  </a:lnTo>
                  <a:close/>
                </a:path>
              </a:pathLst>
            </a:custGeom>
            <a:solidFill>
              <a:srgbClr val="000000"/>
            </a:solidFill>
          </p:spPr>
          <p:txBody>
            <a:bodyPr wrap="square" lIns="0" tIns="0" rIns="0" bIns="0" rtlCol="0"/>
            <a:lstStyle/>
            <a:p>
              <a:endParaRPr/>
            </a:p>
          </p:txBody>
        </p:sp>
        <p:sp>
          <p:nvSpPr>
            <p:cNvPr id="36" name="object 31">
              <a:extLst>
                <a:ext uri="{FF2B5EF4-FFF2-40B4-BE49-F238E27FC236}">
                  <a16:creationId xmlns:a16="http://schemas.microsoft.com/office/drawing/2014/main" xmlns="" id="{B3228970-D932-4119-8639-B6B51F968112}"/>
                </a:ext>
              </a:extLst>
            </p:cNvPr>
            <p:cNvSpPr/>
            <p:nvPr/>
          </p:nvSpPr>
          <p:spPr>
            <a:xfrm>
              <a:off x="4320122" y="6769123"/>
              <a:ext cx="9525" cy="123825"/>
            </a:xfrm>
            <a:custGeom>
              <a:avLst/>
              <a:gdLst/>
              <a:ahLst/>
              <a:cxnLst/>
              <a:rect l="l" t="t" r="r" b="b"/>
              <a:pathLst>
                <a:path w="9525" h="123825">
                  <a:moveTo>
                    <a:pt x="9144" y="0"/>
                  </a:moveTo>
                  <a:lnTo>
                    <a:pt x="0" y="0"/>
                  </a:lnTo>
                  <a:lnTo>
                    <a:pt x="0" y="114300"/>
                  </a:lnTo>
                  <a:lnTo>
                    <a:pt x="0" y="119380"/>
                  </a:lnTo>
                  <a:lnTo>
                    <a:pt x="1905" y="119380"/>
                  </a:lnTo>
                  <a:lnTo>
                    <a:pt x="1905" y="114300"/>
                  </a:lnTo>
                  <a:lnTo>
                    <a:pt x="3810" y="114300"/>
                  </a:lnTo>
                  <a:lnTo>
                    <a:pt x="3810" y="123698"/>
                  </a:lnTo>
                  <a:lnTo>
                    <a:pt x="9144" y="123698"/>
                  </a:lnTo>
                  <a:lnTo>
                    <a:pt x="9144" y="119888"/>
                  </a:lnTo>
                  <a:lnTo>
                    <a:pt x="9144" y="114300"/>
                  </a:lnTo>
                  <a:lnTo>
                    <a:pt x="9144" y="113792"/>
                  </a:lnTo>
                  <a:lnTo>
                    <a:pt x="9144" y="0"/>
                  </a:lnTo>
                  <a:close/>
                </a:path>
              </a:pathLst>
            </a:custGeom>
            <a:solidFill>
              <a:srgbClr val="000000"/>
            </a:solidFill>
          </p:spPr>
          <p:txBody>
            <a:bodyPr wrap="square" lIns="0" tIns="0" rIns="0" bIns="0" rtlCol="0"/>
            <a:lstStyle/>
            <a:p>
              <a:endParaRPr/>
            </a:p>
          </p:txBody>
        </p:sp>
        <p:sp>
          <p:nvSpPr>
            <p:cNvPr id="37" name="object 32">
              <a:extLst>
                <a:ext uri="{FF2B5EF4-FFF2-40B4-BE49-F238E27FC236}">
                  <a16:creationId xmlns:a16="http://schemas.microsoft.com/office/drawing/2014/main" xmlns="" id="{AB525BB7-3A36-485B-906F-EBDF9811D89B}"/>
                </a:ext>
              </a:extLst>
            </p:cNvPr>
            <p:cNvSpPr/>
            <p:nvPr/>
          </p:nvSpPr>
          <p:spPr>
            <a:xfrm>
              <a:off x="4201275" y="6765592"/>
              <a:ext cx="123189" cy="127635"/>
            </a:xfrm>
            <a:custGeom>
              <a:avLst/>
              <a:gdLst/>
              <a:ahLst/>
              <a:cxnLst/>
              <a:rect l="l" t="t" r="r" b="b"/>
              <a:pathLst>
                <a:path w="123189" h="127634">
                  <a:moveTo>
                    <a:pt x="122656" y="117830"/>
                  </a:moveTo>
                  <a:lnTo>
                    <a:pt x="9144" y="117830"/>
                  </a:lnTo>
                  <a:lnTo>
                    <a:pt x="9144" y="7620"/>
                  </a:lnTo>
                  <a:lnTo>
                    <a:pt x="9144" y="3810"/>
                  </a:lnTo>
                  <a:lnTo>
                    <a:pt x="5334" y="7620"/>
                  </a:lnTo>
                  <a:lnTo>
                    <a:pt x="5334" y="0"/>
                  </a:lnTo>
                  <a:lnTo>
                    <a:pt x="0" y="0"/>
                  </a:lnTo>
                  <a:lnTo>
                    <a:pt x="0" y="3810"/>
                  </a:lnTo>
                  <a:lnTo>
                    <a:pt x="0" y="123418"/>
                  </a:lnTo>
                  <a:lnTo>
                    <a:pt x="1943" y="123418"/>
                  </a:lnTo>
                  <a:lnTo>
                    <a:pt x="1943" y="124815"/>
                  </a:lnTo>
                  <a:lnTo>
                    <a:pt x="0" y="123418"/>
                  </a:lnTo>
                  <a:lnTo>
                    <a:pt x="0" y="127228"/>
                  </a:lnTo>
                  <a:lnTo>
                    <a:pt x="5334" y="127228"/>
                  </a:lnTo>
                  <a:lnTo>
                    <a:pt x="4622" y="126720"/>
                  </a:lnTo>
                  <a:lnTo>
                    <a:pt x="122656" y="126720"/>
                  </a:lnTo>
                  <a:lnTo>
                    <a:pt x="122656" y="122910"/>
                  </a:lnTo>
                  <a:lnTo>
                    <a:pt x="122656" y="117830"/>
                  </a:lnTo>
                  <a:close/>
                </a:path>
              </a:pathLst>
            </a:custGeom>
            <a:solidFill>
              <a:srgbClr val="000000"/>
            </a:solidFill>
          </p:spPr>
          <p:txBody>
            <a:bodyPr wrap="square" lIns="0" tIns="0" rIns="0" bIns="0" rtlCol="0"/>
            <a:lstStyle/>
            <a:p>
              <a:endParaRPr/>
            </a:p>
          </p:txBody>
        </p:sp>
        <p:sp>
          <p:nvSpPr>
            <p:cNvPr id="38" name="object 33">
              <a:extLst>
                <a:ext uri="{FF2B5EF4-FFF2-40B4-BE49-F238E27FC236}">
                  <a16:creationId xmlns:a16="http://schemas.microsoft.com/office/drawing/2014/main" xmlns="" id="{538B221D-E582-41EC-B7D5-7B8358157694}"/>
                </a:ext>
              </a:extLst>
            </p:cNvPr>
            <p:cNvSpPr/>
            <p:nvPr/>
          </p:nvSpPr>
          <p:spPr>
            <a:xfrm>
              <a:off x="3966616" y="6353832"/>
              <a:ext cx="367030" cy="113664"/>
            </a:xfrm>
            <a:custGeom>
              <a:avLst/>
              <a:gdLst/>
              <a:ahLst/>
              <a:cxnLst/>
              <a:rect l="l" t="t" r="r" b="b"/>
              <a:pathLst>
                <a:path w="367030" h="113665">
                  <a:moveTo>
                    <a:pt x="366458" y="0"/>
                  </a:moveTo>
                  <a:lnTo>
                    <a:pt x="0" y="0"/>
                  </a:lnTo>
                  <a:lnTo>
                    <a:pt x="0" y="3810"/>
                  </a:lnTo>
                  <a:lnTo>
                    <a:pt x="0" y="7620"/>
                  </a:lnTo>
                  <a:lnTo>
                    <a:pt x="288747" y="7620"/>
                  </a:lnTo>
                  <a:lnTo>
                    <a:pt x="288747" y="113106"/>
                  </a:lnTo>
                  <a:lnTo>
                    <a:pt x="296367" y="113106"/>
                  </a:lnTo>
                  <a:lnTo>
                    <a:pt x="296367" y="7620"/>
                  </a:lnTo>
                  <a:lnTo>
                    <a:pt x="366458" y="7620"/>
                  </a:lnTo>
                  <a:lnTo>
                    <a:pt x="366458" y="3810"/>
                  </a:lnTo>
                  <a:lnTo>
                    <a:pt x="366458" y="0"/>
                  </a:lnTo>
                  <a:close/>
                </a:path>
              </a:pathLst>
            </a:custGeom>
            <a:solidFill>
              <a:srgbClr val="000000"/>
            </a:solidFill>
          </p:spPr>
          <p:txBody>
            <a:bodyPr wrap="square" lIns="0" tIns="0" rIns="0" bIns="0" rtlCol="0"/>
            <a:lstStyle/>
            <a:p>
              <a:endParaRPr/>
            </a:p>
          </p:txBody>
        </p:sp>
        <p:sp>
          <p:nvSpPr>
            <p:cNvPr id="39" name="object 34">
              <a:extLst>
                <a:ext uri="{FF2B5EF4-FFF2-40B4-BE49-F238E27FC236}">
                  <a16:creationId xmlns:a16="http://schemas.microsoft.com/office/drawing/2014/main" xmlns="" id="{8ACF9322-BD84-430E-9BC4-65EF7155C33E}"/>
                </a:ext>
              </a:extLst>
            </p:cNvPr>
            <p:cNvSpPr/>
            <p:nvPr/>
          </p:nvSpPr>
          <p:spPr>
            <a:xfrm>
              <a:off x="4040519" y="6969782"/>
              <a:ext cx="109855" cy="7620"/>
            </a:xfrm>
            <a:custGeom>
              <a:avLst/>
              <a:gdLst/>
              <a:ahLst/>
              <a:cxnLst/>
              <a:rect l="l" t="t" r="r" b="b"/>
              <a:pathLst>
                <a:path w="109855" h="7619">
                  <a:moveTo>
                    <a:pt x="109702" y="0"/>
                  </a:moveTo>
                  <a:lnTo>
                    <a:pt x="0" y="0"/>
                  </a:lnTo>
                  <a:lnTo>
                    <a:pt x="0" y="3810"/>
                  </a:lnTo>
                  <a:lnTo>
                    <a:pt x="0" y="7620"/>
                  </a:lnTo>
                  <a:lnTo>
                    <a:pt x="109702" y="7620"/>
                  </a:lnTo>
                  <a:lnTo>
                    <a:pt x="109702" y="3810"/>
                  </a:lnTo>
                  <a:lnTo>
                    <a:pt x="109702" y="0"/>
                  </a:lnTo>
                  <a:close/>
                </a:path>
              </a:pathLst>
            </a:custGeom>
            <a:solidFill>
              <a:srgbClr val="000000"/>
            </a:solidFill>
          </p:spPr>
          <p:txBody>
            <a:bodyPr wrap="square" lIns="0" tIns="0" rIns="0" bIns="0" rtlCol="0"/>
            <a:lstStyle/>
            <a:p>
              <a:endParaRPr/>
            </a:p>
          </p:txBody>
        </p:sp>
        <p:sp>
          <p:nvSpPr>
            <p:cNvPr id="40" name="object 35">
              <a:extLst>
                <a:ext uri="{FF2B5EF4-FFF2-40B4-BE49-F238E27FC236}">
                  <a16:creationId xmlns:a16="http://schemas.microsoft.com/office/drawing/2014/main" xmlns="" id="{C74307DD-282E-4778-BAEE-E33519E04CBC}"/>
                </a:ext>
              </a:extLst>
            </p:cNvPr>
            <p:cNvSpPr/>
            <p:nvPr/>
          </p:nvSpPr>
          <p:spPr>
            <a:xfrm>
              <a:off x="4261460" y="6969782"/>
              <a:ext cx="107950" cy="7620"/>
            </a:xfrm>
            <a:custGeom>
              <a:avLst/>
              <a:gdLst/>
              <a:ahLst/>
              <a:cxnLst/>
              <a:rect l="l" t="t" r="r" b="b"/>
              <a:pathLst>
                <a:path w="107950" h="7619">
                  <a:moveTo>
                    <a:pt x="107416" y="0"/>
                  </a:moveTo>
                  <a:lnTo>
                    <a:pt x="0" y="0"/>
                  </a:lnTo>
                  <a:lnTo>
                    <a:pt x="0" y="3810"/>
                  </a:lnTo>
                  <a:lnTo>
                    <a:pt x="0" y="7620"/>
                  </a:lnTo>
                  <a:lnTo>
                    <a:pt x="107416" y="7620"/>
                  </a:lnTo>
                  <a:lnTo>
                    <a:pt x="107416" y="3810"/>
                  </a:lnTo>
                  <a:lnTo>
                    <a:pt x="107416" y="0"/>
                  </a:lnTo>
                  <a:close/>
                </a:path>
              </a:pathLst>
            </a:custGeom>
            <a:solidFill>
              <a:srgbClr val="000000"/>
            </a:solidFill>
          </p:spPr>
          <p:txBody>
            <a:bodyPr wrap="square" lIns="0" tIns="0" rIns="0" bIns="0" rtlCol="0"/>
            <a:lstStyle/>
            <a:p>
              <a:endParaRPr/>
            </a:p>
          </p:txBody>
        </p:sp>
        <p:sp>
          <p:nvSpPr>
            <p:cNvPr id="41" name="object 36">
              <a:extLst>
                <a:ext uri="{FF2B5EF4-FFF2-40B4-BE49-F238E27FC236}">
                  <a16:creationId xmlns:a16="http://schemas.microsoft.com/office/drawing/2014/main" xmlns="" id="{B6224B71-BB1F-41A2-9E6F-D4B692A318B8}"/>
                </a:ext>
              </a:extLst>
            </p:cNvPr>
            <p:cNvSpPr/>
            <p:nvPr/>
          </p:nvSpPr>
          <p:spPr>
            <a:xfrm>
              <a:off x="4259174" y="6706892"/>
              <a:ext cx="108585" cy="10160"/>
            </a:xfrm>
            <a:custGeom>
              <a:avLst/>
              <a:gdLst/>
              <a:ahLst/>
              <a:cxnLst/>
              <a:rect l="l" t="t" r="r" b="b"/>
              <a:pathLst>
                <a:path w="108585" h="10159">
                  <a:moveTo>
                    <a:pt x="108178" y="0"/>
                  </a:moveTo>
                  <a:lnTo>
                    <a:pt x="0" y="0"/>
                  </a:lnTo>
                  <a:lnTo>
                    <a:pt x="0" y="3810"/>
                  </a:lnTo>
                  <a:lnTo>
                    <a:pt x="0" y="10160"/>
                  </a:lnTo>
                  <a:lnTo>
                    <a:pt x="108178" y="10160"/>
                  </a:lnTo>
                  <a:lnTo>
                    <a:pt x="108178" y="3810"/>
                  </a:lnTo>
                  <a:lnTo>
                    <a:pt x="108178" y="0"/>
                  </a:lnTo>
                  <a:close/>
                </a:path>
              </a:pathLst>
            </a:custGeom>
            <a:solidFill>
              <a:srgbClr val="000000"/>
            </a:solidFill>
          </p:spPr>
          <p:txBody>
            <a:bodyPr wrap="square" lIns="0" tIns="0" rIns="0" bIns="0" rtlCol="0"/>
            <a:lstStyle/>
            <a:p>
              <a:endParaRPr/>
            </a:p>
          </p:txBody>
        </p:sp>
        <p:sp>
          <p:nvSpPr>
            <p:cNvPr id="42" name="object 37">
              <a:extLst>
                <a:ext uri="{FF2B5EF4-FFF2-40B4-BE49-F238E27FC236}">
                  <a16:creationId xmlns:a16="http://schemas.microsoft.com/office/drawing/2014/main" xmlns="" id="{7747F721-5F20-4B8C-A203-A780E42979C3}"/>
                </a:ext>
              </a:extLst>
            </p:cNvPr>
            <p:cNvSpPr/>
            <p:nvPr/>
          </p:nvSpPr>
          <p:spPr>
            <a:xfrm>
              <a:off x="4019945" y="6686356"/>
              <a:ext cx="37465" cy="38100"/>
            </a:xfrm>
            <a:custGeom>
              <a:avLst/>
              <a:gdLst/>
              <a:ahLst/>
              <a:cxnLst/>
              <a:rect l="l" t="t" r="r" b="b"/>
              <a:pathLst>
                <a:path w="37464" h="38100">
                  <a:moveTo>
                    <a:pt x="37338" y="15240"/>
                  </a:moveTo>
                  <a:lnTo>
                    <a:pt x="35814" y="12941"/>
                  </a:lnTo>
                  <a:lnTo>
                    <a:pt x="35814" y="11417"/>
                  </a:lnTo>
                  <a:lnTo>
                    <a:pt x="33528" y="9144"/>
                  </a:lnTo>
                  <a:lnTo>
                    <a:pt x="33528" y="7620"/>
                  </a:lnTo>
                  <a:lnTo>
                    <a:pt x="32004" y="7620"/>
                  </a:lnTo>
                  <a:lnTo>
                    <a:pt x="32004" y="6096"/>
                  </a:lnTo>
                  <a:lnTo>
                    <a:pt x="29718" y="6096"/>
                  </a:lnTo>
                  <a:lnTo>
                    <a:pt x="29718" y="3810"/>
                  </a:lnTo>
                  <a:lnTo>
                    <a:pt x="28194" y="3810"/>
                  </a:lnTo>
                  <a:lnTo>
                    <a:pt x="25908" y="2286"/>
                  </a:lnTo>
                  <a:lnTo>
                    <a:pt x="22098" y="2286"/>
                  </a:lnTo>
                  <a:lnTo>
                    <a:pt x="20574" y="0"/>
                  </a:lnTo>
                  <a:lnTo>
                    <a:pt x="18288" y="0"/>
                  </a:lnTo>
                  <a:lnTo>
                    <a:pt x="14478" y="0"/>
                  </a:lnTo>
                  <a:lnTo>
                    <a:pt x="14478" y="2286"/>
                  </a:lnTo>
                  <a:lnTo>
                    <a:pt x="9144" y="2286"/>
                  </a:lnTo>
                  <a:lnTo>
                    <a:pt x="9144" y="3810"/>
                  </a:lnTo>
                  <a:lnTo>
                    <a:pt x="7620" y="3810"/>
                  </a:lnTo>
                  <a:lnTo>
                    <a:pt x="3810" y="7620"/>
                  </a:lnTo>
                  <a:lnTo>
                    <a:pt x="1524" y="9144"/>
                  </a:lnTo>
                  <a:lnTo>
                    <a:pt x="1524" y="11417"/>
                  </a:lnTo>
                  <a:lnTo>
                    <a:pt x="0" y="12941"/>
                  </a:lnTo>
                  <a:lnTo>
                    <a:pt x="0" y="19037"/>
                  </a:lnTo>
                  <a:lnTo>
                    <a:pt x="0" y="26657"/>
                  </a:lnTo>
                  <a:lnTo>
                    <a:pt x="1524" y="26657"/>
                  </a:lnTo>
                  <a:lnTo>
                    <a:pt x="1524" y="30467"/>
                  </a:lnTo>
                  <a:lnTo>
                    <a:pt x="3810" y="30467"/>
                  </a:lnTo>
                  <a:lnTo>
                    <a:pt x="3810" y="31991"/>
                  </a:lnTo>
                  <a:lnTo>
                    <a:pt x="5334" y="34277"/>
                  </a:lnTo>
                  <a:lnTo>
                    <a:pt x="7620" y="34277"/>
                  </a:lnTo>
                  <a:lnTo>
                    <a:pt x="7620" y="35801"/>
                  </a:lnTo>
                  <a:lnTo>
                    <a:pt x="9144" y="35801"/>
                  </a:lnTo>
                  <a:lnTo>
                    <a:pt x="10668" y="38087"/>
                  </a:lnTo>
                  <a:lnTo>
                    <a:pt x="18288" y="38087"/>
                  </a:lnTo>
                  <a:lnTo>
                    <a:pt x="25908" y="38087"/>
                  </a:lnTo>
                  <a:lnTo>
                    <a:pt x="25908" y="35801"/>
                  </a:lnTo>
                  <a:lnTo>
                    <a:pt x="28194" y="35801"/>
                  </a:lnTo>
                  <a:lnTo>
                    <a:pt x="29718" y="34277"/>
                  </a:lnTo>
                  <a:lnTo>
                    <a:pt x="32004" y="34277"/>
                  </a:lnTo>
                  <a:lnTo>
                    <a:pt x="32004" y="31991"/>
                  </a:lnTo>
                  <a:lnTo>
                    <a:pt x="33528" y="31991"/>
                  </a:lnTo>
                  <a:lnTo>
                    <a:pt x="33528" y="30467"/>
                  </a:lnTo>
                  <a:lnTo>
                    <a:pt x="35814" y="28181"/>
                  </a:lnTo>
                  <a:lnTo>
                    <a:pt x="35814" y="24371"/>
                  </a:lnTo>
                  <a:lnTo>
                    <a:pt x="37338" y="24371"/>
                  </a:lnTo>
                  <a:lnTo>
                    <a:pt x="37338" y="19037"/>
                  </a:lnTo>
                  <a:lnTo>
                    <a:pt x="37338" y="15240"/>
                  </a:lnTo>
                  <a:close/>
                </a:path>
              </a:pathLst>
            </a:custGeom>
            <a:solidFill>
              <a:srgbClr val="000000"/>
            </a:solidFill>
          </p:spPr>
          <p:txBody>
            <a:bodyPr wrap="square" lIns="0" tIns="0" rIns="0" bIns="0" rtlCol="0"/>
            <a:lstStyle/>
            <a:p>
              <a:endParaRPr/>
            </a:p>
          </p:txBody>
        </p:sp>
        <p:sp>
          <p:nvSpPr>
            <p:cNvPr id="43" name="object 38">
              <a:extLst>
                <a:ext uri="{FF2B5EF4-FFF2-40B4-BE49-F238E27FC236}">
                  <a16:creationId xmlns:a16="http://schemas.microsoft.com/office/drawing/2014/main" xmlns="" id="{89F377AE-79A2-4D0A-A16F-CC6FD57E07B1}"/>
                </a:ext>
              </a:extLst>
            </p:cNvPr>
            <p:cNvSpPr/>
            <p:nvPr/>
          </p:nvSpPr>
          <p:spPr>
            <a:xfrm>
              <a:off x="4016135" y="6336649"/>
              <a:ext cx="37465" cy="38100"/>
            </a:xfrm>
            <a:custGeom>
              <a:avLst/>
              <a:gdLst/>
              <a:ahLst/>
              <a:cxnLst/>
              <a:rect l="l" t="t" r="r" b="b"/>
              <a:pathLst>
                <a:path w="37464" h="38100">
                  <a:moveTo>
                    <a:pt x="37338" y="11430"/>
                  </a:moveTo>
                  <a:lnTo>
                    <a:pt x="35814" y="11430"/>
                  </a:lnTo>
                  <a:lnTo>
                    <a:pt x="35814" y="9144"/>
                  </a:lnTo>
                  <a:lnTo>
                    <a:pt x="33528" y="7620"/>
                  </a:lnTo>
                  <a:lnTo>
                    <a:pt x="33528" y="5334"/>
                  </a:lnTo>
                  <a:lnTo>
                    <a:pt x="32004" y="5334"/>
                  </a:lnTo>
                  <a:lnTo>
                    <a:pt x="32004" y="3810"/>
                  </a:lnTo>
                  <a:lnTo>
                    <a:pt x="29718" y="3810"/>
                  </a:lnTo>
                  <a:lnTo>
                    <a:pt x="28194" y="1524"/>
                  </a:lnTo>
                  <a:lnTo>
                    <a:pt x="25908" y="1524"/>
                  </a:lnTo>
                  <a:lnTo>
                    <a:pt x="25908" y="0"/>
                  </a:lnTo>
                  <a:lnTo>
                    <a:pt x="18288" y="0"/>
                  </a:lnTo>
                  <a:lnTo>
                    <a:pt x="12954" y="0"/>
                  </a:lnTo>
                  <a:lnTo>
                    <a:pt x="11430" y="1524"/>
                  </a:lnTo>
                  <a:lnTo>
                    <a:pt x="9144" y="1524"/>
                  </a:lnTo>
                  <a:lnTo>
                    <a:pt x="7620" y="3810"/>
                  </a:lnTo>
                  <a:lnTo>
                    <a:pt x="5334" y="3810"/>
                  </a:lnTo>
                  <a:lnTo>
                    <a:pt x="5334" y="5334"/>
                  </a:lnTo>
                  <a:lnTo>
                    <a:pt x="3810" y="5334"/>
                  </a:lnTo>
                  <a:lnTo>
                    <a:pt x="3810" y="7620"/>
                  </a:lnTo>
                  <a:lnTo>
                    <a:pt x="1524" y="9144"/>
                  </a:lnTo>
                  <a:lnTo>
                    <a:pt x="1524" y="11430"/>
                  </a:lnTo>
                  <a:lnTo>
                    <a:pt x="0" y="12954"/>
                  </a:lnTo>
                  <a:lnTo>
                    <a:pt x="0" y="19050"/>
                  </a:lnTo>
                  <a:lnTo>
                    <a:pt x="0" y="24384"/>
                  </a:lnTo>
                  <a:lnTo>
                    <a:pt x="1524" y="24384"/>
                  </a:lnTo>
                  <a:lnTo>
                    <a:pt x="1524" y="28194"/>
                  </a:lnTo>
                  <a:lnTo>
                    <a:pt x="9144" y="35814"/>
                  </a:lnTo>
                  <a:lnTo>
                    <a:pt x="12954" y="35814"/>
                  </a:lnTo>
                  <a:lnTo>
                    <a:pt x="12954" y="38100"/>
                  </a:lnTo>
                  <a:lnTo>
                    <a:pt x="18288" y="38100"/>
                  </a:lnTo>
                  <a:lnTo>
                    <a:pt x="24384" y="38100"/>
                  </a:lnTo>
                  <a:lnTo>
                    <a:pt x="25908" y="35814"/>
                  </a:lnTo>
                  <a:lnTo>
                    <a:pt x="28194" y="35814"/>
                  </a:lnTo>
                  <a:lnTo>
                    <a:pt x="29718" y="34290"/>
                  </a:lnTo>
                  <a:lnTo>
                    <a:pt x="32004" y="34290"/>
                  </a:lnTo>
                  <a:lnTo>
                    <a:pt x="32004" y="32004"/>
                  </a:lnTo>
                  <a:lnTo>
                    <a:pt x="33528" y="32004"/>
                  </a:lnTo>
                  <a:lnTo>
                    <a:pt x="33528" y="30480"/>
                  </a:lnTo>
                  <a:lnTo>
                    <a:pt x="35814" y="28194"/>
                  </a:lnTo>
                  <a:lnTo>
                    <a:pt x="35814" y="26670"/>
                  </a:lnTo>
                  <a:lnTo>
                    <a:pt x="37338" y="24384"/>
                  </a:lnTo>
                  <a:lnTo>
                    <a:pt x="37338" y="19050"/>
                  </a:lnTo>
                  <a:lnTo>
                    <a:pt x="37338" y="11430"/>
                  </a:lnTo>
                  <a:close/>
                </a:path>
              </a:pathLst>
            </a:custGeom>
            <a:solidFill>
              <a:srgbClr val="000000"/>
            </a:solidFill>
          </p:spPr>
          <p:txBody>
            <a:bodyPr wrap="square" lIns="0" tIns="0" rIns="0" bIns="0" rtlCol="0"/>
            <a:lstStyle/>
            <a:p>
              <a:endParaRPr/>
            </a:p>
          </p:txBody>
        </p:sp>
        <p:sp>
          <p:nvSpPr>
            <p:cNvPr id="44" name="object 39">
              <a:extLst>
                <a:ext uri="{FF2B5EF4-FFF2-40B4-BE49-F238E27FC236}">
                  <a16:creationId xmlns:a16="http://schemas.microsoft.com/office/drawing/2014/main" xmlns="" id="{84569FFC-2AA1-4E89-ADEB-34AC743F9F8F}"/>
                </a:ext>
              </a:extLst>
            </p:cNvPr>
            <p:cNvSpPr/>
            <p:nvPr/>
          </p:nvSpPr>
          <p:spPr>
            <a:xfrm>
              <a:off x="4238600" y="6336649"/>
              <a:ext cx="38100" cy="38100"/>
            </a:xfrm>
            <a:custGeom>
              <a:avLst/>
              <a:gdLst/>
              <a:ahLst/>
              <a:cxnLst/>
              <a:rect l="l" t="t" r="r" b="b"/>
              <a:pathLst>
                <a:path w="38100" h="38100">
                  <a:moveTo>
                    <a:pt x="38100" y="15240"/>
                  </a:moveTo>
                  <a:lnTo>
                    <a:pt x="35814" y="12954"/>
                  </a:lnTo>
                  <a:lnTo>
                    <a:pt x="35814" y="9144"/>
                  </a:lnTo>
                  <a:lnTo>
                    <a:pt x="34290" y="9144"/>
                  </a:lnTo>
                  <a:lnTo>
                    <a:pt x="34290" y="7620"/>
                  </a:lnTo>
                  <a:lnTo>
                    <a:pt x="30480" y="3810"/>
                  </a:lnTo>
                  <a:lnTo>
                    <a:pt x="28194" y="3810"/>
                  </a:lnTo>
                  <a:lnTo>
                    <a:pt x="28194" y="1524"/>
                  </a:lnTo>
                  <a:lnTo>
                    <a:pt x="26670" y="1524"/>
                  </a:lnTo>
                  <a:lnTo>
                    <a:pt x="24384" y="0"/>
                  </a:lnTo>
                  <a:lnTo>
                    <a:pt x="19050" y="0"/>
                  </a:lnTo>
                  <a:lnTo>
                    <a:pt x="11430" y="0"/>
                  </a:lnTo>
                  <a:lnTo>
                    <a:pt x="11430" y="1524"/>
                  </a:lnTo>
                  <a:lnTo>
                    <a:pt x="7620" y="1524"/>
                  </a:lnTo>
                  <a:lnTo>
                    <a:pt x="7620" y="3810"/>
                  </a:lnTo>
                  <a:lnTo>
                    <a:pt x="6096" y="3810"/>
                  </a:lnTo>
                  <a:lnTo>
                    <a:pt x="6096" y="5334"/>
                  </a:lnTo>
                  <a:lnTo>
                    <a:pt x="3810" y="5334"/>
                  </a:lnTo>
                  <a:lnTo>
                    <a:pt x="3810" y="7620"/>
                  </a:lnTo>
                  <a:lnTo>
                    <a:pt x="2286" y="7620"/>
                  </a:lnTo>
                  <a:lnTo>
                    <a:pt x="2286" y="11430"/>
                  </a:lnTo>
                  <a:lnTo>
                    <a:pt x="0" y="11430"/>
                  </a:lnTo>
                  <a:lnTo>
                    <a:pt x="0" y="19050"/>
                  </a:lnTo>
                  <a:lnTo>
                    <a:pt x="0" y="26670"/>
                  </a:lnTo>
                  <a:lnTo>
                    <a:pt x="2286" y="26670"/>
                  </a:lnTo>
                  <a:lnTo>
                    <a:pt x="2286" y="30480"/>
                  </a:lnTo>
                  <a:lnTo>
                    <a:pt x="3810" y="30480"/>
                  </a:lnTo>
                  <a:lnTo>
                    <a:pt x="3810" y="32004"/>
                  </a:lnTo>
                  <a:lnTo>
                    <a:pt x="6096" y="32004"/>
                  </a:lnTo>
                  <a:lnTo>
                    <a:pt x="6096" y="34290"/>
                  </a:lnTo>
                  <a:lnTo>
                    <a:pt x="7620" y="34290"/>
                  </a:lnTo>
                  <a:lnTo>
                    <a:pt x="7620" y="35814"/>
                  </a:lnTo>
                  <a:lnTo>
                    <a:pt x="11430" y="35814"/>
                  </a:lnTo>
                  <a:lnTo>
                    <a:pt x="12954" y="38100"/>
                  </a:lnTo>
                  <a:lnTo>
                    <a:pt x="19050" y="38100"/>
                  </a:lnTo>
                  <a:lnTo>
                    <a:pt x="24384" y="38100"/>
                  </a:lnTo>
                  <a:lnTo>
                    <a:pt x="24384" y="35814"/>
                  </a:lnTo>
                  <a:lnTo>
                    <a:pt x="28194" y="35814"/>
                  </a:lnTo>
                  <a:lnTo>
                    <a:pt x="28194" y="34290"/>
                  </a:lnTo>
                  <a:lnTo>
                    <a:pt x="30480" y="34290"/>
                  </a:lnTo>
                  <a:lnTo>
                    <a:pt x="30480" y="32004"/>
                  </a:lnTo>
                  <a:lnTo>
                    <a:pt x="32004" y="32004"/>
                  </a:lnTo>
                  <a:lnTo>
                    <a:pt x="32004" y="30480"/>
                  </a:lnTo>
                  <a:lnTo>
                    <a:pt x="34290" y="30480"/>
                  </a:lnTo>
                  <a:lnTo>
                    <a:pt x="34290" y="28194"/>
                  </a:lnTo>
                  <a:lnTo>
                    <a:pt x="35814" y="28194"/>
                  </a:lnTo>
                  <a:lnTo>
                    <a:pt x="35814" y="22860"/>
                  </a:lnTo>
                  <a:lnTo>
                    <a:pt x="38100" y="22860"/>
                  </a:lnTo>
                  <a:lnTo>
                    <a:pt x="38100" y="19050"/>
                  </a:lnTo>
                  <a:lnTo>
                    <a:pt x="38100" y="15240"/>
                  </a:lnTo>
                  <a:close/>
                </a:path>
              </a:pathLst>
            </a:custGeom>
            <a:solidFill>
              <a:srgbClr val="000000"/>
            </a:solidFill>
          </p:spPr>
          <p:txBody>
            <a:bodyPr wrap="square" lIns="0" tIns="0" rIns="0" bIns="0" rtlCol="0"/>
            <a:lstStyle/>
            <a:p>
              <a:endParaRPr/>
            </a:p>
          </p:txBody>
        </p:sp>
        <p:sp>
          <p:nvSpPr>
            <p:cNvPr id="45" name="object 40">
              <a:extLst>
                <a:ext uri="{FF2B5EF4-FFF2-40B4-BE49-F238E27FC236}">
                  <a16:creationId xmlns:a16="http://schemas.microsoft.com/office/drawing/2014/main" xmlns="" id="{124448CB-A2A4-4CD5-B771-0F235B1EA523}"/>
                </a:ext>
              </a:extLst>
            </p:cNvPr>
            <p:cNvSpPr/>
            <p:nvPr/>
          </p:nvSpPr>
          <p:spPr>
            <a:xfrm>
              <a:off x="4733823" y="6598942"/>
              <a:ext cx="181610" cy="7620"/>
            </a:xfrm>
            <a:custGeom>
              <a:avLst/>
              <a:gdLst/>
              <a:ahLst/>
              <a:cxnLst/>
              <a:rect l="l" t="t" r="r" b="b"/>
              <a:pathLst>
                <a:path w="181610" h="7619">
                  <a:moveTo>
                    <a:pt x="181317" y="0"/>
                  </a:moveTo>
                  <a:lnTo>
                    <a:pt x="0" y="0"/>
                  </a:lnTo>
                  <a:lnTo>
                    <a:pt x="0" y="3810"/>
                  </a:lnTo>
                  <a:lnTo>
                    <a:pt x="0" y="7620"/>
                  </a:lnTo>
                  <a:lnTo>
                    <a:pt x="181317" y="7620"/>
                  </a:lnTo>
                  <a:lnTo>
                    <a:pt x="181317" y="3810"/>
                  </a:lnTo>
                  <a:lnTo>
                    <a:pt x="181317" y="0"/>
                  </a:lnTo>
                  <a:close/>
                </a:path>
              </a:pathLst>
            </a:custGeom>
            <a:solidFill>
              <a:srgbClr val="000000"/>
            </a:solidFill>
          </p:spPr>
          <p:txBody>
            <a:bodyPr wrap="square" lIns="0" tIns="0" rIns="0" bIns="0" rtlCol="0"/>
            <a:lstStyle/>
            <a:p>
              <a:endParaRPr/>
            </a:p>
          </p:txBody>
        </p:sp>
        <p:sp>
          <p:nvSpPr>
            <p:cNvPr id="46" name="object 41">
              <a:extLst>
                <a:ext uri="{FF2B5EF4-FFF2-40B4-BE49-F238E27FC236}">
                  <a16:creationId xmlns:a16="http://schemas.microsoft.com/office/drawing/2014/main" xmlns="" id="{AE77CFB7-7CCC-4864-BB77-B210FF304121}"/>
                </a:ext>
              </a:extLst>
            </p:cNvPr>
            <p:cNvSpPr/>
            <p:nvPr/>
          </p:nvSpPr>
          <p:spPr>
            <a:xfrm>
              <a:off x="4608869" y="6536712"/>
              <a:ext cx="128905" cy="127000"/>
            </a:xfrm>
            <a:custGeom>
              <a:avLst/>
              <a:gdLst/>
              <a:ahLst/>
              <a:cxnLst/>
              <a:rect l="l" t="t" r="r" b="b"/>
              <a:pathLst>
                <a:path w="128905" h="127000">
                  <a:moveTo>
                    <a:pt x="128765" y="317"/>
                  </a:moveTo>
                  <a:lnTo>
                    <a:pt x="128244" y="317"/>
                  </a:lnTo>
                  <a:lnTo>
                    <a:pt x="128244" y="3810"/>
                  </a:lnTo>
                  <a:lnTo>
                    <a:pt x="125196" y="3810"/>
                  </a:lnTo>
                  <a:lnTo>
                    <a:pt x="125196" y="1905"/>
                  </a:lnTo>
                  <a:lnTo>
                    <a:pt x="128244" y="3810"/>
                  </a:lnTo>
                  <a:lnTo>
                    <a:pt x="128244" y="317"/>
                  </a:lnTo>
                  <a:lnTo>
                    <a:pt x="125196" y="317"/>
                  </a:lnTo>
                  <a:lnTo>
                    <a:pt x="125196" y="0"/>
                  </a:lnTo>
                  <a:lnTo>
                    <a:pt x="118859" y="0"/>
                  </a:lnTo>
                  <a:lnTo>
                    <a:pt x="118859" y="7620"/>
                  </a:lnTo>
                  <a:lnTo>
                    <a:pt x="118859" y="118110"/>
                  </a:lnTo>
                  <a:lnTo>
                    <a:pt x="9144" y="118110"/>
                  </a:lnTo>
                  <a:lnTo>
                    <a:pt x="9144" y="7937"/>
                  </a:lnTo>
                  <a:lnTo>
                    <a:pt x="9144" y="7620"/>
                  </a:lnTo>
                  <a:lnTo>
                    <a:pt x="118859" y="7620"/>
                  </a:lnTo>
                  <a:lnTo>
                    <a:pt x="118859" y="0"/>
                  </a:lnTo>
                  <a:lnTo>
                    <a:pt x="5651" y="0"/>
                  </a:lnTo>
                  <a:lnTo>
                    <a:pt x="5651" y="7620"/>
                  </a:lnTo>
                  <a:lnTo>
                    <a:pt x="5334" y="7937"/>
                  </a:lnTo>
                  <a:lnTo>
                    <a:pt x="5334" y="7620"/>
                  </a:lnTo>
                  <a:lnTo>
                    <a:pt x="5651" y="7620"/>
                  </a:lnTo>
                  <a:lnTo>
                    <a:pt x="5651" y="0"/>
                  </a:lnTo>
                  <a:lnTo>
                    <a:pt x="5334" y="0"/>
                  </a:lnTo>
                  <a:lnTo>
                    <a:pt x="5334" y="317"/>
                  </a:lnTo>
                  <a:lnTo>
                    <a:pt x="0" y="317"/>
                  </a:lnTo>
                  <a:lnTo>
                    <a:pt x="0" y="4127"/>
                  </a:lnTo>
                  <a:lnTo>
                    <a:pt x="0" y="122974"/>
                  </a:lnTo>
                  <a:lnTo>
                    <a:pt x="7480" y="122974"/>
                  </a:lnTo>
                  <a:lnTo>
                    <a:pt x="7480" y="123190"/>
                  </a:lnTo>
                  <a:lnTo>
                    <a:pt x="2959" y="123190"/>
                  </a:lnTo>
                  <a:lnTo>
                    <a:pt x="2959" y="125095"/>
                  </a:lnTo>
                  <a:lnTo>
                    <a:pt x="0" y="122974"/>
                  </a:lnTo>
                  <a:lnTo>
                    <a:pt x="0" y="126784"/>
                  </a:lnTo>
                  <a:lnTo>
                    <a:pt x="2959" y="126784"/>
                  </a:lnTo>
                  <a:lnTo>
                    <a:pt x="2959" y="127000"/>
                  </a:lnTo>
                  <a:lnTo>
                    <a:pt x="122669" y="127000"/>
                  </a:lnTo>
                  <a:lnTo>
                    <a:pt x="122669" y="126784"/>
                  </a:lnTo>
                  <a:lnTo>
                    <a:pt x="128765" y="126784"/>
                  </a:lnTo>
                  <a:lnTo>
                    <a:pt x="128765" y="3810"/>
                  </a:lnTo>
                  <a:lnTo>
                    <a:pt x="128765" y="317"/>
                  </a:lnTo>
                  <a:close/>
                </a:path>
              </a:pathLst>
            </a:custGeom>
            <a:solidFill>
              <a:srgbClr val="000000"/>
            </a:solidFill>
          </p:spPr>
          <p:txBody>
            <a:bodyPr wrap="square" lIns="0" tIns="0" rIns="0" bIns="0" rtlCol="0"/>
            <a:lstStyle/>
            <a:p>
              <a:endParaRPr/>
            </a:p>
          </p:txBody>
        </p:sp>
        <p:sp>
          <p:nvSpPr>
            <p:cNvPr id="47" name="object 42">
              <a:extLst>
                <a:ext uri="{FF2B5EF4-FFF2-40B4-BE49-F238E27FC236}">
                  <a16:creationId xmlns:a16="http://schemas.microsoft.com/office/drawing/2014/main" xmlns="" id="{EB304540-B7E8-4372-9077-572524F53201}"/>
                </a:ext>
              </a:extLst>
            </p:cNvPr>
            <p:cNvSpPr/>
            <p:nvPr/>
          </p:nvSpPr>
          <p:spPr>
            <a:xfrm>
              <a:off x="4911331" y="6536712"/>
              <a:ext cx="127000" cy="127000"/>
            </a:xfrm>
            <a:custGeom>
              <a:avLst/>
              <a:gdLst/>
              <a:ahLst/>
              <a:cxnLst/>
              <a:rect l="l" t="t" r="r" b="b"/>
              <a:pathLst>
                <a:path w="127000" h="127000">
                  <a:moveTo>
                    <a:pt x="126479" y="317"/>
                  </a:moveTo>
                  <a:lnTo>
                    <a:pt x="126161" y="317"/>
                  </a:lnTo>
                  <a:lnTo>
                    <a:pt x="126161" y="3810"/>
                  </a:lnTo>
                  <a:lnTo>
                    <a:pt x="124244" y="3810"/>
                  </a:lnTo>
                  <a:lnTo>
                    <a:pt x="124244" y="1892"/>
                  </a:lnTo>
                  <a:lnTo>
                    <a:pt x="126161" y="3810"/>
                  </a:lnTo>
                  <a:lnTo>
                    <a:pt x="126161" y="317"/>
                  </a:lnTo>
                  <a:lnTo>
                    <a:pt x="124244" y="317"/>
                  </a:lnTo>
                  <a:lnTo>
                    <a:pt x="124244" y="0"/>
                  </a:lnTo>
                  <a:lnTo>
                    <a:pt x="118859" y="0"/>
                  </a:lnTo>
                  <a:lnTo>
                    <a:pt x="118859" y="7620"/>
                  </a:lnTo>
                  <a:lnTo>
                    <a:pt x="118859" y="118110"/>
                  </a:lnTo>
                  <a:lnTo>
                    <a:pt x="9144" y="118110"/>
                  </a:lnTo>
                  <a:lnTo>
                    <a:pt x="9144" y="7937"/>
                  </a:lnTo>
                  <a:lnTo>
                    <a:pt x="9144" y="7620"/>
                  </a:lnTo>
                  <a:lnTo>
                    <a:pt x="118859" y="7620"/>
                  </a:lnTo>
                  <a:lnTo>
                    <a:pt x="118859" y="0"/>
                  </a:lnTo>
                  <a:lnTo>
                    <a:pt x="5651" y="0"/>
                  </a:lnTo>
                  <a:lnTo>
                    <a:pt x="5651" y="7620"/>
                  </a:lnTo>
                  <a:lnTo>
                    <a:pt x="5334" y="7937"/>
                  </a:lnTo>
                  <a:lnTo>
                    <a:pt x="5334" y="7620"/>
                  </a:lnTo>
                  <a:lnTo>
                    <a:pt x="5651" y="7620"/>
                  </a:lnTo>
                  <a:lnTo>
                    <a:pt x="5651" y="0"/>
                  </a:lnTo>
                  <a:lnTo>
                    <a:pt x="5334" y="0"/>
                  </a:lnTo>
                  <a:lnTo>
                    <a:pt x="5334" y="317"/>
                  </a:lnTo>
                  <a:lnTo>
                    <a:pt x="0" y="317"/>
                  </a:lnTo>
                  <a:lnTo>
                    <a:pt x="0" y="4127"/>
                  </a:lnTo>
                  <a:lnTo>
                    <a:pt x="0" y="122974"/>
                  </a:lnTo>
                  <a:lnTo>
                    <a:pt x="7480" y="122974"/>
                  </a:lnTo>
                  <a:lnTo>
                    <a:pt x="7480" y="123190"/>
                  </a:lnTo>
                  <a:lnTo>
                    <a:pt x="2959" y="123190"/>
                  </a:lnTo>
                  <a:lnTo>
                    <a:pt x="2959" y="125095"/>
                  </a:lnTo>
                  <a:lnTo>
                    <a:pt x="0" y="122974"/>
                  </a:lnTo>
                  <a:lnTo>
                    <a:pt x="0" y="126784"/>
                  </a:lnTo>
                  <a:lnTo>
                    <a:pt x="2959" y="126784"/>
                  </a:lnTo>
                  <a:lnTo>
                    <a:pt x="2959" y="127000"/>
                  </a:lnTo>
                  <a:lnTo>
                    <a:pt x="122669" y="127000"/>
                  </a:lnTo>
                  <a:lnTo>
                    <a:pt x="122669" y="126784"/>
                  </a:lnTo>
                  <a:lnTo>
                    <a:pt x="126479" y="126784"/>
                  </a:lnTo>
                  <a:lnTo>
                    <a:pt x="126479" y="3810"/>
                  </a:lnTo>
                  <a:lnTo>
                    <a:pt x="126479" y="317"/>
                  </a:lnTo>
                  <a:close/>
                </a:path>
              </a:pathLst>
            </a:custGeom>
            <a:solidFill>
              <a:srgbClr val="000000"/>
            </a:solidFill>
          </p:spPr>
          <p:txBody>
            <a:bodyPr wrap="square" lIns="0" tIns="0" rIns="0" bIns="0" rtlCol="0"/>
            <a:lstStyle/>
            <a:p>
              <a:endParaRPr/>
            </a:p>
          </p:txBody>
        </p:sp>
        <p:sp>
          <p:nvSpPr>
            <p:cNvPr id="48" name="object 43">
              <a:extLst>
                <a:ext uri="{FF2B5EF4-FFF2-40B4-BE49-F238E27FC236}">
                  <a16:creationId xmlns:a16="http://schemas.microsoft.com/office/drawing/2014/main" xmlns="" id="{A5581EA0-8EB4-4993-8732-A4085580C33E}"/>
                </a:ext>
              </a:extLst>
            </p:cNvPr>
            <p:cNvSpPr/>
            <p:nvPr/>
          </p:nvSpPr>
          <p:spPr>
            <a:xfrm>
              <a:off x="4501451" y="6601482"/>
              <a:ext cx="111760" cy="7620"/>
            </a:xfrm>
            <a:custGeom>
              <a:avLst/>
              <a:gdLst/>
              <a:ahLst/>
              <a:cxnLst/>
              <a:rect l="l" t="t" r="r" b="b"/>
              <a:pathLst>
                <a:path w="111760" h="7619">
                  <a:moveTo>
                    <a:pt x="111226" y="0"/>
                  </a:moveTo>
                  <a:lnTo>
                    <a:pt x="0" y="0"/>
                  </a:lnTo>
                  <a:lnTo>
                    <a:pt x="0" y="3810"/>
                  </a:lnTo>
                  <a:lnTo>
                    <a:pt x="0" y="7620"/>
                  </a:lnTo>
                  <a:lnTo>
                    <a:pt x="111226" y="7620"/>
                  </a:lnTo>
                  <a:lnTo>
                    <a:pt x="111226" y="3810"/>
                  </a:lnTo>
                  <a:lnTo>
                    <a:pt x="111226" y="0"/>
                  </a:lnTo>
                  <a:close/>
                </a:path>
              </a:pathLst>
            </a:custGeom>
            <a:solidFill>
              <a:srgbClr val="000000"/>
            </a:solidFill>
          </p:spPr>
          <p:txBody>
            <a:bodyPr wrap="square" lIns="0" tIns="0" rIns="0" bIns="0" rtlCol="0"/>
            <a:lstStyle/>
            <a:p>
              <a:endParaRPr/>
            </a:p>
          </p:txBody>
        </p:sp>
        <p:sp>
          <p:nvSpPr>
            <p:cNvPr id="49" name="object 44">
              <a:extLst>
                <a:ext uri="{FF2B5EF4-FFF2-40B4-BE49-F238E27FC236}">
                  <a16:creationId xmlns:a16="http://schemas.microsoft.com/office/drawing/2014/main" xmlns="" id="{638C13C8-F603-4A0D-A26C-A4654C631ABA}"/>
                </a:ext>
              </a:extLst>
            </p:cNvPr>
            <p:cNvSpPr/>
            <p:nvPr/>
          </p:nvSpPr>
          <p:spPr>
            <a:xfrm>
              <a:off x="4733823" y="6374152"/>
              <a:ext cx="181610" cy="10160"/>
            </a:xfrm>
            <a:custGeom>
              <a:avLst/>
              <a:gdLst/>
              <a:ahLst/>
              <a:cxnLst/>
              <a:rect l="l" t="t" r="r" b="b"/>
              <a:pathLst>
                <a:path w="181610" h="10159">
                  <a:moveTo>
                    <a:pt x="181317" y="0"/>
                  </a:moveTo>
                  <a:lnTo>
                    <a:pt x="0" y="0"/>
                  </a:lnTo>
                  <a:lnTo>
                    <a:pt x="0" y="3810"/>
                  </a:lnTo>
                  <a:lnTo>
                    <a:pt x="0" y="10160"/>
                  </a:lnTo>
                  <a:lnTo>
                    <a:pt x="181317" y="10160"/>
                  </a:lnTo>
                  <a:lnTo>
                    <a:pt x="181317" y="3810"/>
                  </a:lnTo>
                  <a:lnTo>
                    <a:pt x="181317" y="0"/>
                  </a:lnTo>
                  <a:close/>
                </a:path>
              </a:pathLst>
            </a:custGeom>
            <a:solidFill>
              <a:srgbClr val="000000"/>
            </a:solidFill>
          </p:spPr>
          <p:txBody>
            <a:bodyPr wrap="square" lIns="0" tIns="0" rIns="0" bIns="0" rtlCol="0"/>
            <a:lstStyle/>
            <a:p>
              <a:endParaRPr/>
            </a:p>
          </p:txBody>
        </p:sp>
        <p:sp>
          <p:nvSpPr>
            <p:cNvPr id="50" name="object 45">
              <a:extLst>
                <a:ext uri="{FF2B5EF4-FFF2-40B4-BE49-F238E27FC236}">
                  <a16:creationId xmlns:a16="http://schemas.microsoft.com/office/drawing/2014/main" xmlns="" id="{4A2EE330-211D-496D-BF7C-30AC0A22FA96}"/>
                </a:ext>
              </a:extLst>
            </p:cNvPr>
            <p:cNvSpPr/>
            <p:nvPr/>
          </p:nvSpPr>
          <p:spPr>
            <a:xfrm>
              <a:off x="4608869" y="6311922"/>
              <a:ext cx="128905" cy="127000"/>
            </a:xfrm>
            <a:custGeom>
              <a:avLst/>
              <a:gdLst/>
              <a:ahLst/>
              <a:cxnLst/>
              <a:rect l="l" t="t" r="r" b="b"/>
              <a:pathLst>
                <a:path w="128905" h="127000">
                  <a:moveTo>
                    <a:pt x="128765" y="355"/>
                  </a:moveTo>
                  <a:lnTo>
                    <a:pt x="128066" y="355"/>
                  </a:lnTo>
                  <a:lnTo>
                    <a:pt x="128066" y="5080"/>
                  </a:lnTo>
                  <a:lnTo>
                    <a:pt x="125158" y="5080"/>
                  </a:lnTo>
                  <a:lnTo>
                    <a:pt x="125158" y="2540"/>
                  </a:lnTo>
                  <a:lnTo>
                    <a:pt x="128066" y="5080"/>
                  </a:lnTo>
                  <a:lnTo>
                    <a:pt x="128066" y="355"/>
                  </a:lnTo>
                  <a:lnTo>
                    <a:pt x="125158" y="355"/>
                  </a:lnTo>
                  <a:lnTo>
                    <a:pt x="125158" y="0"/>
                  </a:lnTo>
                  <a:lnTo>
                    <a:pt x="118859" y="0"/>
                  </a:lnTo>
                  <a:lnTo>
                    <a:pt x="118859" y="8890"/>
                  </a:lnTo>
                  <a:lnTo>
                    <a:pt x="118859" y="119380"/>
                  </a:lnTo>
                  <a:lnTo>
                    <a:pt x="9144" y="119380"/>
                  </a:lnTo>
                  <a:lnTo>
                    <a:pt x="9144" y="9486"/>
                  </a:lnTo>
                  <a:lnTo>
                    <a:pt x="9144" y="8890"/>
                  </a:lnTo>
                  <a:lnTo>
                    <a:pt x="118859" y="8890"/>
                  </a:lnTo>
                  <a:lnTo>
                    <a:pt x="118859" y="0"/>
                  </a:lnTo>
                  <a:lnTo>
                    <a:pt x="5930" y="0"/>
                  </a:lnTo>
                  <a:lnTo>
                    <a:pt x="5930" y="8890"/>
                  </a:lnTo>
                  <a:lnTo>
                    <a:pt x="5334" y="9486"/>
                  </a:lnTo>
                  <a:lnTo>
                    <a:pt x="5334" y="8890"/>
                  </a:lnTo>
                  <a:lnTo>
                    <a:pt x="5930" y="8890"/>
                  </a:lnTo>
                  <a:lnTo>
                    <a:pt x="5930" y="0"/>
                  </a:lnTo>
                  <a:lnTo>
                    <a:pt x="5334" y="0"/>
                  </a:lnTo>
                  <a:lnTo>
                    <a:pt x="5334" y="355"/>
                  </a:lnTo>
                  <a:lnTo>
                    <a:pt x="0" y="355"/>
                  </a:lnTo>
                  <a:lnTo>
                    <a:pt x="0" y="5689"/>
                  </a:lnTo>
                  <a:lnTo>
                    <a:pt x="0" y="123012"/>
                  </a:lnTo>
                  <a:lnTo>
                    <a:pt x="7404" y="123012"/>
                  </a:lnTo>
                  <a:lnTo>
                    <a:pt x="7404" y="123190"/>
                  </a:lnTo>
                  <a:lnTo>
                    <a:pt x="2908" y="123190"/>
                  </a:lnTo>
                  <a:lnTo>
                    <a:pt x="2908" y="125095"/>
                  </a:lnTo>
                  <a:lnTo>
                    <a:pt x="0" y="123012"/>
                  </a:lnTo>
                  <a:lnTo>
                    <a:pt x="0" y="126822"/>
                  </a:lnTo>
                  <a:lnTo>
                    <a:pt x="2908" y="126822"/>
                  </a:lnTo>
                  <a:lnTo>
                    <a:pt x="2908" y="127000"/>
                  </a:lnTo>
                  <a:lnTo>
                    <a:pt x="122669" y="127000"/>
                  </a:lnTo>
                  <a:lnTo>
                    <a:pt x="122669" y="126822"/>
                  </a:lnTo>
                  <a:lnTo>
                    <a:pt x="128765" y="126822"/>
                  </a:lnTo>
                  <a:lnTo>
                    <a:pt x="128765" y="5080"/>
                  </a:lnTo>
                  <a:lnTo>
                    <a:pt x="128765" y="355"/>
                  </a:lnTo>
                  <a:close/>
                </a:path>
              </a:pathLst>
            </a:custGeom>
            <a:solidFill>
              <a:srgbClr val="000000"/>
            </a:solidFill>
          </p:spPr>
          <p:txBody>
            <a:bodyPr wrap="square" lIns="0" tIns="0" rIns="0" bIns="0" rtlCol="0"/>
            <a:lstStyle/>
            <a:p>
              <a:endParaRPr/>
            </a:p>
          </p:txBody>
        </p:sp>
        <p:sp>
          <p:nvSpPr>
            <p:cNvPr id="51" name="object 46">
              <a:extLst>
                <a:ext uri="{FF2B5EF4-FFF2-40B4-BE49-F238E27FC236}">
                  <a16:creationId xmlns:a16="http://schemas.microsoft.com/office/drawing/2014/main" xmlns="" id="{18318FE1-9502-4B8F-8187-BA06A8975844}"/>
                </a:ext>
              </a:extLst>
            </p:cNvPr>
            <p:cNvSpPr/>
            <p:nvPr/>
          </p:nvSpPr>
          <p:spPr>
            <a:xfrm>
              <a:off x="4911331" y="6311922"/>
              <a:ext cx="127000" cy="127000"/>
            </a:xfrm>
            <a:custGeom>
              <a:avLst/>
              <a:gdLst/>
              <a:ahLst/>
              <a:cxnLst/>
              <a:rect l="l" t="t" r="r" b="b"/>
              <a:pathLst>
                <a:path w="127000" h="127000">
                  <a:moveTo>
                    <a:pt x="126479" y="355"/>
                  </a:moveTo>
                  <a:lnTo>
                    <a:pt x="126034" y="355"/>
                  </a:lnTo>
                  <a:lnTo>
                    <a:pt x="126034" y="5080"/>
                  </a:lnTo>
                  <a:lnTo>
                    <a:pt x="124218" y="5080"/>
                  </a:lnTo>
                  <a:lnTo>
                    <a:pt x="124218" y="2527"/>
                  </a:lnTo>
                  <a:lnTo>
                    <a:pt x="126034" y="5080"/>
                  </a:lnTo>
                  <a:lnTo>
                    <a:pt x="126034" y="355"/>
                  </a:lnTo>
                  <a:lnTo>
                    <a:pt x="124218" y="355"/>
                  </a:lnTo>
                  <a:lnTo>
                    <a:pt x="124218" y="0"/>
                  </a:lnTo>
                  <a:lnTo>
                    <a:pt x="118859" y="0"/>
                  </a:lnTo>
                  <a:lnTo>
                    <a:pt x="118859" y="8890"/>
                  </a:lnTo>
                  <a:lnTo>
                    <a:pt x="118859" y="119380"/>
                  </a:lnTo>
                  <a:lnTo>
                    <a:pt x="9144" y="119380"/>
                  </a:lnTo>
                  <a:lnTo>
                    <a:pt x="9144" y="9486"/>
                  </a:lnTo>
                  <a:lnTo>
                    <a:pt x="9144" y="8890"/>
                  </a:lnTo>
                  <a:lnTo>
                    <a:pt x="118859" y="8890"/>
                  </a:lnTo>
                  <a:lnTo>
                    <a:pt x="118859" y="0"/>
                  </a:lnTo>
                  <a:lnTo>
                    <a:pt x="5930" y="0"/>
                  </a:lnTo>
                  <a:lnTo>
                    <a:pt x="5930" y="8890"/>
                  </a:lnTo>
                  <a:lnTo>
                    <a:pt x="5334" y="9486"/>
                  </a:lnTo>
                  <a:lnTo>
                    <a:pt x="5334" y="8890"/>
                  </a:lnTo>
                  <a:lnTo>
                    <a:pt x="5930" y="8890"/>
                  </a:lnTo>
                  <a:lnTo>
                    <a:pt x="5930" y="0"/>
                  </a:lnTo>
                  <a:lnTo>
                    <a:pt x="5334" y="0"/>
                  </a:lnTo>
                  <a:lnTo>
                    <a:pt x="5334" y="355"/>
                  </a:lnTo>
                  <a:lnTo>
                    <a:pt x="0" y="355"/>
                  </a:lnTo>
                  <a:lnTo>
                    <a:pt x="0" y="5689"/>
                  </a:lnTo>
                  <a:lnTo>
                    <a:pt x="0" y="123012"/>
                  </a:lnTo>
                  <a:lnTo>
                    <a:pt x="7404" y="123012"/>
                  </a:lnTo>
                  <a:lnTo>
                    <a:pt x="7404" y="123190"/>
                  </a:lnTo>
                  <a:lnTo>
                    <a:pt x="2908" y="123190"/>
                  </a:lnTo>
                  <a:lnTo>
                    <a:pt x="2908" y="125095"/>
                  </a:lnTo>
                  <a:lnTo>
                    <a:pt x="0" y="123012"/>
                  </a:lnTo>
                  <a:lnTo>
                    <a:pt x="0" y="126822"/>
                  </a:lnTo>
                  <a:lnTo>
                    <a:pt x="2908" y="126822"/>
                  </a:lnTo>
                  <a:lnTo>
                    <a:pt x="2908" y="127000"/>
                  </a:lnTo>
                  <a:lnTo>
                    <a:pt x="122669" y="127000"/>
                  </a:lnTo>
                  <a:lnTo>
                    <a:pt x="122669" y="126822"/>
                  </a:lnTo>
                  <a:lnTo>
                    <a:pt x="126479" y="126822"/>
                  </a:lnTo>
                  <a:lnTo>
                    <a:pt x="126479" y="5080"/>
                  </a:lnTo>
                  <a:lnTo>
                    <a:pt x="126479" y="355"/>
                  </a:lnTo>
                  <a:close/>
                </a:path>
              </a:pathLst>
            </a:custGeom>
            <a:solidFill>
              <a:srgbClr val="000000"/>
            </a:solidFill>
          </p:spPr>
          <p:txBody>
            <a:bodyPr wrap="square" lIns="0" tIns="0" rIns="0" bIns="0" rtlCol="0"/>
            <a:lstStyle/>
            <a:p>
              <a:endParaRPr/>
            </a:p>
          </p:txBody>
        </p:sp>
        <p:sp>
          <p:nvSpPr>
            <p:cNvPr id="52" name="object 47">
              <a:extLst>
                <a:ext uri="{FF2B5EF4-FFF2-40B4-BE49-F238E27FC236}">
                  <a16:creationId xmlns:a16="http://schemas.microsoft.com/office/drawing/2014/main" xmlns="" id="{B6AB3A2E-D64F-43C5-A665-CB9FD3B6D5D8}"/>
                </a:ext>
              </a:extLst>
            </p:cNvPr>
            <p:cNvSpPr/>
            <p:nvPr/>
          </p:nvSpPr>
          <p:spPr>
            <a:xfrm>
              <a:off x="4501451" y="6377962"/>
              <a:ext cx="111760" cy="7620"/>
            </a:xfrm>
            <a:custGeom>
              <a:avLst/>
              <a:gdLst/>
              <a:ahLst/>
              <a:cxnLst/>
              <a:rect l="l" t="t" r="r" b="b"/>
              <a:pathLst>
                <a:path w="111760" h="7619">
                  <a:moveTo>
                    <a:pt x="111226" y="0"/>
                  </a:moveTo>
                  <a:lnTo>
                    <a:pt x="0" y="0"/>
                  </a:lnTo>
                  <a:lnTo>
                    <a:pt x="0" y="3810"/>
                  </a:lnTo>
                  <a:lnTo>
                    <a:pt x="0" y="7620"/>
                  </a:lnTo>
                  <a:lnTo>
                    <a:pt x="111226" y="7620"/>
                  </a:lnTo>
                  <a:lnTo>
                    <a:pt x="111226" y="3810"/>
                  </a:lnTo>
                  <a:lnTo>
                    <a:pt x="111226" y="0"/>
                  </a:lnTo>
                  <a:close/>
                </a:path>
              </a:pathLst>
            </a:custGeom>
            <a:solidFill>
              <a:srgbClr val="000000"/>
            </a:solidFill>
          </p:spPr>
          <p:txBody>
            <a:bodyPr wrap="square" lIns="0" tIns="0" rIns="0" bIns="0" rtlCol="0"/>
            <a:lstStyle/>
            <a:p>
              <a:endParaRPr/>
            </a:p>
          </p:txBody>
        </p:sp>
        <p:sp>
          <p:nvSpPr>
            <p:cNvPr id="53" name="object 48">
              <a:extLst>
                <a:ext uri="{FF2B5EF4-FFF2-40B4-BE49-F238E27FC236}">
                  <a16:creationId xmlns:a16="http://schemas.microsoft.com/office/drawing/2014/main" xmlns="" id="{C84D6640-5AD5-4F77-803D-1F34754B1A60}"/>
                </a:ext>
              </a:extLst>
            </p:cNvPr>
            <p:cNvSpPr/>
            <p:nvPr/>
          </p:nvSpPr>
          <p:spPr>
            <a:xfrm>
              <a:off x="5158182" y="6487182"/>
              <a:ext cx="109855" cy="7620"/>
            </a:xfrm>
            <a:custGeom>
              <a:avLst/>
              <a:gdLst/>
              <a:ahLst/>
              <a:cxnLst/>
              <a:rect l="l" t="t" r="r" b="b"/>
              <a:pathLst>
                <a:path w="109854" h="7619">
                  <a:moveTo>
                    <a:pt x="109715" y="0"/>
                  </a:moveTo>
                  <a:lnTo>
                    <a:pt x="0" y="0"/>
                  </a:lnTo>
                  <a:lnTo>
                    <a:pt x="0" y="3810"/>
                  </a:lnTo>
                  <a:lnTo>
                    <a:pt x="0" y="7620"/>
                  </a:lnTo>
                  <a:lnTo>
                    <a:pt x="109715" y="7620"/>
                  </a:lnTo>
                  <a:lnTo>
                    <a:pt x="109715" y="3810"/>
                  </a:lnTo>
                  <a:lnTo>
                    <a:pt x="109715" y="0"/>
                  </a:lnTo>
                  <a:close/>
                </a:path>
              </a:pathLst>
            </a:custGeom>
            <a:solidFill>
              <a:srgbClr val="000000"/>
            </a:solidFill>
          </p:spPr>
          <p:txBody>
            <a:bodyPr wrap="square" lIns="0" tIns="0" rIns="0" bIns="0" rtlCol="0"/>
            <a:lstStyle/>
            <a:p>
              <a:endParaRPr/>
            </a:p>
          </p:txBody>
        </p:sp>
        <p:sp>
          <p:nvSpPr>
            <p:cNvPr id="54" name="object 49">
              <a:extLst>
                <a:ext uri="{FF2B5EF4-FFF2-40B4-BE49-F238E27FC236}">
                  <a16:creationId xmlns:a16="http://schemas.microsoft.com/office/drawing/2014/main" xmlns="" id="{88866862-F2F3-44D2-A62E-25AF369692B3}"/>
                </a:ext>
              </a:extLst>
            </p:cNvPr>
            <p:cNvSpPr/>
            <p:nvPr/>
          </p:nvSpPr>
          <p:spPr>
            <a:xfrm>
              <a:off x="4393261" y="6485912"/>
              <a:ext cx="109855" cy="7620"/>
            </a:xfrm>
            <a:custGeom>
              <a:avLst/>
              <a:gdLst/>
              <a:ahLst/>
              <a:cxnLst/>
              <a:rect l="l" t="t" r="r" b="b"/>
              <a:pathLst>
                <a:path w="109855" h="7619">
                  <a:moveTo>
                    <a:pt x="109715" y="0"/>
                  </a:moveTo>
                  <a:lnTo>
                    <a:pt x="0" y="0"/>
                  </a:lnTo>
                  <a:lnTo>
                    <a:pt x="0" y="3810"/>
                  </a:lnTo>
                  <a:lnTo>
                    <a:pt x="0" y="7620"/>
                  </a:lnTo>
                  <a:lnTo>
                    <a:pt x="109715" y="7620"/>
                  </a:lnTo>
                  <a:lnTo>
                    <a:pt x="109715" y="3810"/>
                  </a:lnTo>
                  <a:lnTo>
                    <a:pt x="109715" y="0"/>
                  </a:lnTo>
                  <a:close/>
                </a:path>
              </a:pathLst>
            </a:custGeom>
            <a:solidFill>
              <a:srgbClr val="000000"/>
            </a:solidFill>
          </p:spPr>
          <p:txBody>
            <a:bodyPr wrap="square" lIns="0" tIns="0" rIns="0" bIns="0" rtlCol="0"/>
            <a:lstStyle/>
            <a:p>
              <a:endParaRPr/>
            </a:p>
          </p:txBody>
        </p:sp>
        <p:sp>
          <p:nvSpPr>
            <p:cNvPr id="55" name="object 50">
              <a:extLst>
                <a:ext uri="{FF2B5EF4-FFF2-40B4-BE49-F238E27FC236}">
                  <a16:creationId xmlns:a16="http://schemas.microsoft.com/office/drawing/2014/main" xmlns="" id="{51233CFA-4EB2-469D-B2FC-BDDB20886EFA}"/>
                </a:ext>
              </a:extLst>
            </p:cNvPr>
            <p:cNvSpPr/>
            <p:nvPr/>
          </p:nvSpPr>
          <p:spPr>
            <a:xfrm>
              <a:off x="4820680" y="6277988"/>
              <a:ext cx="9525" cy="107950"/>
            </a:xfrm>
            <a:custGeom>
              <a:avLst/>
              <a:gdLst/>
              <a:ahLst/>
              <a:cxnLst/>
              <a:rect l="l" t="t" r="r" b="b"/>
              <a:pathLst>
                <a:path w="9525" h="107950">
                  <a:moveTo>
                    <a:pt x="9131" y="0"/>
                  </a:moveTo>
                  <a:lnTo>
                    <a:pt x="5321" y="0"/>
                  </a:lnTo>
                  <a:lnTo>
                    <a:pt x="0" y="0"/>
                  </a:lnTo>
                  <a:lnTo>
                    <a:pt x="0" y="107429"/>
                  </a:lnTo>
                  <a:lnTo>
                    <a:pt x="9131" y="107429"/>
                  </a:lnTo>
                  <a:lnTo>
                    <a:pt x="9131" y="0"/>
                  </a:lnTo>
                  <a:close/>
                </a:path>
              </a:pathLst>
            </a:custGeom>
            <a:solidFill>
              <a:srgbClr val="000000"/>
            </a:solidFill>
          </p:spPr>
          <p:txBody>
            <a:bodyPr wrap="square" lIns="0" tIns="0" rIns="0" bIns="0" rtlCol="0"/>
            <a:lstStyle/>
            <a:p>
              <a:endParaRPr/>
            </a:p>
          </p:txBody>
        </p:sp>
        <p:sp>
          <p:nvSpPr>
            <p:cNvPr id="56" name="object 51">
              <a:extLst>
                <a:ext uri="{FF2B5EF4-FFF2-40B4-BE49-F238E27FC236}">
                  <a16:creationId xmlns:a16="http://schemas.microsoft.com/office/drawing/2014/main" xmlns="" id="{A5A4F171-194A-4253-A8F0-D3EDF8B85569}"/>
                </a:ext>
              </a:extLst>
            </p:cNvPr>
            <p:cNvSpPr/>
            <p:nvPr/>
          </p:nvSpPr>
          <p:spPr>
            <a:xfrm>
              <a:off x="4803153" y="6584261"/>
              <a:ext cx="38100" cy="38100"/>
            </a:xfrm>
            <a:custGeom>
              <a:avLst/>
              <a:gdLst/>
              <a:ahLst/>
              <a:cxnLst/>
              <a:rect l="l" t="t" r="r" b="b"/>
              <a:pathLst>
                <a:path w="38100" h="38100">
                  <a:moveTo>
                    <a:pt x="38087" y="11430"/>
                  </a:moveTo>
                  <a:lnTo>
                    <a:pt x="35801" y="11430"/>
                  </a:lnTo>
                  <a:lnTo>
                    <a:pt x="35801" y="7620"/>
                  </a:lnTo>
                  <a:lnTo>
                    <a:pt x="34277" y="7620"/>
                  </a:lnTo>
                  <a:lnTo>
                    <a:pt x="34277" y="5334"/>
                  </a:lnTo>
                  <a:lnTo>
                    <a:pt x="31991" y="5334"/>
                  </a:lnTo>
                  <a:lnTo>
                    <a:pt x="31991" y="3810"/>
                  </a:lnTo>
                  <a:lnTo>
                    <a:pt x="30467" y="3810"/>
                  </a:lnTo>
                  <a:lnTo>
                    <a:pt x="28181" y="2286"/>
                  </a:lnTo>
                  <a:lnTo>
                    <a:pt x="26657" y="2286"/>
                  </a:lnTo>
                  <a:lnTo>
                    <a:pt x="26657" y="0"/>
                  </a:lnTo>
                  <a:lnTo>
                    <a:pt x="19037" y="0"/>
                  </a:lnTo>
                  <a:lnTo>
                    <a:pt x="13716" y="0"/>
                  </a:lnTo>
                  <a:lnTo>
                    <a:pt x="11430" y="2286"/>
                  </a:lnTo>
                  <a:lnTo>
                    <a:pt x="9906" y="2286"/>
                  </a:lnTo>
                  <a:lnTo>
                    <a:pt x="9906" y="3810"/>
                  </a:lnTo>
                  <a:lnTo>
                    <a:pt x="6096" y="3810"/>
                  </a:lnTo>
                  <a:lnTo>
                    <a:pt x="6096" y="5334"/>
                  </a:lnTo>
                  <a:lnTo>
                    <a:pt x="3810" y="7620"/>
                  </a:lnTo>
                  <a:lnTo>
                    <a:pt x="3810" y="9144"/>
                  </a:lnTo>
                  <a:lnTo>
                    <a:pt x="2286" y="9144"/>
                  </a:lnTo>
                  <a:lnTo>
                    <a:pt x="2286" y="12954"/>
                  </a:lnTo>
                  <a:lnTo>
                    <a:pt x="0" y="12954"/>
                  </a:lnTo>
                  <a:lnTo>
                    <a:pt x="0" y="19050"/>
                  </a:lnTo>
                  <a:lnTo>
                    <a:pt x="0" y="22860"/>
                  </a:lnTo>
                  <a:lnTo>
                    <a:pt x="2286" y="24384"/>
                  </a:lnTo>
                  <a:lnTo>
                    <a:pt x="2286" y="28194"/>
                  </a:lnTo>
                  <a:lnTo>
                    <a:pt x="3810" y="28194"/>
                  </a:lnTo>
                  <a:lnTo>
                    <a:pt x="3810" y="30480"/>
                  </a:lnTo>
                  <a:lnTo>
                    <a:pt x="6096" y="32004"/>
                  </a:lnTo>
                  <a:lnTo>
                    <a:pt x="7620" y="34290"/>
                  </a:lnTo>
                  <a:lnTo>
                    <a:pt x="9906" y="34290"/>
                  </a:lnTo>
                  <a:lnTo>
                    <a:pt x="9906" y="35814"/>
                  </a:lnTo>
                  <a:lnTo>
                    <a:pt x="13716" y="35814"/>
                  </a:lnTo>
                  <a:lnTo>
                    <a:pt x="13716" y="38100"/>
                  </a:lnTo>
                  <a:lnTo>
                    <a:pt x="19037" y="38100"/>
                  </a:lnTo>
                  <a:lnTo>
                    <a:pt x="25133" y="38100"/>
                  </a:lnTo>
                  <a:lnTo>
                    <a:pt x="26657" y="35814"/>
                  </a:lnTo>
                  <a:lnTo>
                    <a:pt x="28181" y="35814"/>
                  </a:lnTo>
                  <a:lnTo>
                    <a:pt x="30467" y="34290"/>
                  </a:lnTo>
                  <a:lnTo>
                    <a:pt x="31991" y="34290"/>
                  </a:lnTo>
                  <a:lnTo>
                    <a:pt x="31991" y="32004"/>
                  </a:lnTo>
                  <a:lnTo>
                    <a:pt x="34277" y="32004"/>
                  </a:lnTo>
                  <a:lnTo>
                    <a:pt x="34277" y="30480"/>
                  </a:lnTo>
                  <a:lnTo>
                    <a:pt x="35801" y="30480"/>
                  </a:lnTo>
                  <a:lnTo>
                    <a:pt x="35801" y="26670"/>
                  </a:lnTo>
                  <a:lnTo>
                    <a:pt x="38087" y="26670"/>
                  </a:lnTo>
                  <a:lnTo>
                    <a:pt x="38087" y="19050"/>
                  </a:lnTo>
                  <a:lnTo>
                    <a:pt x="38087" y="11430"/>
                  </a:lnTo>
                  <a:close/>
                </a:path>
              </a:pathLst>
            </a:custGeom>
            <a:solidFill>
              <a:srgbClr val="000000"/>
            </a:solidFill>
          </p:spPr>
          <p:txBody>
            <a:bodyPr wrap="square" lIns="0" tIns="0" rIns="0" bIns="0" rtlCol="0"/>
            <a:lstStyle/>
            <a:p>
              <a:endParaRPr/>
            </a:p>
          </p:txBody>
        </p:sp>
        <p:sp>
          <p:nvSpPr>
            <p:cNvPr id="57" name="object 52">
              <a:extLst>
                <a:ext uri="{FF2B5EF4-FFF2-40B4-BE49-F238E27FC236}">
                  <a16:creationId xmlns:a16="http://schemas.microsoft.com/office/drawing/2014/main" xmlns="" id="{DACB2B45-FB61-489C-9CC8-86E5F86068C4}"/>
                </a:ext>
              </a:extLst>
            </p:cNvPr>
            <p:cNvSpPr/>
            <p:nvPr/>
          </p:nvSpPr>
          <p:spPr>
            <a:xfrm>
              <a:off x="4482402" y="6308468"/>
              <a:ext cx="37465" cy="367030"/>
            </a:xfrm>
            <a:custGeom>
              <a:avLst/>
              <a:gdLst/>
              <a:ahLst/>
              <a:cxnLst/>
              <a:rect l="l" t="t" r="r" b="b"/>
              <a:pathLst>
                <a:path w="37464" h="367030">
                  <a:moveTo>
                    <a:pt x="37325" y="67805"/>
                  </a:moveTo>
                  <a:lnTo>
                    <a:pt x="35814" y="67805"/>
                  </a:lnTo>
                  <a:lnTo>
                    <a:pt x="35814" y="63995"/>
                  </a:lnTo>
                  <a:lnTo>
                    <a:pt x="34290" y="63995"/>
                  </a:lnTo>
                  <a:lnTo>
                    <a:pt x="34290" y="62471"/>
                  </a:lnTo>
                  <a:lnTo>
                    <a:pt x="32004" y="62471"/>
                  </a:lnTo>
                  <a:lnTo>
                    <a:pt x="32004" y="60185"/>
                  </a:lnTo>
                  <a:lnTo>
                    <a:pt x="30480" y="60185"/>
                  </a:lnTo>
                  <a:lnTo>
                    <a:pt x="30480" y="58661"/>
                  </a:lnTo>
                  <a:lnTo>
                    <a:pt x="26670" y="58661"/>
                  </a:lnTo>
                  <a:lnTo>
                    <a:pt x="26670" y="0"/>
                  </a:lnTo>
                  <a:lnTo>
                    <a:pt x="20574" y="0"/>
                  </a:lnTo>
                  <a:lnTo>
                    <a:pt x="16764" y="0"/>
                  </a:lnTo>
                  <a:lnTo>
                    <a:pt x="16764" y="56375"/>
                  </a:lnTo>
                  <a:lnTo>
                    <a:pt x="12954" y="56375"/>
                  </a:lnTo>
                  <a:lnTo>
                    <a:pt x="12954" y="58661"/>
                  </a:lnTo>
                  <a:lnTo>
                    <a:pt x="9144" y="58661"/>
                  </a:lnTo>
                  <a:lnTo>
                    <a:pt x="9144" y="60185"/>
                  </a:lnTo>
                  <a:lnTo>
                    <a:pt x="7620" y="60185"/>
                  </a:lnTo>
                  <a:lnTo>
                    <a:pt x="7620" y="62471"/>
                  </a:lnTo>
                  <a:lnTo>
                    <a:pt x="5334" y="62471"/>
                  </a:lnTo>
                  <a:lnTo>
                    <a:pt x="5334" y="63995"/>
                  </a:lnTo>
                  <a:lnTo>
                    <a:pt x="3810" y="63995"/>
                  </a:lnTo>
                  <a:lnTo>
                    <a:pt x="3810" y="66281"/>
                  </a:lnTo>
                  <a:lnTo>
                    <a:pt x="1524" y="67805"/>
                  </a:lnTo>
                  <a:lnTo>
                    <a:pt x="1524" y="71615"/>
                  </a:lnTo>
                  <a:lnTo>
                    <a:pt x="0" y="73139"/>
                  </a:lnTo>
                  <a:lnTo>
                    <a:pt x="0" y="75425"/>
                  </a:lnTo>
                  <a:lnTo>
                    <a:pt x="0" y="79235"/>
                  </a:lnTo>
                  <a:lnTo>
                    <a:pt x="1524" y="79235"/>
                  </a:lnTo>
                  <a:lnTo>
                    <a:pt x="1524" y="83045"/>
                  </a:lnTo>
                  <a:lnTo>
                    <a:pt x="3810" y="84569"/>
                  </a:lnTo>
                  <a:lnTo>
                    <a:pt x="3810" y="86855"/>
                  </a:lnTo>
                  <a:lnTo>
                    <a:pt x="7620" y="90652"/>
                  </a:lnTo>
                  <a:lnTo>
                    <a:pt x="9144" y="90652"/>
                  </a:lnTo>
                  <a:lnTo>
                    <a:pt x="9144" y="92176"/>
                  </a:lnTo>
                  <a:lnTo>
                    <a:pt x="11430" y="92176"/>
                  </a:lnTo>
                  <a:lnTo>
                    <a:pt x="12954" y="94462"/>
                  </a:lnTo>
                  <a:lnTo>
                    <a:pt x="16764" y="94462"/>
                  </a:lnTo>
                  <a:lnTo>
                    <a:pt x="16764" y="279603"/>
                  </a:lnTo>
                  <a:lnTo>
                    <a:pt x="11430" y="279603"/>
                  </a:lnTo>
                  <a:lnTo>
                    <a:pt x="11430" y="281127"/>
                  </a:lnTo>
                  <a:lnTo>
                    <a:pt x="9144" y="281127"/>
                  </a:lnTo>
                  <a:lnTo>
                    <a:pt x="7620" y="283413"/>
                  </a:lnTo>
                  <a:lnTo>
                    <a:pt x="5334" y="284937"/>
                  </a:lnTo>
                  <a:lnTo>
                    <a:pt x="3810" y="287223"/>
                  </a:lnTo>
                  <a:lnTo>
                    <a:pt x="3810" y="288747"/>
                  </a:lnTo>
                  <a:lnTo>
                    <a:pt x="1524" y="288747"/>
                  </a:lnTo>
                  <a:lnTo>
                    <a:pt x="1524" y="294843"/>
                  </a:lnTo>
                  <a:lnTo>
                    <a:pt x="0" y="294843"/>
                  </a:lnTo>
                  <a:lnTo>
                    <a:pt x="0" y="298653"/>
                  </a:lnTo>
                  <a:lnTo>
                    <a:pt x="0" y="300177"/>
                  </a:lnTo>
                  <a:lnTo>
                    <a:pt x="1524" y="302463"/>
                  </a:lnTo>
                  <a:lnTo>
                    <a:pt x="1524" y="306273"/>
                  </a:lnTo>
                  <a:lnTo>
                    <a:pt x="3810" y="306273"/>
                  </a:lnTo>
                  <a:lnTo>
                    <a:pt x="3810" y="310083"/>
                  </a:lnTo>
                  <a:lnTo>
                    <a:pt x="5334" y="310083"/>
                  </a:lnTo>
                  <a:lnTo>
                    <a:pt x="5334" y="311607"/>
                  </a:lnTo>
                  <a:lnTo>
                    <a:pt x="7620" y="311607"/>
                  </a:lnTo>
                  <a:lnTo>
                    <a:pt x="7620" y="313893"/>
                  </a:lnTo>
                  <a:lnTo>
                    <a:pt x="9144" y="313893"/>
                  </a:lnTo>
                  <a:lnTo>
                    <a:pt x="11430" y="315417"/>
                  </a:lnTo>
                  <a:lnTo>
                    <a:pt x="15240" y="315417"/>
                  </a:lnTo>
                  <a:lnTo>
                    <a:pt x="15240" y="317690"/>
                  </a:lnTo>
                  <a:lnTo>
                    <a:pt x="16764" y="317690"/>
                  </a:lnTo>
                  <a:lnTo>
                    <a:pt x="16764" y="366458"/>
                  </a:lnTo>
                  <a:lnTo>
                    <a:pt x="26670" y="366458"/>
                  </a:lnTo>
                  <a:lnTo>
                    <a:pt x="26670" y="315417"/>
                  </a:lnTo>
                  <a:lnTo>
                    <a:pt x="28194" y="315417"/>
                  </a:lnTo>
                  <a:lnTo>
                    <a:pt x="30480" y="313893"/>
                  </a:lnTo>
                  <a:lnTo>
                    <a:pt x="32004" y="311607"/>
                  </a:lnTo>
                  <a:lnTo>
                    <a:pt x="34290" y="311607"/>
                  </a:lnTo>
                  <a:lnTo>
                    <a:pt x="34290" y="310083"/>
                  </a:lnTo>
                  <a:lnTo>
                    <a:pt x="35814" y="307797"/>
                  </a:lnTo>
                  <a:lnTo>
                    <a:pt x="35814" y="306273"/>
                  </a:lnTo>
                  <a:lnTo>
                    <a:pt x="37325" y="306273"/>
                  </a:lnTo>
                  <a:lnTo>
                    <a:pt x="37325" y="298653"/>
                  </a:lnTo>
                  <a:lnTo>
                    <a:pt x="37325" y="291033"/>
                  </a:lnTo>
                  <a:lnTo>
                    <a:pt x="35814" y="288747"/>
                  </a:lnTo>
                  <a:lnTo>
                    <a:pt x="35814" y="287223"/>
                  </a:lnTo>
                  <a:lnTo>
                    <a:pt x="34290" y="287223"/>
                  </a:lnTo>
                  <a:lnTo>
                    <a:pt x="34290" y="284937"/>
                  </a:lnTo>
                  <a:lnTo>
                    <a:pt x="32004" y="283413"/>
                  </a:lnTo>
                  <a:lnTo>
                    <a:pt x="30480" y="283413"/>
                  </a:lnTo>
                  <a:lnTo>
                    <a:pt x="30480" y="281127"/>
                  </a:lnTo>
                  <a:lnTo>
                    <a:pt x="28194" y="281127"/>
                  </a:lnTo>
                  <a:lnTo>
                    <a:pt x="26670" y="279603"/>
                  </a:lnTo>
                  <a:lnTo>
                    <a:pt x="26670" y="94462"/>
                  </a:lnTo>
                  <a:lnTo>
                    <a:pt x="26670" y="92176"/>
                  </a:lnTo>
                  <a:lnTo>
                    <a:pt x="30480" y="92176"/>
                  </a:lnTo>
                  <a:lnTo>
                    <a:pt x="30480" y="90652"/>
                  </a:lnTo>
                  <a:lnTo>
                    <a:pt x="32004" y="90652"/>
                  </a:lnTo>
                  <a:lnTo>
                    <a:pt x="34290" y="88366"/>
                  </a:lnTo>
                  <a:lnTo>
                    <a:pt x="34290" y="86855"/>
                  </a:lnTo>
                  <a:lnTo>
                    <a:pt x="35814" y="86855"/>
                  </a:lnTo>
                  <a:lnTo>
                    <a:pt x="35814" y="83045"/>
                  </a:lnTo>
                  <a:lnTo>
                    <a:pt x="37325" y="83045"/>
                  </a:lnTo>
                  <a:lnTo>
                    <a:pt x="37325" y="75425"/>
                  </a:lnTo>
                  <a:lnTo>
                    <a:pt x="37325" y="67805"/>
                  </a:lnTo>
                  <a:close/>
                </a:path>
              </a:pathLst>
            </a:custGeom>
            <a:solidFill>
              <a:srgbClr val="000000"/>
            </a:solidFill>
          </p:spPr>
          <p:txBody>
            <a:bodyPr wrap="square" lIns="0" tIns="0" rIns="0" bIns="0" rtlCol="0"/>
            <a:lstStyle/>
            <a:p>
              <a:endParaRPr/>
            </a:p>
          </p:txBody>
        </p:sp>
        <p:sp>
          <p:nvSpPr>
            <p:cNvPr id="58" name="object 53">
              <a:extLst>
                <a:ext uri="{FF2B5EF4-FFF2-40B4-BE49-F238E27FC236}">
                  <a16:creationId xmlns:a16="http://schemas.microsoft.com/office/drawing/2014/main" xmlns="" id="{A9DBD0A1-1457-4948-A52E-F70CCD7CEE3E}"/>
                </a:ext>
              </a:extLst>
            </p:cNvPr>
            <p:cNvSpPr/>
            <p:nvPr/>
          </p:nvSpPr>
          <p:spPr>
            <a:xfrm>
              <a:off x="5031715" y="6300848"/>
              <a:ext cx="146050" cy="367030"/>
            </a:xfrm>
            <a:custGeom>
              <a:avLst/>
              <a:gdLst/>
              <a:ahLst/>
              <a:cxnLst/>
              <a:rect l="l" t="t" r="r" b="b"/>
              <a:pathLst>
                <a:path w="146050" h="367030">
                  <a:moveTo>
                    <a:pt x="145516" y="71615"/>
                  </a:moveTo>
                  <a:lnTo>
                    <a:pt x="143992" y="70091"/>
                  </a:lnTo>
                  <a:lnTo>
                    <a:pt x="143992" y="66281"/>
                  </a:lnTo>
                  <a:lnTo>
                    <a:pt x="141706" y="66281"/>
                  </a:lnTo>
                  <a:lnTo>
                    <a:pt x="141706" y="63995"/>
                  </a:lnTo>
                  <a:lnTo>
                    <a:pt x="140182" y="63995"/>
                  </a:lnTo>
                  <a:lnTo>
                    <a:pt x="140182" y="62471"/>
                  </a:lnTo>
                  <a:lnTo>
                    <a:pt x="137896" y="62471"/>
                  </a:lnTo>
                  <a:lnTo>
                    <a:pt x="137896" y="60185"/>
                  </a:lnTo>
                  <a:lnTo>
                    <a:pt x="134086" y="60185"/>
                  </a:lnTo>
                  <a:lnTo>
                    <a:pt x="134086" y="58661"/>
                  </a:lnTo>
                  <a:lnTo>
                    <a:pt x="132562" y="58661"/>
                  </a:lnTo>
                  <a:lnTo>
                    <a:pt x="132562" y="0"/>
                  </a:lnTo>
                  <a:lnTo>
                    <a:pt x="128752" y="0"/>
                  </a:lnTo>
                  <a:lnTo>
                    <a:pt x="124942" y="0"/>
                  </a:lnTo>
                  <a:lnTo>
                    <a:pt x="124942" y="58661"/>
                  </a:lnTo>
                  <a:lnTo>
                    <a:pt x="118846" y="58661"/>
                  </a:lnTo>
                  <a:lnTo>
                    <a:pt x="118846" y="60185"/>
                  </a:lnTo>
                  <a:lnTo>
                    <a:pt x="115036" y="60185"/>
                  </a:lnTo>
                  <a:lnTo>
                    <a:pt x="115036" y="62471"/>
                  </a:lnTo>
                  <a:lnTo>
                    <a:pt x="113512" y="62471"/>
                  </a:lnTo>
                  <a:lnTo>
                    <a:pt x="113512" y="63995"/>
                  </a:lnTo>
                  <a:lnTo>
                    <a:pt x="111226" y="63995"/>
                  </a:lnTo>
                  <a:lnTo>
                    <a:pt x="111226" y="66281"/>
                  </a:lnTo>
                  <a:lnTo>
                    <a:pt x="109702" y="66281"/>
                  </a:lnTo>
                  <a:lnTo>
                    <a:pt x="109702" y="70091"/>
                  </a:lnTo>
                  <a:lnTo>
                    <a:pt x="108178" y="70091"/>
                  </a:lnTo>
                  <a:lnTo>
                    <a:pt x="108178" y="72034"/>
                  </a:lnTo>
                  <a:lnTo>
                    <a:pt x="0" y="72034"/>
                  </a:lnTo>
                  <a:lnTo>
                    <a:pt x="0" y="75844"/>
                  </a:lnTo>
                  <a:lnTo>
                    <a:pt x="0" y="79654"/>
                  </a:lnTo>
                  <a:lnTo>
                    <a:pt x="108178" y="79654"/>
                  </a:lnTo>
                  <a:lnTo>
                    <a:pt x="108178" y="83045"/>
                  </a:lnTo>
                  <a:lnTo>
                    <a:pt x="109702" y="84569"/>
                  </a:lnTo>
                  <a:lnTo>
                    <a:pt x="109702" y="86855"/>
                  </a:lnTo>
                  <a:lnTo>
                    <a:pt x="111226" y="86855"/>
                  </a:lnTo>
                  <a:lnTo>
                    <a:pt x="111226" y="88379"/>
                  </a:lnTo>
                  <a:lnTo>
                    <a:pt x="113512" y="90665"/>
                  </a:lnTo>
                  <a:lnTo>
                    <a:pt x="115036" y="90665"/>
                  </a:lnTo>
                  <a:lnTo>
                    <a:pt x="115036" y="92189"/>
                  </a:lnTo>
                  <a:lnTo>
                    <a:pt x="117322" y="92189"/>
                  </a:lnTo>
                  <a:lnTo>
                    <a:pt x="118846" y="94475"/>
                  </a:lnTo>
                  <a:lnTo>
                    <a:pt x="121132" y="94475"/>
                  </a:lnTo>
                  <a:lnTo>
                    <a:pt x="122656" y="95986"/>
                  </a:lnTo>
                  <a:lnTo>
                    <a:pt x="124942" y="95986"/>
                  </a:lnTo>
                  <a:lnTo>
                    <a:pt x="124942" y="279603"/>
                  </a:lnTo>
                  <a:lnTo>
                    <a:pt x="121132" y="279603"/>
                  </a:lnTo>
                  <a:lnTo>
                    <a:pt x="121132" y="281889"/>
                  </a:lnTo>
                  <a:lnTo>
                    <a:pt x="117322" y="281889"/>
                  </a:lnTo>
                  <a:lnTo>
                    <a:pt x="117322" y="283413"/>
                  </a:lnTo>
                  <a:lnTo>
                    <a:pt x="115036" y="283413"/>
                  </a:lnTo>
                  <a:lnTo>
                    <a:pt x="113512" y="285699"/>
                  </a:lnTo>
                  <a:lnTo>
                    <a:pt x="111226" y="285699"/>
                  </a:lnTo>
                  <a:lnTo>
                    <a:pt x="111226" y="288747"/>
                  </a:lnTo>
                  <a:lnTo>
                    <a:pt x="109702" y="288747"/>
                  </a:lnTo>
                  <a:lnTo>
                    <a:pt x="109702" y="291033"/>
                  </a:lnTo>
                  <a:lnTo>
                    <a:pt x="108178" y="292557"/>
                  </a:lnTo>
                  <a:lnTo>
                    <a:pt x="108178" y="296824"/>
                  </a:lnTo>
                  <a:lnTo>
                    <a:pt x="0" y="296824"/>
                  </a:lnTo>
                  <a:lnTo>
                    <a:pt x="0" y="301904"/>
                  </a:lnTo>
                  <a:lnTo>
                    <a:pt x="0" y="305714"/>
                  </a:lnTo>
                  <a:lnTo>
                    <a:pt x="108178" y="305714"/>
                  </a:lnTo>
                  <a:lnTo>
                    <a:pt x="108178" y="306273"/>
                  </a:lnTo>
                  <a:lnTo>
                    <a:pt x="109702" y="306273"/>
                  </a:lnTo>
                  <a:lnTo>
                    <a:pt x="109702" y="307797"/>
                  </a:lnTo>
                  <a:lnTo>
                    <a:pt x="111226" y="310083"/>
                  </a:lnTo>
                  <a:lnTo>
                    <a:pt x="111226" y="311607"/>
                  </a:lnTo>
                  <a:lnTo>
                    <a:pt x="113512" y="311607"/>
                  </a:lnTo>
                  <a:lnTo>
                    <a:pt x="113512" y="313893"/>
                  </a:lnTo>
                  <a:lnTo>
                    <a:pt x="115036" y="313893"/>
                  </a:lnTo>
                  <a:lnTo>
                    <a:pt x="115036" y="315417"/>
                  </a:lnTo>
                  <a:lnTo>
                    <a:pt x="118846" y="315417"/>
                  </a:lnTo>
                  <a:lnTo>
                    <a:pt x="118846" y="317703"/>
                  </a:lnTo>
                  <a:lnTo>
                    <a:pt x="124942" y="317703"/>
                  </a:lnTo>
                  <a:lnTo>
                    <a:pt x="124942" y="366458"/>
                  </a:lnTo>
                  <a:lnTo>
                    <a:pt x="132562" y="366458"/>
                  </a:lnTo>
                  <a:lnTo>
                    <a:pt x="132562" y="317703"/>
                  </a:lnTo>
                  <a:lnTo>
                    <a:pt x="134086" y="315417"/>
                  </a:lnTo>
                  <a:lnTo>
                    <a:pt x="137896" y="315417"/>
                  </a:lnTo>
                  <a:lnTo>
                    <a:pt x="137896" y="313893"/>
                  </a:lnTo>
                  <a:lnTo>
                    <a:pt x="140182" y="313893"/>
                  </a:lnTo>
                  <a:lnTo>
                    <a:pt x="140182" y="311607"/>
                  </a:lnTo>
                  <a:lnTo>
                    <a:pt x="141706" y="311607"/>
                  </a:lnTo>
                  <a:lnTo>
                    <a:pt x="141706" y="310083"/>
                  </a:lnTo>
                  <a:lnTo>
                    <a:pt x="143992" y="307797"/>
                  </a:lnTo>
                  <a:lnTo>
                    <a:pt x="143992" y="306273"/>
                  </a:lnTo>
                  <a:lnTo>
                    <a:pt x="145516" y="303987"/>
                  </a:lnTo>
                  <a:lnTo>
                    <a:pt x="145516" y="298653"/>
                  </a:lnTo>
                  <a:lnTo>
                    <a:pt x="145516" y="292557"/>
                  </a:lnTo>
                  <a:lnTo>
                    <a:pt x="143992" y="292557"/>
                  </a:lnTo>
                  <a:lnTo>
                    <a:pt x="143992" y="288747"/>
                  </a:lnTo>
                  <a:lnTo>
                    <a:pt x="141706" y="288747"/>
                  </a:lnTo>
                  <a:lnTo>
                    <a:pt x="141706" y="287223"/>
                  </a:lnTo>
                  <a:lnTo>
                    <a:pt x="137896" y="283413"/>
                  </a:lnTo>
                  <a:lnTo>
                    <a:pt x="136372" y="283413"/>
                  </a:lnTo>
                  <a:lnTo>
                    <a:pt x="136372" y="281889"/>
                  </a:lnTo>
                  <a:lnTo>
                    <a:pt x="132562" y="281889"/>
                  </a:lnTo>
                  <a:lnTo>
                    <a:pt x="132562" y="94475"/>
                  </a:lnTo>
                  <a:lnTo>
                    <a:pt x="134086" y="94475"/>
                  </a:lnTo>
                  <a:lnTo>
                    <a:pt x="136372" y="92189"/>
                  </a:lnTo>
                  <a:lnTo>
                    <a:pt x="137896" y="92189"/>
                  </a:lnTo>
                  <a:lnTo>
                    <a:pt x="137896" y="90665"/>
                  </a:lnTo>
                  <a:lnTo>
                    <a:pt x="140182" y="90665"/>
                  </a:lnTo>
                  <a:lnTo>
                    <a:pt x="140182" y="88379"/>
                  </a:lnTo>
                  <a:lnTo>
                    <a:pt x="141706" y="88379"/>
                  </a:lnTo>
                  <a:lnTo>
                    <a:pt x="141706" y="86855"/>
                  </a:lnTo>
                  <a:lnTo>
                    <a:pt x="143992" y="86855"/>
                  </a:lnTo>
                  <a:lnTo>
                    <a:pt x="143992" y="83045"/>
                  </a:lnTo>
                  <a:lnTo>
                    <a:pt x="145516" y="83045"/>
                  </a:lnTo>
                  <a:lnTo>
                    <a:pt x="145516" y="76949"/>
                  </a:lnTo>
                  <a:lnTo>
                    <a:pt x="145516" y="71615"/>
                  </a:lnTo>
                  <a:close/>
                </a:path>
              </a:pathLst>
            </a:custGeom>
            <a:solidFill>
              <a:srgbClr val="000000"/>
            </a:solidFill>
          </p:spPr>
          <p:txBody>
            <a:bodyPr wrap="square" lIns="0" tIns="0" rIns="0" bIns="0" rtlCol="0"/>
            <a:lstStyle/>
            <a:p>
              <a:endParaRPr/>
            </a:p>
          </p:txBody>
        </p:sp>
        <p:pic>
          <p:nvPicPr>
            <p:cNvPr id="59" name="object 54">
              <a:extLst>
                <a:ext uri="{FF2B5EF4-FFF2-40B4-BE49-F238E27FC236}">
                  <a16:creationId xmlns:a16="http://schemas.microsoft.com/office/drawing/2014/main" xmlns="" id="{1B569089-138E-4E01-BB4A-6D0F41431BBC}"/>
                </a:ext>
              </a:extLst>
            </p:cNvPr>
            <p:cNvPicPr/>
            <p:nvPr/>
          </p:nvPicPr>
          <p:blipFill>
            <a:blip r:embed="rId7" cstate="print"/>
            <a:stretch>
              <a:fillRect/>
            </a:stretch>
          </p:blipFill>
          <p:spPr>
            <a:xfrm>
              <a:off x="4746765" y="6602752"/>
              <a:ext cx="81521" cy="219976"/>
            </a:xfrm>
            <a:prstGeom prst="rect">
              <a:avLst/>
            </a:prstGeom>
          </p:spPr>
        </p:pic>
        <p:pic>
          <p:nvPicPr>
            <p:cNvPr id="60" name="object 55">
              <a:extLst>
                <a:ext uri="{FF2B5EF4-FFF2-40B4-BE49-F238E27FC236}">
                  <a16:creationId xmlns:a16="http://schemas.microsoft.com/office/drawing/2014/main" xmlns="" id="{CF6FC405-9E6D-4FD3-B68A-AAA5906190A7}"/>
                </a:ext>
              </a:extLst>
            </p:cNvPr>
            <p:cNvPicPr/>
            <p:nvPr/>
          </p:nvPicPr>
          <p:blipFill>
            <a:blip r:embed="rId8" cstate="print"/>
            <a:stretch>
              <a:fillRect/>
            </a:stretch>
          </p:blipFill>
          <p:spPr>
            <a:xfrm>
              <a:off x="4720108" y="7832215"/>
              <a:ext cx="232371" cy="233133"/>
            </a:xfrm>
            <a:prstGeom prst="rect">
              <a:avLst/>
            </a:prstGeom>
          </p:spPr>
        </p:pic>
        <p:sp>
          <p:nvSpPr>
            <p:cNvPr id="61" name="object 56">
              <a:extLst>
                <a:ext uri="{FF2B5EF4-FFF2-40B4-BE49-F238E27FC236}">
                  <a16:creationId xmlns:a16="http://schemas.microsoft.com/office/drawing/2014/main" xmlns="" id="{CB0C7998-C9D7-41B1-9F72-ECD63C11ABC4}"/>
                </a:ext>
              </a:extLst>
            </p:cNvPr>
            <p:cNvSpPr/>
            <p:nvPr/>
          </p:nvSpPr>
          <p:spPr>
            <a:xfrm>
              <a:off x="3840138" y="6556068"/>
              <a:ext cx="51435" cy="47625"/>
            </a:xfrm>
            <a:custGeom>
              <a:avLst/>
              <a:gdLst/>
              <a:ahLst/>
              <a:cxnLst/>
              <a:rect l="l" t="t" r="r" b="b"/>
              <a:pathLst>
                <a:path w="51435" h="47625">
                  <a:moveTo>
                    <a:pt x="35814" y="11430"/>
                  </a:moveTo>
                  <a:lnTo>
                    <a:pt x="34290" y="11430"/>
                  </a:lnTo>
                  <a:lnTo>
                    <a:pt x="34290" y="7620"/>
                  </a:lnTo>
                  <a:lnTo>
                    <a:pt x="32004" y="7620"/>
                  </a:lnTo>
                  <a:lnTo>
                    <a:pt x="32004" y="3810"/>
                  </a:lnTo>
                  <a:lnTo>
                    <a:pt x="28194" y="3810"/>
                  </a:lnTo>
                  <a:lnTo>
                    <a:pt x="28194" y="1524"/>
                  </a:lnTo>
                  <a:lnTo>
                    <a:pt x="24384" y="1524"/>
                  </a:lnTo>
                  <a:lnTo>
                    <a:pt x="22860" y="0"/>
                  </a:lnTo>
                  <a:lnTo>
                    <a:pt x="12954" y="0"/>
                  </a:lnTo>
                  <a:lnTo>
                    <a:pt x="12954" y="1524"/>
                  </a:lnTo>
                  <a:lnTo>
                    <a:pt x="9906" y="1524"/>
                  </a:lnTo>
                  <a:lnTo>
                    <a:pt x="7620" y="3810"/>
                  </a:lnTo>
                  <a:lnTo>
                    <a:pt x="6096" y="3810"/>
                  </a:lnTo>
                  <a:lnTo>
                    <a:pt x="6096" y="5334"/>
                  </a:lnTo>
                  <a:lnTo>
                    <a:pt x="3810" y="5334"/>
                  </a:lnTo>
                  <a:lnTo>
                    <a:pt x="3810" y="11430"/>
                  </a:lnTo>
                  <a:lnTo>
                    <a:pt x="2286" y="11430"/>
                  </a:lnTo>
                  <a:lnTo>
                    <a:pt x="2286" y="15240"/>
                  </a:lnTo>
                  <a:lnTo>
                    <a:pt x="3810" y="15240"/>
                  </a:lnTo>
                  <a:lnTo>
                    <a:pt x="3810" y="19050"/>
                  </a:lnTo>
                  <a:lnTo>
                    <a:pt x="6096" y="19050"/>
                  </a:lnTo>
                  <a:lnTo>
                    <a:pt x="6096" y="20574"/>
                  </a:lnTo>
                  <a:lnTo>
                    <a:pt x="7620" y="20574"/>
                  </a:lnTo>
                  <a:lnTo>
                    <a:pt x="7620" y="22860"/>
                  </a:lnTo>
                  <a:lnTo>
                    <a:pt x="11430" y="22860"/>
                  </a:lnTo>
                  <a:lnTo>
                    <a:pt x="11430" y="24384"/>
                  </a:lnTo>
                  <a:lnTo>
                    <a:pt x="16764" y="24384"/>
                  </a:lnTo>
                  <a:lnTo>
                    <a:pt x="16764" y="26670"/>
                  </a:lnTo>
                  <a:lnTo>
                    <a:pt x="24384" y="26670"/>
                  </a:lnTo>
                  <a:lnTo>
                    <a:pt x="24384" y="28194"/>
                  </a:lnTo>
                  <a:lnTo>
                    <a:pt x="28194" y="28194"/>
                  </a:lnTo>
                  <a:lnTo>
                    <a:pt x="28194" y="30480"/>
                  </a:lnTo>
                  <a:lnTo>
                    <a:pt x="30480" y="30480"/>
                  </a:lnTo>
                  <a:lnTo>
                    <a:pt x="30480" y="37338"/>
                  </a:lnTo>
                  <a:lnTo>
                    <a:pt x="28194" y="37338"/>
                  </a:lnTo>
                  <a:lnTo>
                    <a:pt x="28194" y="39624"/>
                  </a:lnTo>
                  <a:lnTo>
                    <a:pt x="26670" y="39624"/>
                  </a:lnTo>
                  <a:lnTo>
                    <a:pt x="26670" y="41148"/>
                  </a:lnTo>
                  <a:lnTo>
                    <a:pt x="12954" y="41148"/>
                  </a:lnTo>
                  <a:lnTo>
                    <a:pt x="12954" y="39624"/>
                  </a:lnTo>
                  <a:lnTo>
                    <a:pt x="9906" y="39624"/>
                  </a:lnTo>
                  <a:lnTo>
                    <a:pt x="9906" y="37338"/>
                  </a:lnTo>
                  <a:lnTo>
                    <a:pt x="7620" y="37338"/>
                  </a:lnTo>
                  <a:lnTo>
                    <a:pt x="7620" y="32004"/>
                  </a:lnTo>
                  <a:lnTo>
                    <a:pt x="0" y="32004"/>
                  </a:lnTo>
                  <a:lnTo>
                    <a:pt x="0" y="33528"/>
                  </a:lnTo>
                  <a:lnTo>
                    <a:pt x="2286" y="33528"/>
                  </a:lnTo>
                  <a:lnTo>
                    <a:pt x="2286" y="39624"/>
                  </a:lnTo>
                  <a:lnTo>
                    <a:pt x="3810" y="39624"/>
                  </a:lnTo>
                  <a:lnTo>
                    <a:pt x="3810" y="41148"/>
                  </a:lnTo>
                  <a:lnTo>
                    <a:pt x="6096" y="41148"/>
                  </a:lnTo>
                  <a:lnTo>
                    <a:pt x="6096" y="43434"/>
                  </a:lnTo>
                  <a:lnTo>
                    <a:pt x="7620" y="43434"/>
                  </a:lnTo>
                  <a:lnTo>
                    <a:pt x="7620" y="44958"/>
                  </a:lnTo>
                  <a:lnTo>
                    <a:pt x="12954" y="44958"/>
                  </a:lnTo>
                  <a:lnTo>
                    <a:pt x="12954" y="47244"/>
                  </a:lnTo>
                  <a:lnTo>
                    <a:pt x="26670" y="47244"/>
                  </a:lnTo>
                  <a:lnTo>
                    <a:pt x="26670" y="44958"/>
                  </a:lnTo>
                  <a:lnTo>
                    <a:pt x="30480" y="44958"/>
                  </a:lnTo>
                  <a:lnTo>
                    <a:pt x="30480" y="43434"/>
                  </a:lnTo>
                  <a:lnTo>
                    <a:pt x="32004" y="43434"/>
                  </a:lnTo>
                  <a:lnTo>
                    <a:pt x="32004" y="41148"/>
                  </a:lnTo>
                  <a:lnTo>
                    <a:pt x="34290" y="41148"/>
                  </a:lnTo>
                  <a:lnTo>
                    <a:pt x="34290" y="39624"/>
                  </a:lnTo>
                  <a:lnTo>
                    <a:pt x="35814" y="39624"/>
                  </a:lnTo>
                  <a:lnTo>
                    <a:pt x="35814" y="26670"/>
                  </a:lnTo>
                  <a:lnTo>
                    <a:pt x="34290" y="26670"/>
                  </a:lnTo>
                  <a:lnTo>
                    <a:pt x="34290" y="24384"/>
                  </a:lnTo>
                  <a:lnTo>
                    <a:pt x="30480" y="24384"/>
                  </a:lnTo>
                  <a:lnTo>
                    <a:pt x="30480" y="22860"/>
                  </a:lnTo>
                  <a:lnTo>
                    <a:pt x="26670" y="22860"/>
                  </a:lnTo>
                  <a:lnTo>
                    <a:pt x="26670" y="20574"/>
                  </a:lnTo>
                  <a:lnTo>
                    <a:pt x="20574" y="20574"/>
                  </a:lnTo>
                  <a:lnTo>
                    <a:pt x="19050" y="19050"/>
                  </a:lnTo>
                  <a:lnTo>
                    <a:pt x="12954" y="19050"/>
                  </a:lnTo>
                  <a:lnTo>
                    <a:pt x="12954" y="16764"/>
                  </a:lnTo>
                  <a:lnTo>
                    <a:pt x="9906" y="16764"/>
                  </a:lnTo>
                  <a:lnTo>
                    <a:pt x="9906" y="12954"/>
                  </a:lnTo>
                  <a:lnTo>
                    <a:pt x="7620" y="12954"/>
                  </a:lnTo>
                  <a:lnTo>
                    <a:pt x="7620" y="11430"/>
                  </a:lnTo>
                  <a:lnTo>
                    <a:pt x="9906" y="11430"/>
                  </a:lnTo>
                  <a:lnTo>
                    <a:pt x="9906" y="7620"/>
                  </a:lnTo>
                  <a:lnTo>
                    <a:pt x="12954" y="7620"/>
                  </a:lnTo>
                  <a:lnTo>
                    <a:pt x="12954" y="5334"/>
                  </a:lnTo>
                  <a:lnTo>
                    <a:pt x="24384" y="5334"/>
                  </a:lnTo>
                  <a:lnTo>
                    <a:pt x="24384" y="7620"/>
                  </a:lnTo>
                  <a:lnTo>
                    <a:pt x="26670" y="7620"/>
                  </a:lnTo>
                  <a:lnTo>
                    <a:pt x="26670" y="9144"/>
                  </a:lnTo>
                  <a:lnTo>
                    <a:pt x="28194" y="9144"/>
                  </a:lnTo>
                  <a:lnTo>
                    <a:pt x="28194" y="11430"/>
                  </a:lnTo>
                  <a:lnTo>
                    <a:pt x="30480" y="12954"/>
                  </a:lnTo>
                  <a:lnTo>
                    <a:pt x="30480" y="15240"/>
                  </a:lnTo>
                  <a:lnTo>
                    <a:pt x="35814" y="12954"/>
                  </a:lnTo>
                  <a:lnTo>
                    <a:pt x="35814" y="11430"/>
                  </a:lnTo>
                  <a:close/>
                </a:path>
                <a:path w="51435" h="47625">
                  <a:moveTo>
                    <a:pt x="51041" y="1524"/>
                  </a:moveTo>
                  <a:lnTo>
                    <a:pt x="45720" y="1524"/>
                  </a:lnTo>
                  <a:lnTo>
                    <a:pt x="45720" y="47231"/>
                  </a:lnTo>
                  <a:lnTo>
                    <a:pt x="51041" y="47231"/>
                  </a:lnTo>
                  <a:lnTo>
                    <a:pt x="51041" y="1524"/>
                  </a:lnTo>
                  <a:close/>
                </a:path>
              </a:pathLst>
            </a:custGeom>
            <a:solidFill>
              <a:srgbClr val="000000"/>
            </a:solidFill>
          </p:spPr>
          <p:txBody>
            <a:bodyPr wrap="square" lIns="0" tIns="0" rIns="0" bIns="0" rtlCol="0"/>
            <a:lstStyle/>
            <a:p>
              <a:endParaRPr/>
            </a:p>
          </p:txBody>
        </p:sp>
        <p:sp>
          <p:nvSpPr>
            <p:cNvPr id="62" name="object 57">
              <a:extLst>
                <a:ext uri="{FF2B5EF4-FFF2-40B4-BE49-F238E27FC236}">
                  <a16:creationId xmlns:a16="http://schemas.microsoft.com/office/drawing/2014/main" xmlns="" id="{99112807-2A7B-4F32-9224-3F17AD7EE339}"/>
                </a:ext>
              </a:extLst>
            </p:cNvPr>
            <p:cNvSpPr/>
            <p:nvPr/>
          </p:nvSpPr>
          <p:spPr>
            <a:xfrm>
              <a:off x="4019945" y="6501217"/>
              <a:ext cx="41275" cy="45085"/>
            </a:xfrm>
            <a:custGeom>
              <a:avLst/>
              <a:gdLst/>
              <a:ahLst/>
              <a:cxnLst/>
              <a:rect l="l" t="t" r="r" b="b"/>
              <a:pathLst>
                <a:path w="41275" h="45084">
                  <a:moveTo>
                    <a:pt x="22097" y="0"/>
                  </a:moveTo>
                  <a:lnTo>
                    <a:pt x="16763" y="0"/>
                  </a:lnTo>
                  <a:lnTo>
                    <a:pt x="0" y="44957"/>
                  </a:lnTo>
                  <a:lnTo>
                    <a:pt x="5333" y="44957"/>
                  </a:lnTo>
                  <a:lnTo>
                    <a:pt x="10667" y="32003"/>
                  </a:lnTo>
                  <a:lnTo>
                    <a:pt x="35649" y="32003"/>
                  </a:lnTo>
                  <a:lnTo>
                    <a:pt x="33391" y="26669"/>
                  </a:lnTo>
                  <a:lnTo>
                    <a:pt x="12953" y="26669"/>
                  </a:lnTo>
                  <a:lnTo>
                    <a:pt x="16763" y="12953"/>
                  </a:lnTo>
                  <a:lnTo>
                    <a:pt x="16763" y="11429"/>
                  </a:lnTo>
                  <a:lnTo>
                    <a:pt x="18287" y="11429"/>
                  </a:lnTo>
                  <a:lnTo>
                    <a:pt x="18287" y="5333"/>
                  </a:lnTo>
                  <a:lnTo>
                    <a:pt x="24356" y="5333"/>
                  </a:lnTo>
                  <a:lnTo>
                    <a:pt x="22097" y="0"/>
                  </a:lnTo>
                  <a:close/>
                </a:path>
                <a:path w="41275" h="45084">
                  <a:moveTo>
                    <a:pt x="35649" y="32003"/>
                  </a:moveTo>
                  <a:lnTo>
                    <a:pt x="29717" y="32003"/>
                  </a:lnTo>
                  <a:lnTo>
                    <a:pt x="33527" y="44957"/>
                  </a:lnTo>
                  <a:lnTo>
                    <a:pt x="41135" y="44957"/>
                  </a:lnTo>
                  <a:lnTo>
                    <a:pt x="35649" y="32003"/>
                  </a:lnTo>
                  <a:close/>
                </a:path>
                <a:path w="41275" h="45084">
                  <a:moveTo>
                    <a:pt x="24356" y="5333"/>
                  </a:moveTo>
                  <a:lnTo>
                    <a:pt x="20573" y="5333"/>
                  </a:lnTo>
                  <a:lnTo>
                    <a:pt x="20573" y="11429"/>
                  </a:lnTo>
                  <a:lnTo>
                    <a:pt x="22097" y="11429"/>
                  </a:lnTo>
                  <a:lnTo>
                    <a:pt x="22097" y="15239"/>
                  </a:lnTo>
                  <a:lnTo>
                    <a:pt x="28193" y="26669"/>
                  </a:lnTo>
                  <a:lnTo>
                    <a:pt x="33391" y="26669"/>
                  </a:lnTo>
                  <a:lnTo>
                    <a:pt x="24356" y="5333"/>
                  </a:lnTo>
                  <a:close/>
                </a:path>
              </a:pathLst>
            </a:custGeom>
            <a:solidFill>
              <a:srgbClr val="000000"/>
            </a:solidFill>
          </p:spPr>
          <p:txBody>
            <a:bodyPr wrap="square" lIns="0" tIns="0" rIns="0" bIns="0" rtlCol="0"/>
            <a:lstStyle/>
            <a:p>
              <a:endParaRPr/>
            </a:p>
          </p:txBody>
        </p:sp>
        <p:sp>
          <p:nvSpPr>
            <p:cNvPr id="63" name="object 58">
              <a:extLst>
                <a:ext uri="{FF2B5EF4-FFF2-40B4-BE49-F238E27FC236}">
                  <a16:creationId xmlns:a16="http://schemas.microsoft.com/office/drawing/2014/main" xmlns="" id="{1261374F-9B4B-403A-A02D-78D71C099666}"/>
                </a:ext>
              </a:extLst>
            </p:cNvPr>
            <p:cNvSpPr/>
            <p:nvPr/>
          </p:nvSpPr>
          <p:spPr>
            <a:xfrm>
              <a:off x="4025278" y="6809013"/>
              <a:ext cx="34290" cy="45720"/>
            </a:xfrm>
            <a:custGeom>
              <a:avLst/>
              <a:gdLst/>
              <a:ahLst/>
              <a:cxnLst/>
              <a:rect l="l" t="t" r="r" b="b"/>
              <a:pathLst>
                <a:path w="34289" h="45719">
                  <a:moveTo>
                    <a:pt x="24383" y="0"/>
                  </a:moveTo>
                  <a:lnTo>
                    <a:pt x="0" y="0"/>
                  </a:lnTo>
                  <a:lnTo>
                    <a:pt x="0" y="45707"/>
                  </a:lnTo>
                  <a:lnTo>
                    <a:pt x="22860" y="45707"/>
                  </a:lnTo>
                  <a:lnTo>
                    <a:pt x="24383" y="44196"/>
                  </a:lnTo>
                  <a:lnTo>
                    <a:pt x="28193" y="44196"/>
                  </a:lnTo>
                  <a:lnTo>
                    <a:pt x="28193" y="41897"/>
                  </a:lnTo>
                  <a:lnTo>
                    <a:pt x="30480" y="41897"/>
                  </a:lnTo>
                  <a:lnTo>
                    <a:pt x="30480" y="40385"/>
                  </a:lnTo>
                  <a:lnTo>
                    <a:pt x="5333" y="40385"/>
                  </a:lnTo>
                  <a:lnTo>
                    <a:pt x="5333" y="25146"/>
                  </a:lnTo>
                  <a:lnTo>
                    <a:pt x="30480" y="25146"/>
                  </a:lnTo>
                  <a:lnTo>
                    <a:pt x="30480" y="22859"/>
                  </a:lnTo>
                  <a:lnTo>
                    <a:pt x="28193" y="22859"/>
                  </a:lnTo>
                  <a:lnTo>
                    <a:pt x="28193" y="19050"/>
                  </a:lnTo>
                  <a:lnTo>
                    <a:pt x="5333" y="19050"/>
                  </a:lnTo>
                  <a:lnTo>
                    <a:pt x="5333" y="6096"/>
                  </a:lnTo>
                  <a:lnTo>
                    <a:pt x="30480" y="6096"/>
                  </a:lnTo>
                  <a:lnTo>
                    <a:pt x="30480" y="3809"/>
                  </a:lnTo>
                  <a:lnTo>
                    <a:pt x="28193" y="3809"/>
                  </a:lnTo>
                  <a:lnTo>
                    <a:pt x="28193" y="2285"/>
                  </a:lnTo>
                  <a:lnTo>
                    <a:pt x="24383" y="2285"/>
                  </a:lnTo>
                  <a:lnTo>
                    <a:pt x="24383" y="0"/>
                  </a:lnTo>
                  <a:close/>
                </a:path>
                <a:path w="34289" h="45719">
                  <a:moveTo>
                    <a:pt x="32004" y="38100"/>
                  </a:moveTo>
                  <a:lnTo>
                    <a:pt x="24383" y="38100"/>
                  </a:lnTo>
                  <a:lnTo>
                    <a:pt x="24383" y="40385"/>
                  </a:lnTo>
                  <a:lnTo>
                    <a:pt x="32004" y="40385"/>
                  </a:lnTo>
                  <a:lnTo>
                    <a:pt x="32004" y="38100"/>
                  </a:lnTo>
                  <a:close/>
                </a:path>
                <a:path w="34289" h="45719">
                  <a:moveTo>
                    <a:pt x="34289" y="26670"/>
                  </a:moveTo>
                  <a:lnTo>
                    <a:pt x="26669" y="26670"/>
                  </a:lnTo>
                  <a:lnTo>
                    <a:pt x="26669" y="28955"/>
                  </a:lnTo>
                  <a:lnTo>
                    <a:pt x="28193" y="28955"/>
                  </a:lnTo>
                  <a:lnTo>
                    <a:pt x="28193" y="36575"/>
                  </a:lnTo>
                  <a:lnTo>
                    <a:pt x="26669" y="36575"/>
                  </a:lnTo>
                  <a:lnTo>
                    <a:pt x="26669" y="38100"/>
                  </a:lnTo>
                  <a:lnTo>
                    <a:pt x="34289" y="38100"/>
                  </a:lnTo>
                  <a:lnTo>
                    <a:pt x="34289" y="26670"/>
                  </a:lnTo>
                  <a:close/>
                </a:path>
                <a:path w="34289" h="45719">
                  <a:moveTo>
                    <a:pt x="32004" y="25146"/>
                  </a:moveTo>
                  <a:lnTo>
                    <a:pt x="24383" y="25146"/>
                  </a:lnTo>
                  <a:lnTo>
                    <a:pt x="24383" y="26670"/>
                  </a:lnTo>
                  <a:lnTo>
                    <a:pt x="32004" y="26670"/>
                  </a:lnTo>
                  <a:lnTo>
                    <a:pt x="32004" y="25146"/>
                  </a:lnTo>
                  <a:close/>
                </a:path>
                <a:path w="34289" h="45719">
                  <a:moveTo>
                    <a:pt x="30480" y="15239"/>
                  </a:moveTo>
                  <a:lnTo>
                    <a:pt x="24383" y="15239"/>
                  </a:lnTo>
                  <a:lnTo>
                    <a:pt x="24383" y="17525"/>
                  </a:lnTo>
                  <a:lnTo>
                    <a:pt x="22860" y="17525"/>
                  </a:lnTo>
                  <a:lnTo>
                    <a:pt x="22860" y="19050"/>
                  </a:lnTo>
                  <a:lnTo>
                    <a:pt x="30480" y="19050"/>
                  </a:lnTo>
                  <a:lnTo>
                    <a:pt x="30480" y="15239"/>
                  </a:lnTo>
                  <a:close/>
                </a:path>
                <a:path w="34289" h="45719">
                  <a:moveTo>
                    <a:pt x="30480" y="6096"/>
                  </a:moveTo>
                  <a:lnTo>
                    <a:pt x="24383" y="6096"/>
                  </a:lnTo>
                  <a:lnTo>
                    <a:pt x="24383" y="9905"/>
                  </a:lnTo>
                  <a:lnTo>
                    <a:pt x="26669" y="9905"/>
                  </a:lnTo>
                  <a:lnTo>
                    <a:pt x="26669" y="15239"/>
                  </a:lnTo>
                  <a:lnTo>
                    <a:pt x="32004" y="15239"/>
                  </a:lnTo>
                  <a:lnTo>
                    <a:pt x="32004" y="7620"/>
                  </a:lnTo>
                  <a:lnTo>
                    <a:pt x="30480" y="7620"/>
                  </a:lnTo>
                  <a:lnTo>
                    <a:pt x="30480" y="6096"/>
                  </a:lnTo>
                  <a:close/>
                </a:path>
              </a:pathLst>
            </a:custGeom>
            <a:solidFill>
              <a:srgbClr val="000000"/>
            </a:solidFill>
          </p:spPr>
          <p:txBody>
            <a:bodyPr wrap="square" lIns="0" tIns="0" rIns="0" bIns="0" rtlCol="0"/>
            <a:lstStyle/>
            <a:p>
              <a:endParaRPr/>
            </a:p>
          </p:txBody>
        </p:sp>
        <p:sp>
          <p:nvSpPr>
            <p:cNvPr id="64" name="object 59">
              <a:extLst>
                <a:ext uri="{FF2B5EF4-FFF2-40B4-BE49-F238E27FC236}">
                  <a16:creationId xmlns:a16="http://schemas.microsoft.com/office/drawing/2014/main" xmlns="" id="{ADC3BCF1-EA55-4B5A-9326-BEA66E96EC16}"/>
                </a:ext>
              </a:extLst>
            </p:cNvPr>
            <p:cNvSpPr/>
            <p:nvPr/>
          </p:nvSpPr>
          <p:spPr>
            <a:xfrm>
              <a:off x="4652302" y="6576641"/>
              <a:ext cx="41910" cy="45720"/>
            </a:xfrm>
            <a:custGeom>
              <a:avLst/>
              <a:gdLst/>
              <a:ahLst/>
              <a:cxnLst/>
              <a:rect l="l" t="t" r="r" b="b"/>
              <a:pathLst>
                <a:path w="41910" h="45719">
                  <a:moveTo>
                    <a:pt x="24371" y="0"/>
                  </a:moveTo>
                  <a:lnTo>
                    <a:pt x="16751" y="0"/>
                  </a:lnTo>
                  <a:lnTo>
                    <a:pt x="0" y="45720"/>
                  </a:lnTo>
                  <a:lnTo>
                    <a:pt x="5333" y="45720"/>
                  </a:lnTo>
                  <a:lnTo>
                    <a:pt x="11429" y="32003"/>
                  </a:lnTo>
                  <a:lnTo>
                    <a:pt x="36639" y="32003"/>
                  </a:lnTo>
                  <a:lnTo>
                    <a:pt x="34594" y="26670"/>
                  </a:lnTo>
                  <a:lnTo>
                    <a:pt x="12953" y="26670"/>
                  </a:lnTo>
                  <a:lnTo>
                    <a:pt x="19037" y="12953"/>
                  </a:lnTo>
                  <a:lnTo>
                    <a:pt x="19037" y="7620"/>
                  </a:lnTo>
                  <a:lnTo>
                    <a:pt x="20561" y="7620"/>
                  </a:lnTo>
                  <a:lnTo>
                    <a:pt x="20561" y="6096"/>
                  </a:lnTo>
                  <a:lnTo>
                    <a:pt x="26708" y="6096"/>
                  </a:lnTo>
                  <a:lnTo>
                    <a:pt x="24371" y="0"/>
                  </a:lnTo>
                  <a:close/>
                </a:path>
                <a:path w="41910" h="45719">
                  <a:moveTo>
                    <a:pt x="36639" y="32003"/>
                  </a:moveTo>
                  <a:lnTo>
                    <a:pt x="30467" y="32003"/>
                  </a:lnTo>
                  <a:lnTo>
                    <a:pt x="35801" y="45720"/>
                  </a:lnTo>
                  <a:lnTo>
                    <a:pt x="41897" y="45720"/>
                  </a:lnTo>
                  <a:lnTo>
                    <a:pt x="36639" y="32003"/>
                  </a:lnTo>
                  <a:close/>
                </a:path>
                <a:path w="41910" h="45719">
                  <a:moveTo>
                    <a:pt x="26708" y="6096"/>
                  </a:moveTo>
                  <a:lnTo>
                    <a:pt x="20561" y="6096"/>
                  </a:lnTo>
                  <a:lnTo>
                    <a:pt x="20561" y="9905"/>
                  </a:lnTo>
                  <a:lnTo>
                    <a:pt x="22847" y="9905"/>
                  </a:lnTo>
                  <a:lnTo>
                    <a:pt x="22847" y="12953"/>
                  </a:lnTo>
                  <a:lnTo>
                    <a:pt x="24371" y="15240"/>
                  </a:lnTo>
                  <a:lnTo>
                    <a:pt x="28181" y="26670"/>
                  </a:lnTo>
                  <a:lnTo>
                    <a:pt x="34594" y="26670"/>
                  </a:lnTo>
                  <a:lnTo>
                    <a:pt x="26708" y="6096"/>
                  </a:lnTo>
                  <a:close/>
                </a:path>
              </a:pathLst>
            </a:custGeom>
            <a:solidFill>
              <a:srgbClr val="000000"/>
            </a:solidFill>
          </p:spPr>
          <p:txBody>
            <a:bodyPr wrap="square" lIns="0" tIns="0" rIns="0" bIns="0" rtlCol="0"/>
            <a:lstStyle/>
            <a:p>
              <a:endParaRPr/>
            </a:p>
          </p:txBody>
        </p:sp>
        <p:sp>
          <p:nvSpPr>
            <p:cNvPr id="65" name="object 60">
              <a:extLst>
                <a:ext uri="{FF2B5EF4-FFF2-40B4-BE49-F238E27FC236}">
                  <a16:creationId xmlns:a16="http://schemas.microsoft.com/office/drawing/2014/main" xmlns="" id="{7A96056D-D419-4A76-BA5A-8B7F3E795F9C}"/>
                </a:ext>
              </a:extLst>
            </p:cNvPr>
            <p:cNvSpPr/>
            <p:nvPr/>
          </p:nvSpPr>
          <p:spPr>
            <a:xfrm>
              <a:off x="4958576" y="6580451"/>
              <a:ext cx="33655" cy="45720"/>
            </a:xfrm>
            <a:custGeom>
              <a:avLst/>
              <a:gdLst/>
              <a:ahLst/>
              <a:cxnLst/>
              <a:rect l="l" t="t" r="r" b="b"/>
              <a:pathLst>
                <a:path w="33654" h="45719">
                  <a:moveTo>
                    <a:pt x="24371" y="0"/>
                  </a:moveTo>
                  <a:lnTo>
                    <a:pt x="0" y="0"/>
                  </a:lnTo>
                  <a:lnTo>
                    <a:pt x="0" y="45707"/>
                  </a:lnTo>
                  <a:lnTo>
                    <a:pt x="22085" y="45707"/>
                  </a:lnTo>
                  <a:lnTo>
                    <a:pt x="22085" y="43434"/>
                  </a:lnTo>
                  <a:lnTo>
                    <a:pt x="28181" y="43434"/>
                  </a:lnTo>
                  <a:lnTo>
                    <a:pt x="28181" y="41910"/>
                  </a:lnTo>
                  <a:lnTo>
                    <a:pt x="29705" y="41910"/>
                  </a:lnTo>
                  <a:lnTo>
                    <a:pt x="29705" y="39624"/>
                  </a:lnTo>
                  <a:lnTo>
                    <a:pt x="5334" y="39624"/>
                  </a:lnTo>
                  <a:lnTo>
                    <a:pt x="5334" y="24384"/>
                  </a:lnTo>
                  <a:lnTo>
                    <a:pt x="29705" y="24384"/>
                  </a:lnTo>
                  <a:lnTo>
                    <a:pt x="29705" y="22860"/>
                  </a:lnTo>
                  <a:lnTo>
                    <a:pt x="28181" y="22860"/>
                  </a:lnTo>
                  <a:lnTo>
                    <a:pt x="28181" y="20574"/>
                  </a:lnTo>
                  <a:lnTo>
                    <a:pt x="25895" y="20574"/>
                  </a:lnTo>
                  <a:lnTo>
                    <a:pt x="25895" y="19050"/>
                  </a:lnTo>
                  <a:lnTo>
                    <a:pt x="5334" y="19050"/>
                  </a:lnTo>
                  <a:lnTo>
                    <a:pt x="5334" y="6096"/>
                  </a:lnTo>
                  <a:lnTo>
                    <a:pt x="29705" y="6096"/>
                  </a:lnTo>
                  <a:lnTo>
                    <a:pt x="29705" y="3810"/>
                  </a:lnTo>
                  <a:lnTo>
                    <a:pt x="28181" y="3810"/>
                  </a:lnTo>
                  <a:lnTo>
                    <a:pt x="28181" y="2286"/>
                  </a:lnTo>
                  <a:lnTo>
                    <a:pt x="24371" y="2286"/>
                  </a:lnTo>
                  <a:lnTo>
                    <a:pt x="24371" y="0"/>
                  </a:lnTo>
                  <a:close/>
                </a:path>
                <a:path w="33654" h="45719">
                  <a:moveTo>
                    <a:pt x="33515" y="26670"/>
                  </a:moveTo>
                  <a:lnTo>
                    <a:pt x="25895" y="26670"/>
                  </a:lnTo>
                  <a:lnTo>
                    <a:pt x="25895" y="28194"/>
                  </a:lnTo>
                  <a:lnTo>
                    <a:pt x="28181" y="28194"/>
                  </a:lnTo>
                  <a:lnTo>
                    <a:pt x="28181" y="34290"/>
                  </a:lnTo>
                  <a:lnTo>
                    <a:pt x="25895" y="34290"/>
                  </a:lnTo>
                  <a:lnTo>
                    <a:pt x="25895" y="38100"/>
                  </a:lnTo>
                  <a:lnTo>
                    <a:pt x="22085" y="38100"/>
                  </a:lnTo>
                  <a:lnTo>
                    <a:pt x="22085" y="39624"/>
                  </a:lnTo>
                  <a:lnTo>
                    <a:pt x="31991" y="39624"/>
                  </a:lnTo>
                  <a:lnTo>
                    <a:pt x="31991" y="35814"/>
                  </a:lnTo>
                  <a:lnTo>
                    <a:pt x="33515" y="35814"/>
                  </a:lnTo>
                  <a:lnTo>
                    <a:pt x="33515" y="26670"/>
                  </a:lnTo>
                  <a:close/>
                </a:path>
                <a:path w="33654" h="45719">
                  <a:moveTo>
                    <a:pt x="31991" y="24384"/>
                  </a:moveTo>
                  <a:lnTo>
                    <a:pt x="24371" y="24384"/>
                  </a:lnTo>
                  <a:lnTo>
                    <a:pt x="24371" y="26670"/>
                  </a:lnTo>
                  <a:lnTo>
                    <a:pt x="31991" y="26670"/>
                  </a:lnTo>
                  <a:lnTo>
                    <a:pt x="31991" y="24384"/>
                  </a:lnTo>
                  <a:close/>
                </a:path>
                <a:path w="33654" h="45719">
                  <a:moveTo>
                    <a:pt x="29705" y="15240"/>
                  </a:moveTo>
                  <a:lnTo>
                    <a:pt x="24371" y="15240"/>
                  </a:lnTo>
                  <a:lnTo>
                    <a:pt x="24371" y="16764"/>
                  </a:lnTo>
                  <a:lnTo>
                    <a:pt x="22085" y="16764"/>
                  </a:lnTo>
                  <a:lnTo>
                    <a:pt x="22085" y="19050"/>
                  </a:lnTo>
                  <a:lnTo>
                    <a:pt x="28181" y="19050"/>
                  </a:lnTo>
                  <a:lnTo>
                    <a:pt x="29705" y="16764"/>
                  </a:lnTo>
                  <a:lnTo>
                    <a:pt x="29705" y="15240"/>
                  </a:lnTo>
                  <a:close/>
                </a:path>
                <a:path w="33654" h="45719">
                  <a:moveTo>
                    <a:pt x="31991" y="7620"/>
                  </a:moveTo>
                  <a:lnTo>
                    <a:pt x="24371" y="7620"/>
                  </a:lnTo>
                  <a:lnTo>
                    <a:pt x="24371" y="9144"/>
                  </a:lnTo>
                  <a:lnTo>
                    <a:pt x="25895" y="9144"/>
                  </a:lnTo>
                  <a:lnTo>
                    <a:pt x="25895" y="15240"/>
                  </a:lnTo>
                  <a:lnTo>
                    <a:pt x="31991" y="15240"/>
                  </a:lnTo>
                  <a:lnTo>
                    <a:pt x="31991" y="7620"/>
                  </a:lnTo>
                  <a:close/>
                </a:path>
                <a:path w="33654" h="45719">
                  <a:moveTo>
                    <a:pt x="29705" y="6096"/>
                  </a:moveTo>
                  <a:lnTo>
                    <a:pt x="22085" y="6096"/>
                  </a:lnTo>
                  <a:lnTo>
                    <a:pt x="22085" y="7620"/>
                  </a:lnTo>
                  <a:lnTo>
                    <a:pt x="29705" y="7620"/>
                  </a:lnTo>
                  <a:lnTo>
                    <a:pt x="29705" y="6096"/>
                  </a:lnTo>
                  <a:close/>
                </a:path>
              </a:pathLst>
            </a:custGeom>
            <a:solidFill>
              <a:srgbClr val="000000"/>
            </a:solidFill>
          </p:spPr>
          <p:txBody>
            <a:bodyPr wrap="square" lIns="0" tIns="0" rIns="0" bIns="0" rtlCol="0"/>
            <a:lstStyle/>
            <a:p>
              <a:endParaRPr dirty="0"/>
            </a:p>
          </p:txBody>
        </p:sp>
        <p:sp>
          <p:nvSpPr>
            <p:cNvPr id="66" name="object 61">
              <a:extLst>
                <a:ext uri="{FF2B5EF4-FFF2-40B4-BE49-F238E27FC236}">
                  <a16:creationId xmlns:a16="http://schemas.microsoft.com/office/drawing/2014/main" xmlns="" id="{392B18D9-B23F-432C-9562-02783046779E}"/>
                </a:ext>
              </a:extLst>
            </p:cNvPr>
            <p:cNvSpPr/>
            <p:nvPr/>
          </p:nvSpPr>
          <p:spPr>
            <a:xfrm>
              <a:off x="4882389" y="6733588"/>
              <a:ext cx="51435" cy="47625"/>
            </a:xfrm>
            <a:custGeom>
              <a:avLst/>
              <a:gdLst/>
              <a:ahLst/>
              <a:cxnLst/>
              <a:rect l="l" t="t" r="r" b="b"/>
              <a:pathLst>
                <a:path w="51435" h="47625">
                  <a:moveTo>
                    <a:pt x="35801" y="30480"/>
                  </a:moveTo>
                  <a:lnTo>
                    <a:pt x="34277" y="30480"/>
                  </a:lnTo>
                  <a:lnTo>
                    <a:pt x="34277" y="26670"/>
                  </a:lnTo>
                  <a:lnTo>
                    <a:pt x="32753" y="26670"/>
                  </a:lnTo>
                  <a:lnTo>
                    <a:pt x="32753" y="24384"/>
                  </a:lnTo>
                  <a:lnTo>
                    <a:pt x="30467" y="24384"/>
                  </a:lnTo>
                  <a:lnTo>
                    <a:pt x="30467" y="22860"/>
                  </a:lnTo>
                  <a:lnTo>
                    <a:pt x="25133" y="22860"/>
                  </a:lnTo>
                  <a:lnTo>
                    <a:pt x="25133" y="20574"/>
                  </a:lnTo>
                  <a:lnTo>
                    <a:pt x="19037" y="20574"/>
                  </a:lnTo>
                  <a:lnTo>
                    <a:pt x="17513" y="19050"/>
                  </a:lnTo>
                  <a:lnTo>
                    <a:pt x="11430" y="19050"/>
                  </a:lnTo>
                  <a:lnTo>
                    <a:pt x="11430" y="16764"/>
                  </a:lnTo>
                  <a:lnTo>
                    <a:pt x="7620" y="16764"/>
                  </a:lnTo>
                  <a:lnTo>
                    <a:pt x="7620" y="9906"/>
                  </a:lnTo>
                  <a:lnTo>
                    <a:pt x="9906" y="9906"/>
                  </a:lnTo>
                  <a:lnTo>
                    <a:pt x="9906" y="7620"/>
                  </a:lnTo>
                  <a:lnTo>
                    <a:pt x="11430" y="7620"/>
                  </a:lnTo>
                  <a:lnTo>
                    <a:pt x="11430" y="6096"/>
                  </a:lnTo>
                  <a:lnTo>
                    <a:pt x="22847" y="6096"/>
                  </a:lnTo>
                  <a:lnTo>
                    <a:pt x="22847" y="7620"/>
                  </a:lnTo>
                  <a:lnTo>
                    <a:pt x="26657" y="7620"/>
                  </a:lnTo>
                  <a:lnTo>
                    <a:pt x="26657" y="11430"/>
                  </a:lnTo>
                  <a:lnTo>
                    <a:pt x="28943" y="11430"/>
                  </a:lnTo>
                  <a:lnTo>
                    <a:pt x="28943" y="15240"/>
                  </a:lnTo>
                  <a:lnTo>
                    <a:pt x="34277" y="13716"/>
                  </a:lnTo>
                  <a:lnTo>
                    <a:pt x="34277" y="9906"/>
                  </a:lnTo>
                  <a:lnTo>
                    <a:pt x="32753" y="9906"/>
                  </a:lnTo>
                  <a:lnTo>
                    <a:pt x="32753" y="6096"/>
                  </a:lnTo>
                  <a:lnTo>
                    <a:pt x="30467" y="6096"/>
                  </a:lnTo>
                  <a:lnTo>
                    <a:pt x="30467" y="3810"/>
                  </a:lnTo>
                  <a:lnTo>
                    <a:pt x="28943" y="3810"/>
                  </a:lnTo>
                  <a:lnTo>
                    <a:pt x="26657" y="2286"/>
                  </a:lnTo>
                  <a:lnTo>
                    <a:pt x="22847" y="2286"/>
                  </a:lnTo>
                  <a:lnTo>
                    <a:pt x="21323" y="0"/>
                  </a:lnTo>
                  <a:lnTo>
                    <a:pt x="13716" y="0"/>
                  </a:lnTo>
                  <a:lnTo>
                    <a:pt x="13716" y="2286"/>
                  </a:lnTo>
                  <a:lnTo>
                    <a:pt x="7620" y="2286"/>
                  </a:lnTo>
                  <a:lnTo>
                    <a:pt x="7620" y="3810"/>
                  </a:lnTo>
                  <a:lnTo>
                    <a:pt x="6096" y="3810"/>
                  </a:lnTo>
                  <a:lnTo>
                    <a:pt x="6096" y="6096"/>
                  </a:lnTo>
                  <a:lnTo>
                    <a:pt x="3810" y="6096"/>
                  </a:lnTo>
                  <a:lnTo>
                    <a:pt x="3810" y="7620"/>
                  </a:lnTo>
                  <a:lnTo>
                    <a:pt x="2286" y="7620"/>
                  </a:lnTo>
                  <a:lnTo>
                    <a:pt x="2286" y="19050"/>
                  </a:lnTo>
                  <a:lnTo>
                    <a:pt x="3810" y="19050"/>
                  </a:lnTo>
                  <a:lnTo>
                    <a:pt x="3810" y="20574"/>
                  </a:lnTo>
                  <a:lnTo>
                    <a:pt x="6096" y="20574"/>
                  </a:lnTo>
                  <a:lnTo>
                    <a:pt x="6096" y="22860"/>
                  </a:lnTo>
                  <a:lnTo>
                    <a:pt x="9906" y="22860"/>
                  </a:lnTo>
                  <a:lnTo>
                    <a:pt x="9906" y="24384"/>
                  </a:lnTo>
                  <a:lnTo>
                    <a:pt x="15240" y="24384"/>
                  </a:lnTo>
                  <a:lnTo>
                    <a:pt x="17513" y="26670"/>
                  </a:lnTo>
                  <a:lnTo>
                    <a:pt x="22847" y="26670"/>
                  </a:lnTo>
                  <a:lnTo>
                    <a:pt x="22847" y="28194"/>
                  </a:lnTo>
                  <a:lnTo>
                    <a:pt x="26657" y="28194"/>
                  </a:lnTo>
                  <a:lnTo>
                    <a:pt x="26657" y="30480"/>
                  </a:lnTo>
                  <a:lnTo>
                    <a:pt x="28943" y="30480"/>
                  </a:lnTo>
                  <a:lnTo>
                    <a:pt x="28943" y="32004"/>
                  </a:lnTo>
                  <a:lnTo>
                    <a:pt x="30467" y="32004"/>
                  </a:lnTo>
                  <a:lnTo>
                    <a:pt x="30467" y="35814"/>
                  </a:lnTo>
                  <a:lnTo>
                    <a:pt x="28943" y="35814"/>
                  </a:lnTo>
                  <a:lnTo>
                    <a:pt x="28943" y="39624"/>
                  </a:lnTo>
                  <a:lnTo>
                    <a:pt x="25133" y="39624"/>
                  </a:lnTo>
                  <a:lnTo>
                    <a:pt x="25133" y="41910"/>
                  </a:lnTo>
                  <a:lnTo>
                    <a:pt x="11430" y="41910"/>
                  </a:lnTo>
                  <a:lnTo>
                    <a:pt x="11430" y="39624"/>
                  </a:lnTo>
                  <a:lnTo>
                    <a:pt x="9906" y="39624"/>
                  </a:lnTo>
                  <a:lnTo>
                    <a:pt x="9906" y="38100"/>
                  </a:lnTo>
                  <a:lnTo>
                    <a:pt x="7620" y="38100"/>
                  </a:lnTo>
                  <a:lnTo>
                    <a:pt x="7620" y="35814"/>
                  </a:lnTo>
                  <a:lnTo>
                    <a:pt x="6096" y="35814"/>
                  </a:lnTo>
                  <a:lnTo>
                    <a:pt x="6096" y="32004"/>
                  </a:lnTo>
                  <a:lnTo>
                    <a:pt x="0" y="32004"/>
                  </a:lnTo>
                  <a:lnTo>
                    <a:pt x="0" y="38100"/>
                  </a:lnTo>
                  <a:lnTo>
                    <a:pt x="2286" y="38100"/>
                  </a:lnTo>
                  <a:lnTo>
                    <a:pt x="2286" y="41910"/>
                  </a:lnTo>
                  <a:lnTo>
                    <a:pt x="3810" y="41910"/>
                  </a:lnTo>
                  <a:lnTo>
                    <a:pt x="3810" y="43434"/>
                  </a:lnTo>
                  <a:lnTo>
                    <a:pt x="6096" y="43434"/>
                  </a:lnTo>
                  <a:lnTo>
                    <a:pt x="7620" y="45707"/>
                  </a:lnTo>
                  <a:lnTo>
                    <a:pt x="11430" y="45707"/>
                  </a:lnTo>
                  <a:lnTo>
                    <a:pt x="11430" y="47231"/>
                  </a:lnTo>
                  <a:lnTo>
                    <a:pt x="25133" y="47231"/>
                  </a:lnTo>
                  <a:lnTo>
                    <a:pt x="26657" y="45707"/>
                  </a:lnTo>
                  <a:lnTo>
                    <a:pt x="30467" y="45707"/>
                  </a:lnTo>
                  <a:lnTo>
                    <a:pt x="30467" y="43434"/>
                  </a:lnTo>
                  <a:lnTo>
                    <a:pt x="32753" y="43434"/>
                  </a:lnTo>
                  <a:lnTo>
                    <a:pt x="32753" y="41910"/>
                  </a:lnTo>
                  <a:lnTo>
                    <a:pt x="34277" y="41910"/>
                  </a:lnTo>
                  <a:lnTo>
                    <a:pt x="34277" y="38100"/>
                  </a:lnTo>
                  <a:lnTo>
                    <a:pt x="35801" y="38100"/>
                  </a:lnTo>
                  <a:lnTo>
                    <a:pt x="35801" y="30480"/>
                  </a:lnTo>
                  <a:close/>
                </a:path>
                <a:path w="51435" h="47625">
                  <a:moveTo>
                    <a:pt x="51028" y="2286"/>
                  </a:moveTo>
                  <a:lnTo>
                    <a:pt x="45707" y="2286"/>
                  </a:lnTo>
                  <a:lnTo>
                    <a:pt x="45707" y="47231"/>
                  </a:lnTo>
                  <a:lnTo>
                    <a:pt x="51028" y="47231"/>
                  </a:lnTo>
                  <a:lnTo>
                    <a:pt x="51028" y="2286"/>
                  </a:lnTo>
                  <a:close/>
                </a:path>
              </a:pathLst>
            </a:custGeom>
            <a:solidFill>
              <a:srgbClr val="000000"/>
            </a:solidFill>
          </p:spPr>
          <p:txBody>
            <a:bodyPr wrap="square" lIns="0" tIns="0" rIns="0" bIns="0" rtlCol="0"/>
            <a:lstStyle/>
            <a:p>
              <a:endParaRPr/>
            </a:p>
          </p:txBody>
        </p:sp>
        <p:pic>
          <p:nvPicPr>
            <p:cNvPr id="67" name="object 62">
              <a:extLst>
                <a:ext uri="{FF2B5EF4-FFF2-40B4-BE49-F238E27FC236}">
                  <a16:creationId xmlns:a16="http://schemas.microsoft.com/office/drawing/2014/main" xmlns="" id="{4E86417C-8234-471C-AE94-E8FB5BDC5466}"/>
                </a:ext>
              </a:extLst>
            </p:cNvPr>
            <p:cNvPicPr/>
            <p:nvPr/>
          </p:nvPicPr>
          <p:blipFill>
            <a:blip r:embed="rId9" cstate="print"/>
            <a:stretch>
              <a:fillRect/>
            </a:stretch>
          </p:blipFill>
          <p:spPr>
            <a:xfrm>
              <a:off x="2606676" y="6595692"/>
              <a:ext cx="232371" cy="230847"/>
            </a:xfrm>
            <a:prstGeom prst="rect">
              <a:avLst/>
            </a:prstGeom>
          </p:spPr>
        </p:pic>
        <p:sp>
          <p:nvSpPr>
            <p:cNvPr id="68" name="object 63">
              <a:extLst>
                <a:ext uri="{FF2B5EF4-FFF2-40B4-BE49-F238E27FC236}">
                  <a16:creationId xmlns:a16="http://schemas.microsoft.com/office/drawing/2014/main" xmlns="" id="{12FD500B-9F07-4339-B29F-16462E19FC79}"/>
                </a:ext>
              </a:extLst>
            </p:cNvPr>
            <p:cNvSpPr/>
            <p:nvPr/>
          </p:nvSpPr>
          <p:spPr>
            <a:xfrm>
              <a:off x="5046956" y="7469552"/>
              <a:ext cx="51435" cy="166370"/>
            </a:xfrm>
            <a:custGeom>
              <a:avLst/>
              <a:gdLst/>
              <a:ahLst/>
              <a:cxnLst/>
              <a:rect l="l" t="t" r="r" b="b"/>
              <a:pathLst>
                <a:path w="51435" h="166369">
                  <a:moveTo>
                    <a:pt x="51041" y="33528"/>
                  </a:moveTo>
                  <a:lnTo>
                    <a:pt x="48755" y="29718"/>
                  </a:lnTo>
                  <a:lnTo>
                    <a:pt x="45707" y="22098"/>
                  </a:lnTo>
                  <a:lnTo>
                    <a:pt x="43421" y="19050"/>
                  </a:lnTo>
                  <a:lnTo>
                    <a:pt x="41897" y="15240"/>
                  </a:lnTo>
                  <a:lnTo>
                    <a:pt x="38087" y="11430"/>
                  </a:lnTo>
                  <a:lnTo>
                    <a:pt x="35801" y="7620"/>
                  </a:lnTo>
                  <a:lnTo>
                    <a:pt x="31991" y="5334"/>
                  </a:lnTo>
                  <a:lnTo>
                    <a:pt x="26657" y="3810"/>
                  </a:lnTo>
                  <a:lnTo>
                    <a:pt x="22847" y="1524"/>
                  </a:lnTo>
                  <a:lnTo>
                    <a:pt x="16751" y="0"/>
                  </a:lnTo>
                  <a:lnTo>
                    <a:pt x="7607" y="0"/>
                  </a:lnTo>
                  <a:lnTo>
                    <a:pt x="2286" y="1524"/>
                  </a:lnTo>
                  <a:lnTo>
                    <a:pt x="2286" y="9144"/>
                  </a:lnTo>
                  <a:lnTo>
                    <a:pt x="20561" y="9144"/>
                  </a:lnTo>
                  <a:lnTo>
                    <a:pt x="30467" y="15240"/>
                  </a:lnTo>
                  <a:lnTo>
                    <a:pt x="34277" y="19050"/>
                  </a:lnTo>
                  <a:lnTo>
                    <a:pt x="35801" y="22098"/>
                  </a:lnTo>
                  <a:lnTo>
                    <a:pt x="41897" y="32004"/>
                  </a:lnTo>
                  <a:lnTo>
                    <a:pt x="41897" y="54864"/>
                  </a:lnTo>
                  <a:lnTo>
                    <a:pt x="39611" y="58674"/>
                  </a:lnTo>
                  <a:lnTo>
                    <a:pt x="38087" y="60198"/>
                  </a:lnTo>
                  <a:lnTo>
                    <a:pt x="35801" y="64008"/>
                  </a:lnTo>
                  <a:lnTo>
                    <a:pt x="34277" y="67818"/>
                  </a:lnTo>
                  <a:lnTo>
                    <a:pt x="30467" y="71615"/>
                  </a:lnTo>
                  <a:lnTo>
                    <a:pt x="26657" y="73139"/>
                  </a:lnTo>
                  <a:lnTo>
                    <a:pt x="24371" y="75425"/>
                  </a:lnTo>
                  <a:lnTo>
                    <a:pt x="20561" y="76949"/>
                  </a:lnTo>
                  <a:lnTo>
                    <a:pt x="16751" y="76949"/>
                  </a:lnTo>
                  <a:lnTo>
                    <a:pt x="12941" y="79235"/>
                  </a:lnTo>
                  <a:lnTo>
                    <a:pt x="7607" y="79235"/>
                  </a:lnTo>
                  <a:lnTo>
                    <a:pt x="3810" y="76949"/>
                  </a:lnTo>
                  <a:lnTo>
                    <a:pt x="3454" y="79235"/>
                  </a:lnTo>
                  <a:lnTo>
                    <a:pt x="0" y="79235"/>
                  </a:lnTo>
                  <a:lnTo>
                    <a:pt x="2286" y="88379"/>
                  </a:lnTo>
                  <a:lnTo>
                    <a:pt x="7607" y="86855"/>
                  </a:lnTo>
                  <a:lnTo>
                    <a:pt x="11417" y="86855"/>
                  </a:lnTo>
                  <a:lnTo>
                    <a:pt x="16751" y="88379"/>
                  </a:lnTo>
                  <a:lnTo>
                    <a:pt x="20561" y="88379"/>
                  </a:lnTo>
                  <a:lnTo>
                    <a:pt x="22847" y="90665"/>
                  </a:lnTo>
                  <a:lnTo>
                    <a:pt x="26657" y="92189"/>
                  </a:lnTo>
                  <a:lnTo>
                    <a:pt x="30467" y="94475"/>
                  </a:lnTo>
                  <a:lnTo>
                    <a:pt x="34277" y="98285"/>
                  </a:lnTo>
                  <a:lnTo>
                    <a:pt x="35801" y="102095"/>
                  </a:lnTo>
                  <a:lnTo>
                    <a:pt x="38087" y="103619"/>
                  </a:lnTo>
                  <a:lnTo>
                    <a:pt x="39611" y="107429"/>
                  </a:lnTo>
                  <a:lnTo>
                    <a:pt x="41897" y="111239"/>
                  </a:lnTo>
                  <a:lnTo>
                    <a:pt x="41897" y="131813"/>
                  </a:lnTo>
                  <a:lnTo>
                    <a:pt x="39611" y="135623"/>
                  </a:lnTo>
                  <a:lnTo>
                    <a:pt x="38087" y="139433"/>
                  </a:lnTo>
                  <a:lnTo>
                    <a:pt x="31991" y="149326"/>
                  </a:lnTo>
                  <a:lnTo>
                    <a:pt x="30467" y="150850"/>
                  </a:lnTo>
                  <a:lnTo>
                    <a:pt x="20561" y="156946"/>
                  </a:lnTo>
                  <a:lnTo>
                    <a:pt x="3810" y="156946"/>
                  </a:lnTo>
                  <a:lnTo>
                    <a:pt x="2286" y="166090"/>
                  </a:lnTo>
                  <a:lnTo>
                    <a:pt x="19037" y="166090"/>
                  </a:lnTo>
                  <a:lnTo>
                    <a:pt x="22847" y="164566"/>
                  </a:lnTo>
                  <a:lnTo>
                    <a:pt x="26657" y="162280"/>
                  </a:lnTo>
                  <a:lnTo>
                    <a:pt x="31991" y="160756"/>
                  </a:lnTo>
                  <a:lnTo>
                    <a:pt x="41897" y="150850"/>
                  </a:lnTo>
                  <a:lnTo>
                    <a:pt x="43421" y="147040"/>
                  </a:lnTo>
                  <a:lnTo>
                    <a:pt x="45707" y="143243"/>
                  </a:lnTo>
                  <a:lnTo>
                    <a:pt x="48755" y="135623"/>
                  </a:lnTo>
                  <a:lnTo>
                    <a:pt x="48755" y="130289"/>
                  </a:lnTo>
                  <a:lnTo>
                    <a:pt x="51041" y="126479"/>
                  </a:lnTo>
                  <a:lnTo>
                    <a:pt x="51041" y="117335"/>
                  </a:lnTo>
                  <a:lnTo>
                    <a:pt x="48755" y="113525"/>
                  </a:lnTo>
                  <a:lnTo>
                    <a:pt x="48755" y="109715"/>
                  </a:lnTo>
                  <a:lnTo>
                    <a:pt x="47231" y="103619"/>
                  </a:lnTo>
                  <a:lnTo>
                    <a:pt x="45707" y="99809"/>
                  </a:lnTo>
                  <a:lnTo>
                    <a:pt x="43421" y="95999"/>
                  </a:lnTo>
                  <a:lnTo>
                    <a:pt x="41897" y="92189"/>
                  </a:lnTo>
                  <a:lnTo>
                    <a:pt x="38087" y="90665"/>
                  </a:lnTo>
                  <a:lnTo>
                    <a:pt x="34277" y="86855"/>
                  </a:lnTo>
                  <a:lnTo>
                    <a:pt x="30467" y="84569"/>
                  </a:lnTo>
                  <a:lnTo>
                    <a:pt x="27292" y="83299"/>
                  </a:lnTo>
                  <a:lnTo>
                    <a:pt x="28181" y="83045"/>
                  </a:lnTo>
                  <a:lnTo>
                    <a:pt x="31991" y="80759"/>
                  </a:lnTo>
                  <a:lnTo>
                    <a:pt x="35801" y="79235"/>
                  </a:lnTo>
                  <a:lnTo>
                    <a:pt x="38087" y="75425"/>
                  </a:lnTo>
                  <a:lnTo>
                    <a:pt x="41897" y="71615"/>
                  </a:lnTo>
                  <a:lnTo>
                    <a:pt x="43421" y="67818"/>
                  </a:lnTo>
                  <a:lnTo>
                    <a:pt x="45707" y="64008"/>
                  </a:lnTo>
                  <a:lnTo>
                    <a:pt x="48755" y="56388"/>
                  </a:lnTo>
                  <a:lnTo>
                    <a:pt x="51041" y="52578"/>
                  </a:lnTo>
                  <a:lnTo>
                    <a:pt x="51041" y="33528"/>
                  </a:lnTo>
                  <a:close/>
                </a:path>
              </a:pathLst>
            </a:custGeom>
            <a:solidFill>
              <a:srgbClr val="000000"/>
            </a:solidFill>
          </p:spPr>
          <p:txBody>
            <a:bodyPr wrap="square" lIns="0" tIns="0" rIns="0" bIns="0" rtlCol="0"/>
            <a:lstStyle/>
            <a:p>
              <a:endParaRPr/>
            </a:p>
          </p:txBody>
        </p:sp>
        <p:sp>
          <p:nvSpPr>
            <p:cNvPr id="69" name="object 64">
              <a:extLst>
                <a:ext uri="{FF2B5EF4-FFF2-40B4-BE49-F238E27FC236}">
                  <a16:creationId xmlns:a16="http://schemas.microsoft.com/office/drawing/2014/main" xmlns="" id="{98429B3F-D144-48FD-812F-7E0E476BFF6C}"/>
                </a:ext>
              </a:extLst>
            </p:cNvPr>
            <p:cNvSpPr/>
            <p:nvPr/>
          </p:nvSpPr>
          <p:spPr>
            <a:xfrm>
              <a:off x="5046955" y="7628023"/>
              <a:ext cx="146050" cy="184150"/>
            </a:xfrm>
            <a:custGeom>
              <a:avLst/>
              <a:gdLst/>
              <a:ahLst/>
              <a:cxnLst/>
              <a:rect l="l" t="t" r="r" b="b"/>
              <a:pathLst>
                <a:path w="146050" h="184150">
                  <a:moveTo>
                    <a:pt x="51041" y="43434"/>
                  </a:moveTo>
                  <a:lnTo>
                    <a:pt x="48755" y="38100"/>
                  </a:lnTo>
                  <a:lnTo>
                    <a:pt x="48755" y="30480"/>
                  </a:lnTo>
                  <a:lnTo>
                    <a:pt x="47231" y="26670"/>
                  </a:lnTo>
                  <a:lnTo>
                    <a:pt x="45707" y="20574"/>
                  </a:lnTo>
                  <a:lnTo>
                    <a:pt x="43421" y="17526"/>
                  </a:lnTo>
                  <a:lnTo>
                    <a:pt x="41897" y="15240"/>
                  </a:lnTo>
                  <a:lnTo>
                    <a:pt x="34277" y="7620"/>
                  </a:lnTo>
                  <a:lnTo>
                    <a:pt x="30467" y="6096"/>
                  </a:lnTo>
                  <a:lnTo>
                    <a:pt x="26657" y="3810"/>
                  </a:lnTo>
                  <a:lnTo>
                    <a:pt x="16751" y="0"/>
                  </a:lnTo>
                  <a:lnTo>
                    <a:pt x="0" y="0"/>
                  </a:lnTo>
                  <a:lnTo>
                    <a:pt x="2286" y="9906"/>
                  </a:lnTo>
                  <a:lnTo>
                    <a:pt x="7607" y="9906"/>
                  </a:lnTo>
                  <a:lnTo>
                    <a:pt x="11417" y="7620"/>
                  </a:lnTo>
                  <a:lnTo>
                    <a:pt x="15227" y="9906"/>
                  </a:lnTo>
                  <a:lnTo>
                    <a:pt x="19037" y="9906"/>
                  </a:lnTo>
                  <a:lnTo>
                    <a:pt x="22847" y="11430"/>
                  </a:lnTo>
                  <a:lnTo>
                    <a:pt x="26657" y="13716"/>
                  </a:lnTo>
                  <a:lnTo>
                    <a:pt x="28181" y="15240"/>
                  </a:lnTo>
                  <a:lnTo>
                    <a:pt x="34277" y="19050"/>
                  </a:lnTo>
                  <a:lnTo>
                    <a:pt x="35801" y="22860"/>
                  </a:lnTo>
                  <a:lnTo>
                    <a:pt x="38087" y="24384"/>
                  </a:lnTo>
                  <a:lnTo>
                    <a:pt x="39611" y="28194"/>
                  </a:lnTo>
                  <a:lnTo>
                    <a:pt x="39611" y="32004"/>
                  </a:lnTo>
                  <a:lnTo>
                    <a:pt x="41897" y="35814"/>
                  </a:lnTo>
                  <a:lnTo>
                    <a:pt x="41897" y="51054"/>
                  </a:lnTo>
                  <a:lnTo>
                    <a:pt x="39611" y="54864"/>
                  </a:lnTo>
                  <a:lnTo>
                    <a:pt x="39611" y="57150"/>
                  </a:lnTo>
                  <a:lnTo>
                    <a:pt x="38087" y="60947"/>
                  </a:lnTo>
                  <a:lnTo>
                    <a:pt x="35801" y="64757"/>
                  </a:lnTo>
                  <a:lnTo>
                    <a:pt x="34277" y="66281"/>
                  </a:lnTo>
                  <a:lnTo>
                    <a:pt x="31991" y="70091"/>
                  </a:lnTo>
                  <a:lnTo>
                    <a:pt x="28181" y="72377"/>
                  </a:lnTo>
                  <a:lnTo>
                    <a:pt x="26657" y="73901"/>
                  </a:lnTo>
                  <a:lnTo>
                    <a:pt x="22847" y="75425"/>
                  </a:lnTo>
                  <a:lnTo>
                    <a:pt x="19037" y="77711"/>
                  </a:lnTo>
                  <a:lnTo>
                    <a:pt x="15227" y="77711"/>
                  </a:lnTo>
                  <a:lnTo>
                    <a:pt x="11417" y="79235"/>
                  </a:lnTo>
                  <a:lnTo>
                    <a:pt x="7607" y="79235"/>
                  </a:lnTo>
                  <a:lnTo>
                    <a:pt x="2286" y="77711"/>
                  </a:lnTo>
                  <a:lnTo>
                    <a:pt x="2286" y="79235"/>
                  </a:lnTo>
                  <a:lnTo>
                    <a:pt x="0" y="79235"/>
                  </a:lnTo>
                  <a:lnTo>
                    <a:pt x="2286" y="89141"/>
                  </a:lnTo>
                  <a:lnTo>
                    <a:pt x="5321" y="86855"/>
                  </a:lnTo>
                  <a:lnTo>
                    <a:pt x="15227" y="86855"/>
                  </a:lnTo>
                  <a:lnTo>
                    <a:pt x="19037" y="89141"/>
                  </a:lnTo>
                  <a:lnTo>
                    <a:pt x="22847" y="89141"/>
                  </a:lnTo>
                  <a:lnTo>
                    <a:pt x="26657" y="90665"/>
                  </a:lnTo>
                  <a:lnTo>
                    <a:pt x="28181" y="92951"/>
                  </a:lnTo>
                  <a:lnTo>
                    <a:pt x="31991" y="96761"/>
                  </a:lnTo>
                  <a:lnTo>
                    <a:pt x="34277" y="98285"/>
                  </a:lnTo>
                  <a:lnTo>
                    <a:pt x="38087" y="104381"/>
                  </a:lnTo>
                  <a:lnTo>
                    <a:pt x="39611" y="108191"/>
                  </a:lnTo>
                  <a:lnTo>
                    <a:pt x="39611" y="112001"/>
                  </a:lnTo>
                  <a:lnTo>
                    <a:pt x="41897" y="115811"/>
                  </a:lnTo>
                  <a:lnTo>
                    <a:pt x="41897" y="128765"/>
                  </a:lnTo>
                  <a:lnTo>
                    <a:pt x="39611" y="132575"/>
                  </a:lnTo>
                  <a:lnTo>
                    <a:pt x="39611" y="136385"/>
                  </a:lnTo>
                  <a:lnTo>
                    <a:pt x="38087" y="140195"/>
                  </a:lnTo>
                  <a:lnTo>
                    <a:pt x="35801" y="143992"/>
                  </a:lnTo>
                  <a:lnTo>
                    <a:pt x="26657" y="153136"/>
                  </a:lnTo>
                  <a:lnTo>
                    <a:pt x="22847" y="155422"/>
                  </a:lnTo>
                  <a:lnTo>
                    <a:pt x="19037" y="155422"/>
                  </a:lnTo>
                  <a:lnTo>
                    <a:pt x="15227" y="156946"/>
                  </a:lnTo>
                  <a:lnTo>
                    <a:pt x="2286" y="156946"/>
                  </a:lnTo>
                  <a:lnTo>
                    <a:pt x="0" y="164566"/>
                  </a:lnTo>
                  <a:lnTo>
                    <a:pt x="7607" y="166852"/>
                  </a:lnTo>
                  <a:lnTo>
                    <a:pt x="11417" y="166852"/>
                  </a:lnTo>
                  <a:lnTo>
                    <a:pt x="16751" y="164566"/>
                  </a:lnTo>
                  <a:lnTo>
                    <a:pt x="22847" y="164566"/>
                  </a:lnTo>
                  <a:lnTo>
                    <a:pt x="26657" y="163042"/>
                  </a:lnTo>
                  <a:lnTo>
                    <a:pt x="30467" y="160756"/>
                  </a:lnTo>
                  <a:lnTo>
                    <a:pt x="34277" y="156946"/>
                  </a:lnTo>
                  <a:lnTo>
                    <a:pt x="38087" y="155422"/>
                  </a:lnTo>
                  <a:lnTo>
                    <a:pt x="39611" y="151612"/>
                  </a:lnTo>
                  <a:lnTo>
                    <a:pt x="43421" y="147802"/>
                  </a:lnTo>
                  <a:lnTo>
                    <a:pt x="45707" y="143992"/>
                  </a:lnTo>
                  <a:lnTo>
                    <a:pt x="47231" y="140195"/>
                  </a:lnTo>
                  <a:lnTo>
                    <a:pt x="47231" y="134099"/>
                  </a:lnTo>
                  <a:lnTo>
                    <a:pt x="48755" y="130289"/>
                  </a:lnTo>
                  <a:lnTo>
                    <a:pt x="48755" y="108191"/>
                  </a:lnTo>
                  <a:lnTo>
                    <a:pt x="45707" y="100571"/>
                  </a:lnTo>
                  <a:lnTo>
                    <a:pt x="43421" y="96761"/>
                  </a:lnTo>
                  <a:lnTo>
                    <a:pt x="39611" y="92951"/>
                  </a:lnTo>
                  <a:lnTo>
                    <a:pt x="38087" y="89141"/>
                  </a:lnTo>
                  <a:lnTo>
                    <a:pt x="34277" y="86855"/>
                  </a:lnTo>
                  <a:lnTo>
                    <a:pt x="30467" y="83045"/>
                  </a:lnTo>
                  <a:lnTo>
                    <a:pt x="28524" y="82308"/>
                  </a:lnTo>
                  <a:lnTo>
                    <a:pt x="30467" y="81521"/>
                  </a:lnTo>
                  <a:lnTo>
                    <a:pt x="34277" y="79235"/>
                  </a:lnTo>
                  <a:lnTo>
                    <a:pt x="38087" y="75425"/>
                  </a:lnTo>
                  <a:lnTo>
                    <a:pt x="41897" y="72377"/>
                  </a:lnTo>
                  <a:lnTo>
                    <a:pt x="43421" y="68567"/>
                  </a:lnTo>
                  <a:lnTo>
                    <a:pt x="45707" y="64757"/>
                  </a:lnTo>
                  <a:lnTo>
                    <a:pt x="48755" y="57150"/>
                  </a:lnTo>
                  <a:lnTo>
                    <a:pt x="48755" y="47244"/>
                  </a:lnTo>
                  <a:lnTo>
                    <a:pt x="51041" y="43434"/>
                  </a:lnTo>
                  <a:close/>
                </a:path>
                <a:path w="146050" h="184150">
                  <a:moveTo>
                    <a:pt x="145516" y="104381"/>
                  </a:moveTo>
                  <a:lnTo>
                    <a:pt x="143230" y="94475"/>
                  </a:lnTo>
                  <a:lnTo>
                    <a:pt x="137896" y="96761"/>
                  </a:lnTo>
                  <a:lnTo>
                    <a:pt x="128752" y="96761"/>
                  </a:lnTo>
                  <a:lnTo>
                    <a:pt x="124942" y="94475"/>
                  </a:lnTo>
                  <a:lnTo>
                    <a:pt x="121132" y="92951"/>
                  </a:lnTo>
                  <a:lnTo>
                    <a:pt x="118846" y="92951"/>
                  </a:lnTo>
                  <a:lnTo>
                    <a:pt x="115036" y="90665"/>
                  </a:lnTo>
                  <a:lnTo>
                    <a:pt x="113512" y="86855"/>
                  </a:lnTo>
                  <a:lnTo>
                    <a:pt x="111226" y="85331"/>
                  </a:lnTo>
                  <a:lnTo>
                    <a:pt x="109702" y="81521"/>
                  </a:lnTo>
                  <a:lnTo>
                    <a:pt x="107416" y="79235"/>
                  </a:lnTo>
                  <a:lnTo>
                    <a:pt x="105892" y="75425"/>
                  </a:lnTo>
                  <a:lnTo>
                    <a:pt x="103606" y="72377"/>
                  </a:lnTo>
                  <a:lnTo>
                    <a:pt x="103606" y="51054"/>
                  </a:lnTo>
                  <a:lnTo>
                    <a:pt x="105892" y="47244"/>
                  </a:lnTo>
                  <a:lnTo>
                    <a:pt x="107416" y="43434"/>
                  </a:lnTo>
                  <a:lnTo>
                    <a:pt x="109702" y="39624"/>
                  </a:lnTo>
                  <a:lnTo>
                    <a:pt x="111226" y="38100"/>
                  </a:lnTo>
                  <a:lnTo>
                    <a:pt x="115036" y="32004"/>
                  </a:lnTo>
                  <a:lnTo>
                    <a:pt x="118846" y="30480"/>
                  </a:lnTo>
                  <a:lnTo>
                    <a:pt x="121132" y="28194"/>
                  </a:lnTo>
                  <a:lnTo>
                    <a:pt x="124942" y="28194"/>
                  </a:lnTo>
                  <a:lnTo>
                    <a:pt x="128752" y="26670"/>
                  </a:lnTo>
                  <a:lnTo>
                    <a:pt x="141706" y="26670"/>
                  </a:lnTo>
                  <a:lnTo>
                    <a:pt x="143230" y="19050"/>
                  </a:lnTo>
                  <a:lnTo>
                    <a:pt x="137896" y="17526"/>
                  </a:lnTo>
                  <a:lnTo>
                    <a:pt x="132562" y="17526"/>
                  </a:lnTo>
                  <a:lnTo>
                    <a:pt x="126466" y="19050"/>
                  </a:lnTo>
                  <a:lnTo>
                    <a:pt x="122656" y="19050"/>
                  </a:lnTo>
                  <a:lnTo>
                    <a:pt x="113512" y="22860"/>
                  </a:lnTo>
                  <a:lnTo>
                    <a:pt x="109702" y="26670"/>
                  </a:lnTo>
                  <a:lnTo>
                    <a:pt x="107416" y="28194"/>
                  </a:lnTo>
                  <a:lnTo>
                    <a:pt x="103606" y="32004"/>
                  </a:lnTo>
                  <a:lnTo>
                    <a:pt x="102082" y="35814"/>
                  </a:lnTo>
                  <a:lnTo>
                    <a:pt x="99796" y="39624"/>
                  </a:lnTo>
                  <a:lnTo>
                    <a:pt x="95986" y="49530"/>
                  </a:lnTo>
                  <a:lnTo>
                    <a:pt x="95986" y="53340"/>
                  </a:lnTo>
                  <a:lnTo>
                    <a:pt x="94462" y="57150"/>
                  </a:lnTo>
                  <a:lnTo>
                    <a:pt x="94462" y="66281"/>
                  </a:lnTo>
                  <a:lnTo>
                    <a:pt x="95986" y="70091"/>
                  </a:lnTo>
                  <a:lnTo>
                    <a:pt x="95986" y="73901"/>
                  </a:lnTo>
                  <a:lnTo>
                    <a:pt x="99796" y="83045"/>
                  </a:lnTo>
                  <a:lnTo>
                    <a:pt x="102082" y="86855"/>
                  </a:lnTo>
                  <a:lnTo>
                    <a:pt x="103606" y="90665"/>
                  </a:lnTo>
                  <a:lnTo>
                    <a:pt x="107416" y="94475"/>
                  </a:lnTo>
                  <a:lnTo>
                    <a:pt x="111226" y="96761"/>
                  </a:lnTo>
                  <a:lnTo>
                    <a:pt x="115036" y="98285"/>
                  </a:lnTo>
                  <a:lnTo>
                    <a:pt x="117284" y="100545"/>
                  </a:lnTo>
                  <a:lnTo>
                    <a:pt x="113512" y="102095"/>
                  </a:lnTo>
                  <a:lnTo>
                    <a:pt x="109702" y="104381"/>
                  </a:lnTo>
                  <a:lnTo>
                    <a:pt x="107416" y="108191"/>
                  </a:lnTo>
                  <a:lnTo>
                    <a:pt x="103606" y="112001"/>
                  </a:lnTo>
                  <a:lnTo>
                    <a:pt x="102082" y="115811"/>
                  </a:lnTo>
                  <a:lnTo>
                    <a:pt x="99796" y="119621"/>
                  </a:lnTo>
                  <a:lnTo>
                    <a:pt x="98272" y="123431"/>
                  </a:lnTo>
                  <a:lnTo>
                    <a:pt x="95986" y="126479"/>
                  </a:lnTo>
                  <a:lnTo>
                    <a:pt x="94462" y="130289"/>
                  </a:lnTo>
                  <a:lnTo>
                    <a:pt x="94462" y="149326"/>
                  </a:lnTo>
                  <a:lnTo>
                    <a:pt x="95986" y="153136"/>
                  </a:lnTo>
                  <a:lnTo>
                    <a:pt x="98272" y="156946"/>
                  </a:lnTo>
                  <a:lnTo>
                    <a:pt x="102082" y="166852"/>
                  </a:lnTo>
                  <a:lnTo>
                    <a:pt x="107416" y="172186"/>
                  </a:lnTo>
                  <a:lnTo>
                    <a:pt x="109702" y="175996"/>
                  </a:lnTo>
                  <a:lnTo>
                    <a:pt x="113512" y="178282"/>
                  </a:lnTo>
                  <a:lnTo>
                    <a:pt x="118846" y="179806"/>
                  </a:lnTo>
                  <a:lnTo>
                    <a:pt x="128752" y="183616"/>
                  </a:lnTo>
                  <a:lnTo>
                    <a:pt x="143230" y="183616"/>
                  </a:lnTo>
                  <a:lnTo>
                    <a:pt x="143230" y="174472"/>
                  </a:lnTo>
                  <a:lnTo>
                    <a:pt x="124942" y="174472"/>
                  </a:lnTo>
                  <a:lnTo>
                    <a:pt x="115036" y="168376"/>
                  </a:lnTo>
                  <a:lnTo>
                    <a:pt x="111226" y="164566"/>
                  </a:lnTo>
                  <a:lnTo>
                    <a:pt x="109702" y="160756"/>
                  </a:lnTo>
                  <a:lnTo>
                    <a:pt x="107416" y="159232"/>
                  </a:lnTo>
                  <a:lnTo>
                    <a:pt x="105892" y="155422"/>
                  </a:lnTo>
                  <a:lnTo>
                    <a:pt x="103606" y="151612"/>
                  </a:lnTo>
                  <a:lnTo>
                    <a:pt x="103606" y="128765"/>
                  </a:lnTo>
                  <a:lnTo>
                    <a:pt x="105892" y="126479"/>
                  </a:lnTo>
                  <a:lnTo>
                    <a:pt x="107416" y="123431"/>
                  </a:lnTo>
                  <a:lnTo>
                    <a:pt x="113512" y="113525"/>
                  </a:lnTo>
                  <a:lnTo>
                    <a:pt x="115036" y="112001"/>
                  </a:lnTo>
                  <a:lnTo>
                    <a:pt x="124942" y="105905"/>
                  </a:lnTo>
                  <a:lnTo>
                    <a:pt x="128752" y="105905"/>
                  </a:lnTo>
                  <a:lnTo>
                    <a:pt x="132562" y="104381"/>
                  </a:lnTo>
                  <a:lnTo>
                    <a:pt x="137896" y="104381"/>
                  </a:lnTo>
                  <a:lnTo>
                    <a:pt x="141706" y="105905"/>
                  </a:lnTo>
                  <a:lnTo>
                    <a:pt x="141960" y="104381"/>
                  </a:lnTo>
                  <a:lnTo>
                    <a:pt x="145516" y="104381"/>
                  </a:lnTo>
                  <a:close/>
                </a:path>
              </a:pathLst>
            </a:custGeom>
            <a:solidFill>
              <a:srgbClr val="000000"/>
            </a:solidFill>
          </p:spPr>
          <p:txBody>
            <a:bodyPr wrap="square" lIns="0" tIns="0" rIns="0" bIns="0" rtlCol="0"/>
            <a:lstStyle/>
            <a:p>
              <a:endParaRPr/>
            </a:p>
          </p:txBody>
        </p:sp>
        <p:sp>
          <p:nvSpPr>
            <p:cNvPr id="70" name="object 65">
              <a:extLst>
                <a:ext uri="{FF2B5EF4-FFF2-40B4-BE49-F238E27FC236}">
                  <a16:creationId xmlns:a16="http://schemas.microsoft.com/office/drawing/2014/main" xmlns="" id="{6E9FB716-6CE4-4CB9-AC31-F91F56E3BD4C}"/>
                </a:ext>
              </a:extLst>
            </p:cNvPr>
            <p:cNvSpPr/>
            <p:nvPr/>
          </p:nvSpPr>
          <p:spPr>
            <a:xfrm>
              <a:off x="5141418" y="7435275"/>
              <a:ext cx="334645" cy="165100"/>
            </a:xfrm>
            <a:custGeom>
              <a:avLst/>
              <a:gdLst/>
              <a:ahLst/>
              <a:cxnLst/>
              <a:rect l="l" t="t" r="r" b="b"/>
              <a:pathLst>
                <a:path w="334645" h="165100">
                  <a:moveTo>
                    <a:pt x="334467" y="16764"/>
                  </a:moveTo>
                  <a:lnTo>
                    <a:pt x="330657" y="16764"/>
                  </a:lnTo>
                  <a:lnTo>
                    <a:pt x="330860" y="17106"/>
                  </a:lnTo>
                  <a:lnTo>
                    <a:pt x="324561" y="17106"/>
                  </a:lnTo>
                  <a:lnTo>
                    <a:pt x="324561" y="27266"/>
                  </a:lnTo>
                  <a:lnTo>
                    <a:pt x="324561" y="136486"/>
                  </a:lnTo>
                  <a:lnTo>
                    <a:pt x="215607" y="136486"/>
                  </a:lnTo>
                  <a:lnTo>
                    <a:pt x="215607" y="27266"/>
                  </a:lnTo>
                  <a:lnTo>
                    <a:pt x="324561" y="27266"/>
                  </a:lnTo>
                  <a:lnTo>
                    <a:pt x="324561" y="17106"/>
                  </a:lnTo>
                  <a:lnTo>
                    <a:pt x="211810" y="17106"/>
                  </a:lnTo>
                  <a:lnTo>
                    <a:pt x="211810" y="16764"/>
                  </a:lnTo>
                  <a:lnTo>
                    <a:pt x="208000" y="16764"/>
                  </a:lnTo>
                  <a:lnTo>
                    <a:pt x="208000" y="22860"/>
                  </a:lnTo>
                  <a:lnTo>
                    <a:pt x="208000" y="78066"/>
                  </a:lnTo>
                  <a:lnTo>
                    <a:pt x="70091" y="78066"/>
                  </a:lnTo>
                  <a:lnTo>
                    <a:pt x="70091" y="77711"/>
                  </a:lnTo>
                  <a:lnTo>
                    <a:pt x="48768" y="77711"/>
                  </a:lnTo>
                  <a:lnTo>
                    <a:pt x="43434" y="77711"/>
                  </a:lnTo>
                  <a:lnTo>
                    <a:pt x="38100" y="77711"/>
                  </a:lnTo>
                  <a:lnTo>
                    <a:pt x="30480" y="77711"/>
                  </a:lnTo>
                  <a:lnTo>
                    <a:pt x="20574" y="71615"/>
                  </a:lnTo>
                  <a:lnTo>
                    <a:pt x="16764" y="67805"/>
                  </a:lnTo>
                  <a:lnTo>
                    <a:pt x="15240" y="63995"/>
                  </a:lnTo>
                  <a:lnTo>
                    <a:pt x="12954" y="60185"/>
                  </a:lnTo>
                  <a:lnTo>
                    <a:pt x="11430" y="58661"/>
                  </a:lnTo>
                  <a:lnTo>
                    <a:pt x="9144" y="54851"/>
                  </a:lnTo>
                  <a:lnTo>
                    <a:pt x="9144" y="31991"/>
                  </a:lnTo>
                  <a:lnTo>
                    <a:pt x="11430" y="28181"/>
                  </a:lnTo>
                  <a:lnTo>
                    <a:pt x="12954" y="26657"/>
                  </a:lnTo>
                  <a:lnTo>
                    <a:pt x="15240" y="22860"/>
                  </a:lnTo>
                  <a:lnTo>
                    <a:pt x="16764" y="19050"/>
                  </a:lnTo>
                  <a:lnTo>
                    <a:pt x="20574" y="15240"/>
                  </a:lnTo>
                  <a:lnTo>
                    <a:pt x="30480" y="9144"/>
                  </a:lnTo>
                  <a:lnTo>
                    <a:pt x="34290" y="9144"/>
                  </a:lnTo>
                  <a:lnTo>
                    <a:pt x="38100" y="7620"/>
                  </a:lnTo>
                  <a:lnTo>
                    <a:pt x="43434" y="7620"/>
                  </a:lnTo>
                  <a:lnTo>
                    <a:pt x="47244" y="9144"/>
                  </a:lnTo>
                  <a:lnTo>
                    <a:pt x="47498" y="7620"/>
                  </a:lnTo>
                  <a:lnTo>
                    <a:pt x="67805" y="7620"/>
                  </a:lnTo>
                  <a:lnTo>
                    <a:pt x="67805" y="3810"/>
                  </a:lnTo>
                  <a:lnTo>
                    <a:pt x="67805" y="0"/>
                  </a:lnTo>
                  <a:lnTo>
                    <a:pt x="48768" y="0"/>
                  </a:lnTo>
                  <a:lnTo>
                    <a:pt x="47244" y="0"/>
                  </a:lnTo>
                  <a:lnTo>
                    <a:pt x="32004" y="0"/>
                  </a:lnTo>
                  <a:lnTo>
                    <a:pt x="28194" y="1524"/>
                  </a:lnTo>
                  <a:lnTo>
                    <a:pt x="24384" y="3810"/>
                  </a:lnTo>
                  <a:lnTo>
                    <a:pt x="19050" y="5334"/>
                  </a:lnTo>
                  <a:lnTo>
                    <a:pt x="15240" y="7620"/>
                  </a:lnTo>
                  <a:lnTo>
                    <a:pt x="12954" y="11430"/>
                  </a:lnTo>
                  <a:lnTo>
                    <a:pt x="9144" y="15240"/>
                  </a:lnTo>
                  <a:lnTo>
                    <a:pt x="7620" y="19050"/>
                  </a:lnTo>
                  <a:lnTo>
                    <a:pt x="5334" y="22860"/>
                  </a:lnTo>
                  <a:lnTo>
                    <a:pt x="3810" y="26657"/>
                  </a:lnTo>
                  <a:lnTo>
                    <a:pt x="1524" y="30467"/>
                  </a:lnTo>
                  <a:lnTo>
                    <a:pt x="1524" y="34277"/>
                  </a:lnTo>
                  <a:lnTo>
                    <a:pt x="0" y="39611"/>
                  </a:lnTo>
                  <a:lnTo>
                    <a:pt x="0" y="47231"/>
                  </a:lnTo>
                  <a:lnTo>
                    <a:pt x="1524" y="53327"/>
                  </a:lnTo>
                  <a:lnTo>
                    <a:pt x="1524" y="56375"/>
                  </a:lnTo>
                  <a:lnTo>
                    <a:pt x="3810" y="60185"/>
                  </a:lnTo>
                  <a:lnTo>
                    <a:pt x="5334" y="63995"/>
                  </a:lnTo>
                  <a:lnTo>
                    <a:pt x="7620" y="67805"/>
                  </a:lnTo>
                  <a:lnTo>
                    <a:pt x="9144" y="71615"/>
                  </a:lnTo>
                  <a:lnTo>
                    <a:pt x="16764" y="79235"/>
                  </a:lnTo>
                  <a:lnTo>
                    <a:pt x="20574" y="81521"/>
                  </a:lnTo>
                  <a:lnTo>
                    <a:pt x="22199" y="82181"/>
                  </a:lnTo>
                  <a:lnTo>
                    <a:pt x="19050" y="85331"/>
                  </a:lnTo>
                  <a:lnTo>
                    <a:pt x="15240" y="86855"/>
                  </a:lnTo>
                  <a:lnTo>
                    <a:pt x="12954" y="90665"/>
                  </a:lnTo>
                  <a:lnTo>
                    <a:pt x="9144" y="92951"/>
                  </a:lnTo>
                  <a:lnTo>
                    <a:pt x="7620" y="96761"/>
                  </a:lnTo>
                  <a:lnTo>
                    <a:pt x="5334" y="100571"/>
                  </a:lnTo>
                  <a:lnTo>
                    <a:pt x="0" y="113512"/>
                  </a:lnTo>
                  <a:lnTo>
                    <a:pt x="0" y="130276"/>
                  </a:lnTo>
                  <a:lnTo>
                    <a:pt x="1524" y="136372"/>
                  </a:lnTo>
                  <a:lnTo>
                    <a:pt x="3810" y="140182"/>
                  </a:lnTo>
                  <a:lnTo>
                    <a:pt x="5334" y="143992"/>
                  </a:lnTo>
                  <a:lnTo>
                    <a:pt x="7620" y="147802"/>
                  </a:lnTo>
                  <a:lnTo>
                    <a:pt x="9144" y="151612"/>
                  </a:lnTo>
                  <a:lnTo>
                    <a:pt x="12954" y="155422"/>
                  </a:lnTo>
                  <a:lnTo>
                    <a:pt x="15240" y="156946"/>
                  </a:lnTo>
                  <a:lnTo>
                    <a:pt x="19050" y="160756"/>
                  </a:lnTo>
                  <a:lnTo>
                    <a:pt x="24384" y="162280"/>
                  </a:lnTo>
                  <a:lnTo>
                    <a:pt x="28194" y="164566"/>
                  </a:lnTo>
                  <a:lnTo>
                    <a:pt x="47244" y="164566"/>
                  </a:lnTo>
                  <a:lnTo>
                    <a:pt x="48768" y="164566"/>
                  </a:lnTo>
                  <a:lnTo>
                    <a:pt x="67805" y="164566"/>
                  </a:lnTo>
                  <a:lnTo>
                    <a:pt x="67805" y="160756"/>
                  </a:lnTo>
                  <a:lnTo>
                    <a:pt x="67805" y="156946"/>
                  </a:lnTo>
                  <a:lnTo>
                    <a:pt x="48768" y="156946"/>
                  </a:lnTo>
                  <a:lnTo>
                    <a:pt x="47244" y="156946"/>
                  </a:lnTo>
                  <a:lnTo>
                    <a:pt x="34290" y="156946"/>
                  </a:lnTo>
                  <a:lnTo>
                    <a:pt x="30480" y="155422"/>
                  </a:lnTo>
                  <a:lnTo>
                    <a:pt x="26670" y="155422"/>
                  </a:lnTo>
                  <a:lnTo>
                    <a:pt x="24384" y="153136"/>
                  </a:lnTo>
                  <a:lnTo>
                    <a:pt x="20574" y="151612"/>
                  </a:lnTo>
                  <a:lnTo>
                    <a:pt x="16764" y="145516"/>
                  </a:lnTo>
                  <a:lnTo>
                    <a:pt x="15240" y="143992"/>
                  </a:lnTo>
                  <a:lnTo>
                    <a:pt x="12954" y="140182"/>
                  </a:lnTo>
                  <a:lnTo>
                    <a:pt x="11430" y="136372"/>
                  </a:lnTo>
                  <a:lnTo>
                    <a:pt x="9144" y="132562"/>
                  </a:lnTo>
                  <a:lnTo>
                    <a:pt x="9144" y="111226"/>
                  </a:lnTo>
                  <a:lnTo>
                    <a:pt x="11430" y="107416"/>
                  </a:lnTo>
                  <a:lnTo>
                    <a:pt x="12954" y="104368"/>
                  </a:lnTo>
                  <a:lnTo>
                    <a:pt x="15240" y="102095"/>
                  </a:lnTo>
                  <a:lnTo>
                    <a:pt x="16764" y="98285"/>
                  </a:lnTo>
                  <a:lnTo>
                    <a:pt x="19050" y="96761"/>
                  </a:lnTo>
                  <a:lnTo>
                    <a:pt x="20574" y="92951"/>
                  </a:lnTo>
                  <a:lnTo>
                    <a:pt x="26670" y="89141"/>
                  </a:lnTo>
                  <a:lnTo>
                    <a:pt x="30480" y="89141"/>
                  </a:lnTo>
                  <a:lnTo>
                    <a:pt x="34290" y="86855"/>
                  </a:lnTo>
                  <a:lnTo>
                    <a:pt x="43434" y="86855"/>
                  </a:lnTo>
                  <a:lnTo>
                    <a:pt x="47244" y="86855"/>
                  </a:lnTo>
                  <a:lnTo>
                    <a:pt x="47396" y="86067"/>
                  </a:lnTo>
                  <a:lnTo>
                    <a:pt x="48768" y="85801"/>
                  </a:lnTo>
                  <a:lnTo>
                    <a:pt x="48768" y="86855"/>
                  </a:lnTo>
                  <a:lnTo>
                    <a:pt x="66281" y="86855"/>
                  </a:lnTo>
                  <a:lnTo>
                    <a:pt x="208000" y="86956"/>
                  </a:lnTo>
                  <a:lnTo>
                    <a:pt x="208000" y="140182"/>
                  </a:lnTo>
                  <a:lnTo>
                    <a:pt x="213817" y="140182"/>
                  </a:lnTo>
                  <a:lnTo>
                    <a:pt x="210007" y="140296"/>
                  </a:lnTo>
                  <a:lnTo>
                    <a:pt x="210007" y="142189"/>
                  </a:lnTo>
                  <a:lnTo>
                    <a:pt x="208000" y="140182"/>
                  </a:lnTo>
                  <a:lnTo>
                    <a:pt x="208000" y="143992"/>
                  </a:lnTo>
                  <a:lnTo>
                    <a:pt x="210007" y="143992"/>
                  </a:lnTo>
                  <a:lnTo>
                    <a:pt x="330657" y="144106"/>
                  </a:lnTo>
                  <a:lnTo>
                    <a:pt x="334467" y="143992"/>
                  </a:lnTo>
                  <a:lnTo>
                    <a:pt x="334467" y="140182"/>
                  </a:lnTo>
                  <a:lnTo>
                    <a:pt x="334467" y="136486"/>
                  </a:lnTo>
                  <a:lnTo>
                    <a:pt x="334467" y="23456"/>
                  </a:lnTo>
                  <a:lnTo>
                    <a:pt x="332854" y="23456"/>
                  </a:lnTo>
                  <a:lnTo>
                    <a:pt x="332854" y="20281"/>
                  </a:lnTo>
                  <a:lnTo>
                    <a:pt x="334467" y="22860"/>
                  </a:lnTo>
                  <a:lnTo>
                    <a:pt x="334467" y="16764"/>
                  </a:lnTo>
                  <a:close/>
                </a:path>
              </a:pathLst>
            </a:custGeom>
            <a:solidFill>
              <a:srgbClr val="000000"/>
            </a:solidFill>
          </p:spPr>
          <p:txBody>
            <a:bodyPr wrap="square" lIns="0" tIns="0" rIns="0" bIns="0" rtlCol="0"/>
            <a:lstStyle/>
            <a:p>
              <a:endParaRPr/>
            </a:p>
          </p:txBody>
        </p:sp>
        <p:sp>
          <p:nvSpPr>
            <p:cNvPr id="71" name="object 66">
              <a:extLst>
                <a:ext uri="{FF2B5EF4-FFF2-40B4-BE49-F238E27FC236}">
                  <a16:creationId xmlns:a16="http://schemas.microsoft.com/office/drawing/2014/main" xmlns="" id="{A887F15D-8CE0-4E22-BE55-B1F7C5C5A515}"/>
                </a:ext>
              </a:extLst>
            </p:cNvPr>
            <p:cNvSpPr/>
            <p:nvPr/>
          </p:nvSpPr>
          <p:spPr>
            <a:xfrm>
              <a:off x="5188662" y="7669552"/>
              <a:ext cx="285115" cy="127000"/>
            </a:xfrm>
            <a:custGeom>
              <a:avLst/>
              <a:gdLst/>
              <a:ahLst/>
              <a:cxnLst/>
              <a:rect l="l" t="t" r="r" b="b"/>
              <a:pathLst>
                <a:path w="285114" h="127000">
                  <a:moveTo>
                    <a:pt x="284937" y="381"/>
                  </a:moveTo>
                  <a:lnTo>
                    <a:pt x="283121" y="381"/>
                  </a:lnTo>
                  <a:lnTo>
                    <a:pt x="283121" y="0"/>
                  </a:lnTo>
                  <a:lnTo>
                    <a:pt x="277317" y="0"/>
                  </a:lnTo>
                  <a:lnTo>
                    <a:pt x="277317" y="10160"/>
                  </a:lnTo>
                  <a:lnTo>
                    <a:pt x="277317" y="119380"/>
                  </a:lnTo>
                  <a:lnTo>
                    <a:pt x="166077" y="119380"/>
                  </a:lnTo>
                  <a:lnTo>
                    <a:pt x="166077" y="10160"/>
                  </a:lnTo>
                  <a:lnTo>
                    <a:pt x="277317" y="10160"/>
                  </a:lnTo>
                  <a:lnTo>
                    <a:pt x="277317" y="0"/>
                  </a:lnTo>
                  <a:lnTo>
                    <a:pt x="162280" y="0"/>
                  </a:lnTo>
                  <a:lnTo>
                    <a:pt x="162280" y="381"/>
                  </a:lnTo>
                  <a:lnTo>
                    <a:pt x="158470" y="381"/>
                  </a:lnTo>
                  <a:lnTo>
                    <a:pt x="158470" y="5715"/>
                  </a:lnTo>
                  <a:lnTo>
                    <a:pt x="158470" y="54610"/>
                  </a:lnTo>
                  <a:lnTo>
                    <a:pt x="0" y="54610"/>
                  </a:lnTo>
                  <a:lnTo>
                    <a:pt x="0" y="58420"/>
                  </a:lnTo>
                  <a:lnTo>
                    <a:pt x="0" y="62230"/>
                  </a:lnTo>
                  <a:lnTo>
                    <a:pt x="158470" y="62230"/>
                  </a:lnTo>
                  <a:lnTo>
                    <a:pt x="158470" y="123037"/>
                  </a:lnTo>
                  <a:lnTo>
                    <a:pt x="164325" y="123037"/>
                  </a:lnTo>
                  <a:lnTo>
                    <a:pt x="164325" y="123190"/>
                  </a:lnTo>
                  <a:lnTo>
                    <a:pt x="160515" y="123190"/>
                  </a:lnTo>
                  <a:lnTo>
                    <a:pt x="160515" y="125082"/>
                  </a:lnTo>
                  <a:lnTo>
                    <a:pt x="158470" y="123037"/>
                  </a:lnTo>
                  <a:lnTo>
                    <a:pt x="158470" y="126847"/>
                  </a:lnTo>
                  <a:lnTo>
                    <a:pt x="160515" y="126847"/>
                  </a:lnTo>
                  <a:lnTo>
                    <a:pt x="160515" y="127000"/>
                  </a:lnTo>
                  <a:lnTo>
                    <a:pt x="281127" y="127000"/>
                  </a:lnTo>
                  <a:lnTo>
                    <a:pt x="281127" y="126847"/>
                  </a:lnTo>
                  <a:lnTo>
                    <a:pt x="284937" y="126847"/>
                  </a:lnTo>
                  <a:lnTo>
                    <a:pt x="284937" y="123037"/>
                  </a:lnTo>
                  <a:lnTo>
                    <a:pt x="284937" y="119380"/>
                  </a:lnTo>
                  <a:lnTo>
                    <a:pt x="284937" y="119227"/>
                  </a:lnTo>
                  <a:lnTo>
                    <a:pt x="284937" y="6350"/>
                  </a:lnTo>
                  <a:lnTo>
                    <a:pt x="283121" y="6350"/>
                  </a:lnTo>
                  <a:lnTo>
                    <a:pt x="283121" y="3175"/>
                  </a:lnTo>
                  <a:lnTo>
                    <a:pt x="284937" y="5715"/>
                  </a:lnTo>
                  <a:lnTo>
                    <a:pt x="284937" y="381"/>
                  </a:lnTo>
                  <a:close/>
                </a:path>
              </a:pathLst>
            </a:custGeom>
            <a:solidFill>
              <a:srgbClr val="000000"/>
            </a:solidFill>
          </p:spPr>
          <p:txBody>
            <a:bodyPr wrap="square" lIns="0" tIns="0" rIns="0" bIns="0" rtlCol="0"/>
            <a:lstStyle/>
            <a:p>
              <a:endParaRPr/>
            </a:p>
          </p:txBody>
        </p:sp>
        <p:sp>
          <p:nvSpPr>
            <p:cNvPr id="72" name="object 67">
              <a:extLst>
                <a:ext uri="{FF2B5EF4-FFF2-40B4-BE49-F238E27FC236}">
                  <a16:creationId xmlns:a16="http://schemas.microsoft.com/office/drawing/2014/main" xmlns="" id="{354CEAC4-5749-4804-A411-505E465F1033}"/>
                </a:ext>
              </a:extLst>
            </p:cNvPr>
            <p:cNvSpPr/>
            <p:nvPr/>
          </p:nvSpPr>
          <p:spPr>
            <a:xfrm>
              <a:off x="5394363" y="7490128"/>
              <a:ext cx="38100" cy="43815"/>
            </a:xfrm>
            <a:custGeom>
              <a:avLst/>
              <a:gdLst/>
              <a:ahLst/>
              <a:cxnLst/>
              <a:rect l="l" t="t" r="r" b="b"/>
              <a:pathLst>
                <a:path w="38100" h="43814">
                  <a:moveTo>
                    <a:pt x="26669" y="0"/>
                  </a:moveTo>
                  <a:lnTo>
                    <a:pt x="0" y="0"/>
                  </a:lnTo>
                  <a:lnTo>
                    <a:pt x="0" y="43433"/>
                  </a:lnTo>
                  <a:lnTo>
                    <a:pt x="26669" y="43433"/>
                  </a:lnTo>
                  <a:lnTo>
                    <a:pt x="26669" y="41909"/>
                  </a:lnTo>
                  <a:lnTo>
                    <a:pt x="30479" y="41909"/>
                  </a:lnTo>
                  <a:lnTo>
                    <a:pt x="30479" y="39624"/>
                  </a:lnTo>
                  <a:lnTo>
                    <a:pt x="6095" y="39624"/>
                  </a:lnTo>
                  <a:lnTo>
                    <a:pt x="6095" y="3809"/>
                  </a:lnTo>
                  <a:lnTo>
                    <a:pt x="30479" y="3809"/>
                  </a:lnTo>
                  <a:lnTo>
                    <a:pt x="30479" y="1524"/>
                  </a:lnTo>
                  <a:lnTo>
                    <a:pt x="26669" y="1524"/>
                  </a:lnTo>
                  <a:lnTo>
                    <a:pt x="26669" y="0"/>
                  </a:lnTo>
                  <a:close/>
                </a:path>
                <a:path w="38100" h="43814">
                  <a:moveTo>
                    <a:pt x="34289" y="34290"/>
                  </a:moveTo>
                  <a:lnTo>
                    <a:pt x="26669" y="34290"/>
                  </a:lnTo>
                  <a:lnTo>
                    <a:pt x="26669" y="35814"/>
                  </a:lnTo>
                  <a:lnTo>
                    <a:pt x="24383" y="35814"/>
                  </a:lnTo>
                  <a:lnTo>
                    <a:pt x="24383" y="38100"/>
                  </a:lnTo>
                  <a:lnTo>
                    <a:pt x="20574" y="38100"/>
                  </a:lnTo>
                  <a:lnTo>
                    <a:pt x="19050" y="39624"/>
                  </a:lnTo>
                  <a:lnTo>
                    <a:pt x="32003" y="39624"/>
                  </a:lnTo>
                  <a:lnTo>
                    <a:pt x="32003" y="38100"/>
                  </a:lnTo>
                  <a:lnTo>
                    <a:pt x="34289" y="35814"/>
                  </a:lnTo>
                  <a:lnTo>
                    <a:pt x="34289" y="34290"/>
                  </a:lnTo>
                  <a:close/>
                </a:path>
                <a:path w="38100" h="43814">
                  <a:moveTo>
                    <a:pt x="35813" y="9144"/>
                  </a:moveTo>
                  <a:lnTo>
                    <a:pt x="28193" y="9144"/>
                  </a:lnTo>
                  <a:lnTo>
                    <a:pt x="28193" y="11429"/>
                  </a:lnTo>
                  <a:lnTo>
                    <a:pt x="30479" y="11429"/>
                  </a:lnTo>
                  <a:lnTo>
                    <a:pt x="30479" y="32003"/>
                  </a:lnTo>
                  <a:lnTo>
                    <a:pt x="28193" y="32003"/>
                  </a:lnTo>
                  <a:lnTo>
                    <a:pt x="28193" y="34290"/>
                  </a:lnTo>
                  <a:lnTo>
                    <a:pt x="35813" y="34290"/>
                  </a:lnTo>
                  <a:lnTo>
                    <a:pt x="35813" y="26670"/>
                  </a:lnTo>
                  <a:lnTo>
                    <a:pt x="38100" y="26670"/>
                  </a:lnTo>
                  <a:lnTo>
                    <a:pt x="38100" y="16764"/>
                  </a:lnTo>
                  <a:lnTo>
                    <a:pt x="35813" y="16764"/>
                  </a:lnTo>
                  <a:lnTo>
                    <a:pt x="35813" y="9144"/>
                  </a:lnTo>
                  <a:close/>
                </a:path>
                <a:path w="38100" h="43814">
                  <a:moveTo>
                    <a:pt x="34289" y="5333"/>
                  </a:moveTo>
                  <a:lnTo>
                    <a:pt x="24383" y="5333"/>
                  </a:lnTo>
                  <a:lnTo>
                    <a:pt x="24383" y="7620"/>
                  </a:lnTo>
                  <a:lnTo>
                    <a:pt x="26669" y="7620"/>
                  </a:lnTo>
                  <a:lnTo>
                    <a:pt x="26669" y="9144"/>
                  </a:lnTo>
                  <a:lnTo>
                    <a:pt x="34289" y="9144"/>
                  </a:lnTo>
                  <a:lnTo>
                    <a:pt x="34289" y="5333"/>
                  </a:lnTo>
                  <a:close/>
                </a:path>
                <a:path w="38100" h="43814">
                  <a:moveTo>
                    <a:pt x="32003" y="3809"/>
                  </a:moveTo>
                  <a:lnTo>
                    <a:pt x="19050" y="3809"/>
                  </a:lnTo>
                  <a:lnTo>
                    <a:pt x="19050" y="5333"/>
                  </a:lnTo>
                  <a:lnTo>
                    <a:pt x="32003" y="5333"/>
                  </a:lnTo>
                  <a:lnTo>
                    <a:pt x="32003" y="3809"/>
                  </a:lnTo>
                  <a:close/>
                </a:path>
              </a:pathLst>
            </a:custGeom>
            <a:solidFill>
              <a:srgbClr val="000000"/>
            </a:solidFill>
          </p:spPr>
          <p:txBody>
            <a:bodyPr wrap="square" lIns="0" tIns="0" rIns="0" bIns="0" rtlCol="0"/>
            <a:lstStyle/>
            <a:p>
              <a:endParaRPr/>
            </a:p>
          </p:txBody>
        </p:sp>
        <p:sp>
          <p:nvSpPr>
            <p:cNvPr id="73" name="object 68">
              <a:extLst>
                <a:ext uri="{FF2B5EF4-FFF2-40B4-BE49-F238E27FC236}">
                  <a16:creationId xmlns:a16="http://schemas.microsoft.com/office/drawing/2014/main" xmlns="" id="{05C0A614-C09F-4B17-BBCE-04B31C6A3D43}"/>
                </a:ext>
              </a:extLst>
            </p:cNvPr>
            <p:cNvSpPr/>
            <p:nvPr/>
          </p:nvSpPr>
          <p:spPr>
            <a:xfrm>
              <a:off x="5392840" y="7711069"/>
              <a:ext cx="40005" cy="45720"/>
            </a:xfrm>
            <a:custGeom>
              <a:avLst/>
              <a:gdLst/>
              <a:ahLst/>
              <a:cxnLst/>
              <a:rect l="l" t="t" r="r" b="b"/>
              <a:pathLst>
                <a:path w="40004" h="45719">
                  <a:moveTo>
                    <a:pt x="28193" y="0"/>
                  </a:moveTo>
                  <a:lnTo>
                    <a:pt x="12953" y="0"/>
                  </a:lnTo>
                  <a:lnTo>
                    <a:pt x="12953" y="2285"/>
                  </a:lnTo>
                  <a:lnTo>
                    <a:pt x="9143" y="2285"/>
                  </a:lnTo>
                  <a:lnTo>
                    <a:pt x="9143" y="3809"/>
                  </a:lnTo>
                  <a:lnTo>
                    <a:pt x="7619" y="3809"/>
                  </a:lnTo>
                  <a:lnTo>
                    <a:pt x="7619" y="6095"/>
                  </a:lnTo>
                  <a:lnTo>
                    <a:pt x="5333" y="6095"/>
                  </a:lnTo>
                  <a:lnTo>
                    <a:pt x="5333" y="7619"/>
                  </a:lnTo>
                  <a:lnTo>
                    <a:pt x="3810" y="7619"/>
                  </a:lnTo>
                  <a:lnTo>
                    <a:pt x="3810" y="9905"/>
                  </a:lnTo>
                  <a:lnTo>
                    <a:pt x="1524" y="9905"/>
                  </a:lnTo>
                  <a:lnTo>
                    <a:pt x="1524" y="15239"/>
                  </a:lnTo>
                  <a:lnTo>
                    <a:pt x="0" y="15239"/>
                  </a:lnTo>
                  <a:lnTo>
                    <a:pt x="0" y="30479"/>
                  </a:lnTo>
                  <a:lnTo>
                    <a:pt x="1524" y="30479"/>
                  </a:lnTo>
                  <a:lnTo>
                    <a:pt x="1524" y="36575"/>
                  </a:lnTo>
                  <a:lnTo>
                    <a:pt x="3810" y="36575"/>
                  </a:lnTo>
                  <a:lnTo>
                    <a:pt x="3810" y="40385"/>
                  </a:lnTo>
                  <a:lnTo>
                    <a:pt x="5333" y="40385"/>
                  </a:lnTo>
                  <a:lnTo>
                    <a:pt x="5333" y="41909"/>
                  </a:lnTo>
                  <a:lnTo>
                    <a:pt x="7619" y="41909"/>
                  </a:lnTo>
                  <a:lnTo>
                    <a:pt x="7619" y="43433"/>
                  </a:lnTo>
                  <a:lnTo>
                    <a:pt x="11429" y="43433"/>
                  </a:lnTo>
                  <a:lnTo>
                    <a:pt x="11429" y="45719"/>
                  </a:lnTo>
                  <a:lnTo>
                    <a:pt x="29717" y="45719"/>
                  </a:lnTo>
                  <a:lnTo>
                    <a:pt x="29717" y="43433"/>
                  </a:lnTo>
                  <a:lnTo>
                    <a:pt x="32003" y="43433"/>
                  </a:lnTo>
                  <a:lnTo>
                    <a:pt x="33527" y="41909"/>
                  </a:lnTo>
                  <a:lnTo>
                    <a:pt x="35813" y="40385"/>
                  </a:lnTo>
                  <a:lnTo>
                    <a:pt x="35813" y="38100"/>
                  </a:lnTo>
                  <a:lnTo>
                    <a:pt x="37337" y="38100"/>
                  </a:lnTo>
                  <a:lnTo>
                    <a:pt x="37337" y="34289"/>
                  </a:lnTo>
                  <a:lnTo>
                    <a:pt x="39624" y="34289"/>
                  </a:lnTo>
                  <a:lnTo>
                    <a:pt x="39624" y="30479"/>
                  </a:lnTo>
                  <a:lnTo>
                    <a:pt x="33527" y="30479"/>
                  </a:lnTo>
                  <a:lnTo>
                    <a:pt x="33527" y="32765"/>
                  </a:lnTo>
                  <a:lnTo>
                    <a:pt x="32003" y="32765"/>
                  </a:lnTo>
                  <a:lnTo>
                    <a:pt x="32003" y="36575"/>
                  </a:lnTo>
                  <a:lnTo>
                    <a:pt x="29717" y="36575"/>
                  </a:lnTo>
                  <a:lnTo>
                    <a:pt x="29717" y="38100"/>
                  </a:lnTo>
                  <a:lnTo>
                    <a:pt x="28193" y="38100"/>
                  </a:lnTo>
                  <a:lnTo>
                    <a:pt x="28193" y="40385"/>
                  </a:lnTo>
                  <a:lnTo>
                    <a:pt x="24383" y="40385"/>
                  </a:lnTo>
                  <a:lnTo>
                    <a:pt x="24383" y="41909"/>
                  </a:lnTo>
                  <a:lnTo>
                    <a:pt x="16763" y="41909"/>
                  </a:lnTo>
                  <a:lnTo>
                    <a:pt x="16763" y="40385"/>
                  </a:lnTo>
                  <a:lnTo>
                    <a:pt x="12953" y="40385"/>
                  </a:lnTo>
                  <a:lnTo>
                    <a:pt x="12953" y="38100"/>
                  </a:lnTo>
                  <a:lnTo>
                    <a:pt x="11429" y="38100"/>
                  </a:lnTo>
                  <a:lnTo>
                    <a:pt x="9143" y="36575"/>
                  </a:lnTo>
                  <a:lnTo>
                    <a:pt x="9143" y="34289"/>
                  </a:lnTo>
                  <a:lnTo>
                    <a:pt x="7619" y="34289"/>
                  </a:lnTo>
                  <a:lnTo>
                    <a:pt x="7619" y="28955"/>
                  </a:lnTo>
                  <a:lnTo>
                    <a:pt x="5333" y="28955"/>
                  </a:lnTo>
                  <a:lnTo>
                    <a:pt x="5333" y="17525"/>
                  </a:lnTo>
                  <a:lnTo>
                    <a:pt x="7619" y="17525"/>
                  </a:lnTo>
                  <a:lnTo>
                    <a:pt x="7619" y="11429"/>
                  </a:lnTo>
                  <a:lnTo>
                    <a:pt x="9143" y="11429"/>
                  </a:lnTo>
                  <a:lnTo>
                    <a:pt x="9143" y="9905"/>
                  </a:lnTo>
                  <a:lnTo>
                    <a:pt x="11429" y="9905"/>
                  </a:lnTo>
                  <a:lnTo>
                    <a:pt x="11429" y="7619"/>
                  </a:lnTo>
                  <a:lnTo>
                    <a:pt x="12953" y="7619"/>
                  </a:lnTo>
                  <a:lnTo>
                    <a:pt x="12953" y="6095"/>
                  </a:lnTo>
                  <a:lnTo>
                    <a:pt x="18287" y="6095"/>
                  </a:lnTo>
                  <a:lnTo>
                    <a:pt x="18287" y="3809"/>
                  </a:lnTo>
                  <a:lnTo>
                    <a:pt x="22098" y="3809"/>
                  </a:lnTo>
                  <a:lnTo>
                    <a:pt x="22098" y="6095"/>
                  </a:lnTo>
                  <a:lnTo>
                    <a:pt x="28193" y="6095"/>
                  </a:lnTo>
                  <a:lnTo>
                    <a:pt x="28193" y="7619"/>
                  </a:lnTo>
                  <a:lnTo>
                    <a:pt x="29717" y="7619"/>
                  </a:lnTo>
                  <a:lnTo>
                    <a:pt x="29717" y="9905"/>
                  </a:lnTo>
                  <a:lnTo>
                    <a:pt x="32003" y="9905"/>
                  </a:lnTo>
                  <a:lnTo>
                    <a:pt x="32003" y="13715"/>
                  </a:lnTo>
                  <a:lnTo>
                    <a:pt x="39624" y="13715"/>
                  </a:lnTo>
                  <a:lnTo>
                    <a:pt x="39624" y="11429"/>
                  </a:lnTo>
                  <a:lnTo>
                    <a:pt x="37337" y="11429"/>
                  </a:lnTo>
                  <a:lnTo>
                    <a:pt x="37337" y="7619"/>
                  </a:lnTo>
                  <a:lnTo>
                    <a:pt x="35813" y="7619"/>
                  </a:lnTo>
                  <a:lnTo>
                    <a:pt x="35813" y="6095"/>
                  </a:lnTo>
                  <a:lnTo>
                    <a:pt x="33527" y="6095"/>
                  </a:lnTo>
                  <a:lnTo>
                    <a:pt x="33527" y="3809"/>
                  </a:lnTo>
                  <a:lnTo>
                    <a:pt x="32003" y="3809"/>
                  </a:lnTo>
                  <a:lnTo>
                    <a:pt x="32003" y="2285"/>
                  </a:lnTo>
                  <a:lnTo>
                    <a:pt x="28193" y="2285"/>
                  </a:lnTo>
                  <a:lnTo>
                    <a:pt x="28193" y="0"/>
                  </a:lnTo>
                  <a:close/>
                </a:path>
              </a:pathLst>
            </a:custGeom>
            <a:solidFill>
              <a:srgbClr val="000000"/>
            </a:solidFill>
          </p:spPr>
          <p:txBody>
            <a:bodyPr wrap="square" lIns="0" tIns="0" rIns="0" bIns="0" rtlCol="0"/>
            <a:lstStyle/>
            <a:p>
              <a:endParaRPr/>
            </a:p>
          </p:txBody>
        </p:sp>
        <p:sp>
          <p:nvSpPr>
            <p:cNvPr id="74" name="object 69">
              <a:extLst>
                <a:ext uri="{FF2B5EF4-FFF2-40B4-BE49-F238E27FC236}">
                  <a16:creationId xmlns:a16="http://schemas.microsoft.com/office/drawing/2014/main" xmlns="" id="{B7C31CF5-53B3-4D29-9AA7-2D996FA55B6A}"/>
                </a:ext>
              </a:extLst>
            </p:cNvPr>
            <p:cNvSpPr/>
            <p:nvPr/>
          </p:nvSpPr>
          <p:spPr>
            <a:xfrm>
              <a:off x="5469790" y="7461933"/>
              <a:ext cx="108585" cy="107950"/>
            </a:xfrm>
            <a:custGeom>
              <a:avLst/>
              <a:gdLst/>
              <a:ahLst/>
              <a:cxnLst/>
              <a:rect l="l" t="t" r="r" b="b"/>
              <a:pathLst>
                <a:path w="108585" h="107950">
                  <a:moveTo>
                    <a:pt x="108191" y="47244"/>
                  </a:moveTo>
                  <a:lnTo>
                    <a:pt x="105905" y="47244"/>
                  </a:lnTo>
                  <a:lnTo>
                    <a:pt x="105905" y="41148"/>
                  </a:lnTo>
                  <a:lnTo>
                    <a:pt x="104381" y="41148"/>
                  </a:lnTo>
                  <a:lnTo>
                    <a:pt x="104381" y="39624"/>
                  </a:lnTo>
                  <a:lnTo>
                    <a:pt x="102095" y="39624"/>
                  </a:lnTo>
                  <a:lnTo>
                    <a:pt x="102095" y="37338"/>
                  </a:lnTo>
                  <a:lnTo>
                    <a:pt x="100571" y="37338"/>
                  </a:lnTo>
                  <a:lnTo>
                    <a:pt x="100571" y="35814"/>
                  </a:lnTo>
                  <a:lnTo>
                    <a:pt x="98285" y="35814"/>
                  </a:lnTo>
                  <a:lnTo>
                    <a:pt x="96761" y="33528"/>
                  </a:lnTo>
                  <a:lnTo>
                    <a:pt x="94475" y="33528"/>
                  </a:lnTo>
                  <a:lnTo>
                    <a:pt x="92951" y="32004"/>
                  </a:lnTo>
                  <a:lnTo>
                    <a:pt x="90665" y="32004"/>
                  </a:lnTo>
                  <a:lnTo>
                    <a:pt x="90665" y="0"/>
                  </a:lnTo>
                  <a:lnTo>
                    <a:pt x="86855" y="0"/>
                  </a:lnTo>
                  <a:lnTo>
                    <a:pt x="83045" y="0"/>
                  </a:lnTo>
                  <a:lnTo>
                    <a:pt x="83045" y="32004"/>
                  </a:lnTo>
                  <a:lnTo>
                    <a:pt x="83045" y="33528"/>
                  </a:lnTo>
                  <a:lnTo>
                    <a:pt x="79235" y="33528"/>
                  </a:lnTo>
                  <a:lnTo>
                    <a:pt x="77711" y="35814"/>
                  </a:lnTo>
                  <a:lnTo>
                    <a:pt x="75425" y="35814"/>
                  </a:lnTo>
                  <a:lnTo>
                    <a:pt x="75425" y="37338"/>
                  </a:lnTo>
                  <a:lnTo>
                    <a:pt x="73901" y="37338"/>
                  </a:lnTo>
                  <a:lnTo>
                    <a:pt x="73901" y="39624"/>
                  </a:lnTo>
                  <a:lnTo>
                    <a:pt x="71615" y="41148"/>
                  </a:lnTo>
                  <a:lnTo>
                    <a:pt x="71615" y="43434"/>
                  </a:lnTo>
                  <a:lnTo>
                    <a:pt x="70091" y="43434"/>
                  </a:lnTo>
                  <a:lnTo>
                    <a:pt x="70091" y="48768"/>
                  </a:lnTo>
                  <a:lnTo>
                    <a:pt x="0" y="48768"/>
                  </a:lnTo>
                  <a:lnTo>
                    <a:pt x="0" y="56388"/>
                  </a:lnTo>
                  <a:lnTo>
                    <a:pt x="70091" y="56388"/>
                  </a:lnTo>
                  <a:lnTo>
                    <a:pt x="70091" y="58674"/>
                  </a:lnTo>
                  <a:lnTo>
                    <a:pt x="71615" y="60198"/>
                  </a:lnTo>
                  <a:lnTo>
                    <a:pt x="71615" y="62484"/>
                  </a:lnTo>
                  <a:lnTo>
                    <a:pt x="73901" y="62484"/>
                  </a:lnTo>
                  <a:lnTo>
                    <a:pt x="73901" y="64008"/>
                  </a:lnTo>
                  <a:lnTo>
                    <a:pt x="75425" y="64008"/>
                  </a:lnTo>
                  <a:lnTo>
                    <a:pt x="75425" y="66294"/>
                  </a:lnTo>
                  <a:lnTo>
                    <a:pt x="77711" y="66294"/>
                  </a:lnTo>
                  <a:lnTo>
                    <a:pt x="77711" y="67818"/>
                  </a:lnTo>
                  <a:lnTo>
                    <a:pt x="81521" y="67818"/>
                  </a:lnTo>
                  <a:lnTo>
                    <a:pt x="81521" y="70104"/>
                  </a:lnTo>
                  <a:lnTo>
                    <a:pt x="83045" y="70104"/>
                  </a:lnTo>
                  <a:lnTo>
                    <a:pt x="83045" y="107429"/>
                  </a:lnTo>
                  <a:lnTo>
                    <a:pt x="90665" y="107429"/>
                  </a:lnTo>
                  <a:lnTo>
                    <a:pt x="90665" y="70104"/>
                  </a:lnTo>
                  <a:lnTo>
                    <a:pt x="94475" y="70104"/>
                  </a:lnTo>
                  <a:lnTo>
                    <a:pt x="96761" y="67818"/>
                  </a:lnTo>
                  <a:lnTo>
                    <a:pt x="98285" y="67818"/>
                  </a:lnTo>
                  <a:lnTo>
                    <a:pt x="100571" y="66294"/>
                  </a:lnTo>
                  <a:lnTo>
                    <a:pt x="102095" y="64008"/>
                  </a:lnTo>
                  <a:lnTo>
                    <a:pt x="104381" y="62484"/>
                  </a:lnTo>
                  <a:lnTo>
                    <a:pt x="104381" y="60198"/>
                  </a:lnTo>
                  <a:lnTo>
                    <a:pt x="105905" y="60198"/>
                  </a:lnTo>
                  <a:lnTo>
                    <a:pt x="105905" y="56388"/>
                  </a:lnTo>
                  <a:lnTo>
                    <a:pt x="108191" y="54864"/>
                  </a:lnTo>
                  <a:lnTo>
                    <a:pt x="108191" y="51054"/>
                  </a:lnTo>
                  <a:lnTo>
                    <a:pt x="108191" y="47244"/>
                  </a:lnTo>
                  <a:close/>
                </a:path>
              </a:pathLst>
            </a:custGeom>
            <a:solidFill>
              <a:srgbClr val="000000"/>
            </a:solidFill>
          </p:spPr>
          <p:txBody>
            <a:bodyPr wrap="square" lIns="0" tIns="0" rIns="0" bIns="0" rtlCol="0"/>
            <a:lstStyle/>
            <a:p>
              <a:endParaRPr/>
            </a:p>
          </p:txBody>
        </p:sp>
        <p:sp>
          <p:nvSpPr>
            <p:cNvPr id="75" name="object 70">
              <a:extLst>
                <a:ext uri="{FF2B5EF4-FFF2-40B4-BE49-F238E27FC236}">
                  <a16:creationId xmlns:a16="http://schemas.microsoft.com/office/drawing/2014/main" xmlns="" id="{0DAF6A60-D090-4A18-8CEA-9217313A534B}"/>
                </a:ext>
              </a:extLst>
            </p:cNvPr>
            <p:cNvSpPr/>
            <p:nvPr/>
          </p:nvSpPr>
          <p:spPr>
            <a:xfrm>
              <a:off x="5465979" y="7675268"/>
              <a:ext cx="106045" cy="109855"/>
            </a:xfrm>
            <a:custGeom>
              <a:avLst/>
              <a:gdLst/>
              <a:ahLst/>
              <a:cxnLst/>
              <a:rect l="l" t="t" r="r" b="b"/>
              <a:pathLst>
                <a:path w="106045" h="109855">
                  <a:moveTo>
                    <a:pt x="105905" y="45707"/>
                  </a:moveTo>
                  <a:lnTo>
                    <a:pt x="104381" y="43421"/>
                  </a:lnTo>
                  <a:lnTo>
                    <a:pt x="104381" y="41897"/>
                  </a:lnTo>
                  <a:lnTo>
                    <a:pt x="102095" y="41897"/>
                  </a:lnTo>
                  <a:lnTo>
                    <a:pt x="102095" y="39611"/>
                  </a:lnTo>
                  <a:lnTo>
                    <a:pt x="100571" y="38087"/>
                  </a:lnTo>
                  <a:lnTo>
                    <a:pt x="98285" y="38087"/>
                  </a:lnTo>
                  <a:lnTo>
                    <a:pt x="98285" y="35801"/>
                  </a:lnTo>
                  <a:lnTo>
                    <a:pt x="96761" y="35801"/>
                  </a:lnTo>
                  <a:lnTo>
                    <a:pt x="94475" y="34277"/>
                  </a:lnTo>
                  <a:lnTo>
                    <a:pt x="92951" y="34277"/>
                  </a:lnTo>
                  <a:lnTo>
                    <a:pt x="90665" y="31991"/>
                  </a:lnTo>
                  <a:lnTo>
                    <a:pt x="89141" y="31991"/>
                  </a:lnTo>
                  <a:lnTo>
                    <a:pt x="89141" y="0"/>
                  </a:lnTo>
                  <a:lnTo>
                    <a:pt x="85331" y="0"/>
                  </a:lnTo>
                  <a:lnTo>
                    <a:pt x="81521" y="0"/>
                  </a:lnTo>
                  <a:lnTo>
                    <a:pt x="81521" y="34277"/>
                  </a:lnTo>
                  <a:lnTo>
                    <a:pt x="79235" y="34277"/>
                  </a:lnTo>
                  <a:lnTo>
                    <a:pt x="77711" y="35801"/>
                  </a:lnTo>
                  <a:lnTo>
                    <a:pt x="75425" y="35801"/>
                  </a:lnTo>
                  <a:lnTo>
                    <a:pt x="75425" y="38087"/>
                  </a:lnTo>
                  <a:lnTo>
                    <a:pt x="73901" y="38087"/>
                  </a:lnTo>
                  <a:lnTo>
                    <a:pt x="73901" y="39611"/>
                  </a:lnTo>
                  <a:lnTo>
                    <a:pt x="72377" y="39611"/>
                  </a:lnTo>
                  <a:lnTo>
                    <a:pt x="72377" y="41897"/>
                  </a:lnTo>
                  <a:lnTo>
                    <a:pt x="70091" y="41897"/>
                  </a:lnTo>
                  <a:lnTo>
                    <a:pt x="70091" y="45707"/>
                  </a:lnTo>
                  <a:lnTo>
                    <a:pt x="68567" y="45707"/>
                  </a:lnTo>
                  <a:lnTo>
                    <a:pt x="68567" y="49517"/>
                  </a:lnTo>
                  <a:lnTo>
                    <a:pt x="0" y="49517"/>
                  </a:lnTo>
                  <a:lnTo>
                    <a:pt x="0" y="57137"/>
                  </a:lnTo>
                  <a:lnTo>
                    <a:pt x="68567" y="57137"/>
                  </a:lnTo>
                  <a:lnTo>
                    <a:pt x="70091" y="58661"/>
                  </a:lnTo>
                  <a:lnTo>
                    <a:pt x="70091" y="62471"/>
                  </a:lnTo>
                  <a:lnTo>
                    <a:pt x="72377" y="62471"/>
                  </a:lnTo>
                  <a:lnTo>
                    <a:pt x="72377" y="64757"/>
                  </a:lnTo>
                  <a:lnTo>
                    <a:pt x="73901" y="64757"/>
                  </a:lnTo>
                  <a:lnTo>
                    <a:pt x="73901" y="66281"/>
                  </a:lnTo>
                  <a:lnTo>
                    <a:pt x="75425" y="66281"/>
                  </a:lnTo>
                  <a:lnTo>
                    <a:pt x="75425" y="68567"/>
                  </a:lnTo>
                  <a:lnTo>
                    <a:pt x="79235" y="68567"/>
                  </a:lnTo>
                  <a:lnTo>
                    <a:pt x="79235" y="70091"/>
                  </a:lnTo>
                  <a:lnTo>
                    <a:pt x="81521" y="70091"/>
                  </a:lnTo>
                  <a:lnTo>
                    <a:pt x="81521" y="109702"/>
                  </a:lnTo>
                  <a:lnTo>
                    <a:pt x="89141" y="109702"/>
                  </a:lnTo>
                  <a:lnTo>
                    <a:pt x="89141" y="70091"/>
                  </a:lnTo>
                  <a:lnTo>
                    <a:pt x="94475" y="70091"/>
                  </a:lnTo>
                  <a:lnTo>
                    <a:pt x="94475" y="68567"/>
                  </a:lnTo>
                  <a:lnTo>
                    <a:pt x="98285" y="68567"/>
                  </a:lnTo>
                  <a:lnTo>
                    <a:pt x="98285" y="66281"/>
                  </a:lnTo>
                  <a:lnTo>
                    <a:pt x="100571" y="66281"/>
                  </a:lnTo>
                  <a:lnTo>
                    <a:pt x="102095" y="64757"/>
                  </a:lnTo>
                  <a:lnTo>
                    <a:pt x="102095" y="62471"/>
                  </a:lnTo>
                  <a:lnTo>
                    <a:pt x="104381" y="62471"/>
                  </a:lnTo>
                  <a:lnTo>
                    <a:pt x="104381" y="58661"/>
                  </a:lnTo>
                  <a:lnTo>
                    <a:pt x="105905" y="58661"/>
                  </a:lnTo>
                  <a:lnTo>
                    <a:pt x="105905" y="51041"/>
                  </a:lnTo>
                  <a:lnTo>
                    <a:pt x="105905" y="45707"/>
                  </a:lnTo>
                  <a:close/>
                </a:path>
              </a:pathLst>
            </a:custGeom>
            <a:solidFill>
              <a:srgbClr val="000000"/>
            </a:solidFill>
          </p:spPr>
          <p:txBody>
            <a:bodyPr wrap="square" lIns="0" tIns="0" rIns="0" bIns="0" rtlCol="0"/>
            <a:lstStyle/>
            <a:p>
              <a:endParaRPr/>
            </a:p>
          </p:txBody>
        </p:sp>
        <p:sp>
          <p:nvSpPr>
            <p:cNvPr id="76" name="object 71">
              <a:extLst>
                <a:ext uri="{FF2B5EF4-FFF2-40B4-BE49-F238E27FC236}">
                  <a16:creationId xmlns:a16="http://schemas.microsoft.com/office/drawing/2014/main" xmlns="" id="{DC7CA54C-56DC-4B6E-94F3-5C06A9E4B183}"/>
                </a:ext>
              </a:extLst>
            </p:cNvPr>
            <p:cNvSpPr/>
            <p:nvPr/>
          </p:nvSpPr>
          <p:spPr>
            <a:xfrm>
              <a:off x="3039415" y="6922538"/>
              <a:ext cx="166370" cy="49530"/>
            </a:xfrm>
            <a:custGeom>
              <a:avLst/>
              <a:gdLst/>
              <a:ahLst/>
              <a:cxnLst/>
              <a:rect l="l" t="t" r="r" b="b"/>
              <a:pathLst>
                <a:path w="166369" h="49530">
                  <a:moveTo>
                    <a:pt x="166090" y="0"/>
                  </a:moveTo>
                  <a:lnTo>
                    <a:pt x="156946" y="0"/>
                  </a:lnTo>
                  <a:lnTo>
                    <a:pt x="158470" y="6083"/>
                  </a:lnTo>
                  <a:lnTo>
                    <a:pt x="158470" y="11417"/>
                  </a:lnTo>
                  <a:lnTo>
                    <a:pt x="156946" y="15227"/>
                  </a:lnTo>
                  <a:lnTo>
                    <a:pt x="156946" y="19037"/>
                  </a:lnTo>
                  <a:lnTo>
                    <a:pt x="150850" y="28943"/>
                  </a:lnTo>
                  <a:lnTo>
                    <a:pt x="149326" y="30467"/>
                  </a:lnTo>
                  <a:lnTo>
                    <a:pt x="147040" y="34277"/>
                  </a:lnTo>
                  <a:lnTo>
                    <a:pt x="143992" y="36563"/>
                  </a:lnTo>
                  <a:lnTo>
                    <a:pt x="141706" y="38087"/>
                  </a:lnTo>
                  <a:lnTo>
                    <a:pt x="137896" y="38087"/>
                  </a:lnTo>
                  <a:lnTo>
                    <a:pt x="134086" y="39611"/>
                  </a:lnTo>
                  <a:lnTo>
                    <a:pt x="130276" y="39611"/>
                  </a:lnTo>
                  <a:lnTo>
                    <a:pt x="126466" y="41897"/>
                  </a:lnTo>
                  <a:lnTo>
                    <a:pt x="118846" y="41897"/>
                  </a:lnTo>
                  <a:lnTo>
                    <a:pt x="115036" y="39611"/>
                  </a:lnTo>
                  <a:lnTo>
                    <a:pt x="113512" y="39611"/>
                  </a:lnTo>
                  <a:lnTo>
                    <a:pt x="109702" y="38087"/>
                  </a:lnTo>
                  <a:lnTo>
                    <a:pt x="105905" y="38087"/>
                  </a:lnTo>
                  <a:lnTo>
                    <a:pt x="102095" y="36563"/>
                  </a:lnTo>
                  <a:lnTo>
                    <a:pt x="99809" y="34277"/>
                  </a:lnTo>
                  <a:lnTo>
                    <a:pt x="96761" y="30467"/>
                  </a:lnTo>
                  <a:lnTo>
                    <a:pt x="94475" y="28943"/>
                  </a:lnTo>
                  <a:lnTo>
                    <a:pt x="92951" y="25133"/>
                  </a:lnTo>
                  <a:lnTo>
                    <a:pt x="90665" y="22847"/>
                  </a:lnTo>
                  <a:lnTo>
                    <a:pt x="89141" y="19037"/>
                  </a:lnTo>
                  <a:lnTo>
                    <a:pt x="89141" y="2286"/>
                  </a:lnTo>
                  <a:lnTo>
                    <a:pt x="86855" y="1765"/>
                  </a:lnTo>
                  <a:lnTo>
                    <a:pt x="86855" y="0"/>
                  </a:lnTo>
                  <a:lnTo>
                    <a:pt x="79235" y="0"/>
                  </a:lnTo>
                  <a:lnTo>
                    <a:pt x="79235" y="15227"/>
                  </a:lnTo>
                  <a:lnTo>
                    <a:pt x="77711" y="19037"/>
                  </a:lnTo>
                  <a:lnTo>
                    <a:pt x="77711" y="22847"/>
                  </a:lnTo>
                  <a:lnTo>
                    <a:pt x="75425" y="25133"/>
                  </a:lnTo>
                  <a:lnTo>
                    <a:pt x="73901" y="28943"/>
                  </a:lnTo>
                  <a:lnTo>
                    <a:pt x="67805" y="32753"/>
                  </a:lnTo>
                  <a:lnTo>
                    <a:pt x="66281" y="36563"/>
                  </a:lnTo>
                  <a:lnTo>
                    <a:pt x="62471" y="36563"/>
                  </a:lnTo>
                  <a:lnTo>
                    <a:pt x="54851" y="39611"/>
                  </a:lnTo>
                  <a:lnTo>
                    <a:pt x="34277" y="39611"/>
                  </a:lnTo>
                  <a:lnTo>
                    <a:pt x="26670" y="36563"/>
                  </a:lnTo>
                  <a:lnTo>
                    <a:pt x="24384" y="36563"/>
                  </a:lnTo>
                  <a:lnTo>
                    <a:pt x="20574" y="32753"/>
                  </a:lnTo>
                  <a:lnTo>
                    <a:pt x="19050" y="30467"/>
                  </a:lnTo>
                  <a:lnTo>
                    <a:pt x="15240" y="28943"/>
                  </a:lnTo>
                  <a:lnTo>
                    <a:pt x="11430" y="22847"/>
                  </a:lnTo>
                  <a:lnTo>
                    <a:pt x="11430" y="19037"/>
                  </a:lnTo>
                  <a:lnTo>
                    <a:pt x="9906" y="15227"/>
                  </a:lnTo>
                  <a:lnTo>
                    <a:pt x="9906" y="2286"/>
                  </a:lnTo>
                  <a:lnTo>
                    <a:pt x="2286" y="0"/>
                  </a:lnTo>
                  <a:lnTo>
                    <a:pt x="0" y="6083"/>
                  </a:lnTo>
                  <a:lnTo>
                    <a:pt x="0" y="11417"/>
                  </a:lnTo>
                  <a:lnTo>
                    <a:pt x="2286" y="17513"/>
                  </a:lnTo>
                  <a:lnTo>
                    <a:pt x="2286" y="21323"/>
                  </a:lnTo>
                  <a:lnTo>
                    <a:pt x="3810" y="26657"/>
                  </a:lnTo>
                  <a:lnTo>
                    <a:pt x="6096" y="30467"/>
                  </a:lnTo>
                  <a:lnTo>
                    <a:pt x="9906" y="34277"/>
                  </a:lnTo>
                  <a:lnTo>
                    <a:pt x="12954" y="36563"/>
                  </a:lnTo>
                  <a:lnTo>
                    <a:pt x="15240" y="39611"/>
                  </a:lnTo>
                  <a:lnTo>
                    <a:pt x="19050" y="41897"/>
                  </a:lnTo>
                  <a:lnTo>
                    <a:pt x="22860" y="43421"/>
                  </a:lnTo>
                  <a:lnTo>
                    <a:pt x="26670" y="45707"/>
                  </a:lnTo>
                  <a:lnTo>
                    <a:pt x="31991" y="47231"/>
                  </a:lnTo>
                  <a:lnTo>
                    <a:pt x="35801" y="49517"/>
                  </a:lnTo>
                  <a:lnTo>
                    <a:pt x="53327" y="49517"/>
                  </a:lnTo>
                  <a:lnTo>
                    <a:pt x="62471" y="45707"/>
                  </a:lnTo>
                  <a:lnTo>
                    <a:pt x="66281" y="43421"/>
                  </a:lnTo>
                  <a:lnTo>
                    <a:pt x="70091" y="41897"/>
                  </a:lnTo>
                  <a:lnTo>
                    <a:pt x="73901" y="39611"/>
                  </a:lnTo>
                  <a:lnTo>
                    <a:pt x="77711" y="36563"/>
                  </a:lnTo>
                  <a:lnTo>
                    <a:pt x="79235" y="34277"/>
                  </a:lnTo>
                  <a:lnTo>
                    <a:pt x="83045" y="30467"/>
                  </a:lnTo>
                  <a:lnTo>
                    <a:pt x="83972" y="28219"/>
                  </a:lnTo>
                  <a:lnTo>
                    <a:pt x="85331" y="30467"/>
                  </a:lnTo>
                  <a:lnTo>
                    <a:pt x="89141" y="34277"/>
                  </a:lnTo>
                  <a:lnTo>
                    <a:pt x="90665" y="38087"/>
                  </a:lnTo>
                  <a:lnTo>
                    <a:pt x="94475" y="39611"/>
                  </a:lnTo>
                  <a:lnTo>
                    <a:pt x="98285" y="41897"/>
                  </a:lnTo>
                  <a:lnTo>
                    <a:pt x="102095" y="45707"/>
                  </a:lnTo>
                  <a:lnTo>
                    <a:pt x="105905" y="45707"/>
                  </a:lnTo>
                  <a:lnTo>
                    <a:pt x="115036" y="49517"/>
                  </a:lnTo>
                  <a:lnTo>
                    <a:pt x="132562" y="49517"/>
                  </a:lnTo>
                  <a:lnTo>
                    <a:pt x="136372" y="47231"/>
                  </a:lnTo>
                  <a:lnTo>
                    <a:pt x="141706" y="47231"/>
                  </a:lnTo>
                  <a:lnTo>
                    <a:pt x="145516" y="45707"/>
                  </a:lnTo>
                  <a:lnTo>
                    <a:pt x="149326" y="41897"/>
                  </a:lnTo>
                  <a:lnTo>
                    <a:pt x="153136" y="39611"/>
                  </a:lnTo>
                  <a:lnTo>
                    <a:pt x="158470" y="34277"/>
                  </a:lnTo>
                  <a:lnTo>
                    <a:pt x="160756" y="30467"/>
                  </a:lnTo>
                  <a:lnTo>
                    <a:pt x="166090" y="17513"/>
                  </a:lnTo>
                  <a:lnTo>
                    <a:pt x="166090" y="0"/>
                  </a:lnTo>
                  <a:close/>
                </a:path>
              </a:pathLst>
            </a:custGeom>
            <a:solidFill>
              <a:srgbClr val="000000"/>
            </a:solidFill>
          </p:spPr>
          <p:txBody>
            <a:bodyPr wrap="square" lIns="0" tIns="0" rIns="0" bIns="0" rtlCol="0"/>
            <a:lstStyle/>
            <a:p>
              <a:endParaRPr/>
            </a:p>
          </p:txBody>
        </p:sp>
        <p:sp>
          <p:nvSpPr>
            <p:cNvPr id="77" name="object 72">
              <a:extLst>
                <a:ext uri="{FF2B5EF4-FFF2-40B4-BE49-F238E27FC236}">
                  <a16:creationId xmlns:a16="http://schemas.microsoft.com/office/drawing/2014/main" xmlns="" id="{78253D86-6EA2-4A00-B728-3AF5B1067218}"/>
                </a:ext>
              </a:extLst>
            </p:cNvPr>
            <p:cNvSpPr/>
            <p:nvPr/>
          </p:nvSpPr>
          <p:spPr>
            <a:xfrm>
              <a:off x="2864180" y="6921014"/>
              <a:ext cx="182880" cy="146050"/>
            </a:xfrm>
            <a:custGeom>
              <a:avLst/>
              <a:gdLst/>
              <a:ahLst/>
              <a:cxnLst/>
              <a:rect l="l" t="t" r="r" b="b"/>
              <a:pathLst>
                <a:path w="182880" h="146050">
                  <a:moveTo>
                    <a:pt x="166090" y="128752"/>
                  </a:moveTo>
                  <a:lnTo>
                    <a:pt x="162280" y="118846"/>
                  </a:lnTo>
                  <a:lnTo>
                    <a:pt x="159994" y="115036"/>
                  </a:lnTo>
                  <a:lnTo>
                    <a:pt x="158470" y="111226"/>
                  </a:lnTo>
                  <a:lnTo>
                    <a:pt x="150850" y="103606"/>
                  </a:lnTo>
                  <a:lnTo>
                    <a:pt x="147040" y="102082"/>
                  </a:lnTo>
                  <a:lnTo>
                    <a:pt x="143230" y="99796"/>
                  </a:lnTo>
                  <a:lnTo>
                    <a:pt x="139420" y="98272"/>
                  </a:lnTo>
                  <a:lnTo>
                    <a:pt x="135610" y="95986"/>
                  </a:lnTo>
                  <a:lnTo>
                    <a:pt x="130276" y="95986"/>
                  </a:lnTo>
                  <a:lnTo>
                    <a:pt x="126479" y="94462"/>
                  </a:lnTo>
                  <a:lnTo>
                    <a:pt x="116573" y="94462"/>
                  </a:lnTo>
                  <a:lnTo>
                    <a:pt x="112763" y="95986"/>
                  </a:lnTo>
                  <a:lnTo>
                    <a:pt x="108953" y="95986"/>
                  </a:lnTo>
                  <a:lnTo>
                    <a:pt x="105143" y="98272"/>
                  </a:lnTo>
                  <a:lnTo>
                    <a:pt x="99809" y="99796"/>
                  </a:lnTo>
                  <a:lnTo>
                    <a:pt x="95999" y="102082"/>
                  </a:lnTo>
                  <a:lnTo>
                    <a:pt x="86855" y="111226"/>
                  </a:lnTo>
                  <a:lnTo>
                    <a:pt x="84569" y="115036"/>
                  </a:lnTo>
                  <a:lnTo>
                    <a:pt x="83045" y="118846"/>
                  </a:lnTo>
                  <a:lnTo>
                    <a:pt x="80759" y="113512"/>
                  </a:lnTo>
                  <a:lnTo>
                    <a:pt x="79235" y="111226"/>
                  </a:lnTo>
                  <a:lnTo>
                    <a:pt x="71615" y="103606"/>
                  </a:lnTo>
                  <a:lnTo>
                    <a:pt x="69329" y="102082"/>
                  </a:lnTo>
                  <a:lnTo>
                    <a:pt x="60185" y="98272"/>
                  </a:lnTo>
                  <a:lnTo>
                    <a:pt x="56375" y="95986"/>
                  </a:lnTo>
                  <a:lnTo>
                    <a:pt x="52578" y="95986"/>
                  </a:lnTo>
                  <a:lnTo>
                    <a:pt x="47244" y="94462"/>
                  </a:lnTo>
                  <a:lnTo>
                    <a:pt x="39624" y="94462"/>
                  </a:lnTo>
                  <a:lnTo>
                    <a:pt x="33528" y="95986"/>
                  </a:lnTo>
                  <a:lnTo>
                    <a:pt x="29718" y="95986"/>
                  </a:lnTo>
                  <a:lnTo>
                    <a:pt x="25908" y="98272"/>
                  </a:lnTo>
                  <a:lnTo>
                    <a:pt x="22098" y="99796"/>
                  </a:lnTo>
                  <a:lnTo>
                    <a:pt x="18288" y="102082"/>
                  </a:lnTo>
                  <a:lnTo>
                    <a:pt x="14478" y="103606"/>
                  </a:lnTo>
                  <a:lnTo>
                    <a:pt x="10668" y="107416"/>
                  </a:lnTo>
                  <a:lnTo>
                    <a:pt x="7620" y="111226"/>
                  </a:lnTo>
                  <a:lnTo>
                    <a:pt x="5334" y="115036"/>
                  </a:lnTo>
                  <a:lnTo>
                    <a:pt x="3810" y="118846"/>
                  </a:lnTo>
                  <a:lnTo>
                    <a:pt x="1524" y="122656"/>
                  </a:lnTo>
                  <a:lnTo>
                    <a:pt x="1524" y="128752"/>
                  </a:lnTo>
                  <a:lnTo>
                    <a:pt x="0" y="134086"/>
                  </a:lnTo>
                  <a:lnTo>
                    <a:pt x="0" y="140182"/>
                  </a:lnTo>
                  <a:lnTo>
                    <a:pt x="1524" y="145516"/>
                  </a:lnTo>
                  <a:lnTo>
                    <a:pt x="9144" y="143992"/>
                  </a:lnTo>
                  <a:lnTo>
                    <a:pt x="9144" y="124942"/>
                  </a:lnTo>
                  <a:lnTo>
                    <a:pt x="12954" y="118846"/>
                  </a:lnTo>
                  <a:lnTo>
                    <a:pt x="14478" y="115036"/>
                  </a:lnTo>
                  <a:lnTo>
                    <a:pt x="20574" y="111226"/>
                  </a:lnTo>
                  <a:lnTo>
                    <a:pt x="22098" y="109702"/>
                  </a:lnTo>
                  <a:lnTo>
                    <a:pt x="32004" y="103606"/>
                  </a:lnTo>
                  <a:lnTo>
                    <a:pt x="51054" y="103606"/>
                  </a:lnTo>
                  <a:lnTo>
                    <a:pt x="54089" y="105892"/>
                  </a:lnTo>
                  <a:lnTo>
                    <a:pt x="57899" y="105892"/>
                  </a:lnTo>
                  <a:lnTo>
                    <a:pt x="61709" y="107416"/>
                  </a:lnTo>
                  <a:lnTo>
                    <a:pt x="63995" y="109702"/>
                  </a:lnTo>
                  <a:lnTo>
                    <a:pt x="67805" y="111226"/>
                  </a:lnTo>
                  <a:lnTo>
                    <a:pt x="69329" y="113512"/>
                  </a:lnTo>
                  <a:lnTo>
                    <a:pt x="71615" y="115036"/>
                  </a:lnTo>
                  <a:lnTo>
                    <a:pt x="73139" y="118846"/>
                  </a:lnTo>
                  <a:lnTo>
                    <a:pt x="79235" y="128752"/>
                  </a:lnTo>
                  <a:lnTo>
                    <a:pt x="79235" y="141706"/>
                  </a:lnTo>
                  <a:lnTo>
                    <a:pt x="79235" y="145516"/>
                  </a:lnTo>
                  <a:lnTo>
                    <a:pt x="88379" y="143992"/>
                  </a:lnTo>
                  <a:lnTo>
                    <a:pt x="88379" y="137896"/>
                  </a:lnTo>
                  <a:lnTo>
                    <a:pt x="86855" y="134086"/>
                  </a:lnTo>
                  <a:lnTo>
                    <a:pt x="88379" y="130276"/>
                  </a:lnTo>
                  <a:lnTo>
                    <a:pt x="88379" y="126466"/>
                  </a:lnTo>
                  <a:lnTo>
                    <a:pt x="90665" y="122656"/>
                  </a:lnTo>
                  <a:lnTo>
                    <a:pt x="92189" y="118846"/>
                  </a:lnTo>
                  <a:lnTo>
                    <a:pt x="94475" y="115036"/>
                  </a:lnTo>
                  <a:lnTo>
                    <a:pt x="95999" y="113512"/>
                  </a:lnTo>
                  <a:lnTo>
                    <a:pt x="97523" y="111226"/>
                  </a:lnTo>
                  <a:lnTo>
                    <a:pt x="101333" y="109702"/>
                  </a:lnTo>
                  <a:lnTo>
                    <a:pt x="103619" y="107416"/>
                  </a:lnTo>
                  <a:lnTo>
                    <a:pt x="107429" y="105892"/>
                  </a:lnTo>
                  <a:lnTo>
                    <a:pt x="111239" y="105892"/>
                  </a:lnTo>
                  <a:lnTo>
                    <a:pt x="115049" y="103606"/>
                  </a:lnTo>
                  <a:lnTo>
                    <a:pt x="130276" y="103606"/>
                  </a:lnTo>
                  <a:lnTo>
                    <a:pt x="134086" y="105892"/>
                  </a:lnTo>
                  <a:lnTo>
                    <a:pt x="135610" y="105892"/>
                  </a:lnTo>
                  <a:lnTo>
                    <a:pt x="139420" y="107416"/>
                  </a:lnTo>
                  <a:lnTo>
                    <a:pt x="143230" y="109702"/>
                  </a:lnTo>
                  <a:lnTo>
                    <a:pt x="144754" y="111226"/>
                  </a:lnTo>
                  <a:lnTo>
                    <a:pt x="150850" y="115036"/>
                  </a:lnTo>
                  <a:lnTo>
                    <a:pt x="152374" y="118846"/>
                  </a:lnTo>
                  <a:lnTo>
                    <a:pt x="156184" y="124942"/>
                  </a:lnTo>
                  <a:lnTo>
                    <a:pt x="156184" y="128752"/>
                  </a:lnTo>
                  <a:lnTo>
                    <a:pt x="158470" y="134086"/>
                  </a:lnTo>
                  <a:lnTo>
                    <a:pt x="158470" y="137896"/>
                  </a:lnTo>
                  <a:lnTo>
                    <a:pt x="156184" y="143992"/>
                  </a:lnTo>
                  <a:lnTo>
                    <a:pt x="166090" y="143992"/>
                  </a:lnTo>
                  <a:lnTo>
                    <a:pt x="166090" y="128752"/>
                  </a:lnTo>
                  <a:close/>
                </a:path>
                <a:path w="182880" h="146050">
                  <a:moveTo>
                    <a:pt x="182854" y="0"/>
                  </a:moveTo>
                  <a:lnTo>
                    <a:pt x="173710" y="1524"/>
                  </a:lnTo>
                  <a:lnTo>
                    <a:pt x="175234" y="7607"/>
                  </a:lnTo>
                  <a:lnTo>
                    <a:pt x="175234" y="15227"/>
                  </a:lnTo>
                  <a:lnTo>
                    <a:pt x="173710" y="20561"/>
                  </a:lnTo>
                  <a:lnTo>
                    <a:pt x="171424" y="22847"/>
                  </a:lnTo>
                  <a:lnTo>
                    <a:pt x="171424" y="26657"/>
                  </a:lnTo>
                  <a:lnTo>
                    <a:pt x="169900" y="30467"/>
                  </a:lnTo>
                  <a:lnTo>
                    <a:pt x="166090" y="31991"/>
                  </a:lnTo>
                  <a:lnTo>
                    <a:pt x="163804" y="34277"/>
                  </a:lnTo>
                  <a:lnTo>
                    <a:pt x="159994" y="35801"/>
                  </a:lnTo>
                  <a:lnTo>
                    <a:pt x="158470" y="38087"/>
                  </a:lnTo>
                  <a:lnTo>
                    <a:pt x="154660" y="39611"/>
                  </a:lnTo>
                  <a:lnTo>
                    <a:pt x="150850" y="39611"/>
                  </a:lnTo>
                  <a:lnTo>
                    <a:pt x="147040" y="41135"/>
                  </a:lnTo>
                  <a:lnTo>
                    <a:pt x="134086" y="41135"/>
                  </a:lnTo>
                  <a:lnTo>
                    <a:pt x="130276" y="39611"/>
                  </a:lnTo>
                  <a:lnTo>
                    <a:pt x="126479" y="39611"/>
                  </a:lnTo>
                  <a:lnTo>
                    <a:pt x="122669" y="38087"/>
                  </a:lnTo>
                  <a:lnTo>
                    <a:pt x="112763" y="31991"/>
                  </a:lnTo>
                  <a:lnTo>
                    <a:pt x="111239" y="30467"/>
                  </a:lnTo>
                  <a:lnTo>
                    <a:pt x="108953" y="26657"/>
                  </a:lnTo>
                  <a:lnTo>
                    <a:pt x="107429" y="22847"/>
                  </a:lnTo>
                  <a:lnTo>
                    <a:pt x="107429" y="20561"/>
                  </a:lnTo>
                  <a:lnTo>
                    <a:pt x="105143" y="16751"/>
                  </a:lnTo>
                  <a:lnTo>
                    <a:pt x="105143" y="11417"/>
                  </a:lnTo>
                  <a:lnTo>
                    <a:pt x="105143" y="5334"/>
                  </a:lnTo>
                  <a:lnTo>
                    <a:pt x="105143" y="1524"/>
                  </a:lnTo>
                  <a:lnTo>
                    <a:pt x="104051" y="1524"/>
                  </a:lnTo>
                  <a:lnTo>
                    <a:pt x="103619" y="0"/>
                  </a:lnTo>
                  <a:lnTo>
                    <a:pt x="95999" y="1524"/>
                  </a:lnTo>
                  <a:lnTo>
                    <a:pt x="95999" y="7607"/>
                  </a:lnTo>
                  <a:lnTo>
                    <a:pt x="95999" y="12941"/>
                  </a:lnTo>
                  <a:lnTo>
                    <a:pt x="95999" y="15227"/>
                  </a:lnTo>
                  <a:lnTo>
                    <a:pt x="94475" y="19037"/>
                  </a:lnTo>
                  <a:lnTo>
                    <a:pt x="94475" y="22847"/>
                  </a:lnTo>
                  <a:lnTo>
                    <a:pt x="92189" y="26657"/>
                  </a:lnTo>
                  <a:lnTo>
                    <a:pt x="90665" y="28181"/>
                  </a:lnTo>
                  <a:lnTo>
                    <a:pt x="88379" y="31991"/>
                  </a:lnTo>
                  <a:lnTo>
                    <a:pt x="84569" y="34277"/>
                  </a:lnTo>
                  <a:lnTo>
                    <a:pt x="83045" y="35801"/>
                  </a:lnTo>
                  <a:lnTo>
                    <a:pt x="79235" y="38087"/>
                  </a:lnTo>
                  <a:lnTo>
                    <a:pt x="75425" y="39611"/>
                  </a:lnTo>
                  <a:lnTo>
                    <a:pt x="73139" y="39611"/>
                  </a:lnTo>
                  <a:lnTo>
                    <a:pt x="69329" y="41135"/>
                  </a:lnTo>
                  <a:lnTo>
                    <a:pt x="54089" y="41135"/>
                  </a:lnTo>
                  <a:lnTo>
                    <a:pt x="51054" y="39611"/>
                  </a:lnTo>
                  <a:lnTo>
                    <a:pt x="47244" y="39611"/>
                  </a:lnTo>
                  <a:lnTo>
                    <a:pt x="43434" y="38087"/>
                  </a:lnTo>
                  <a:lnTo>
                    <a:pt x="41148" y="35801"/>
                  </a:lnTo>
                  <a:lnTo>
                    <a:pt x="37338" y="34277"/>
                  </a:lnTo>
                  <a:lnTo>
                    <a:pt x="33528" y="28181"/>
                  </a:lnTo>
                  <a:lnTo>
                    <a:pt x="29718" y="26657"/>
                  </a:lnTo>
                  <a:lnTo>
                    <a:pt x="29718" y="22847"/>
                  </a:lnTo>
                  <a:lnTo>
                    <a:pt x="28194" y="19037"/>
                  </a:lnTo>
                  <a:lnTo>
                    <a:pt x="25908" y="15227"/>
                  </a:lnTo>
                  <a:lnTo>
                    <a:pt x="25908" y="1524"/>
                  </a:lnTo>
                  <a:lnTo>
                    <a:pt x="18288" y="1524"/>
                  </a:lnTo>
                  <a:lnTo>
                    <a:pt x="18288" y="16751"/>
                  </a:lnTo>
                  <a:lnTo>
                    <a:pt x="20574" y="22847"/>
                  </a:lnTo>
                  <a:lnTo>
                    <a:pt x="20574" y="26657"/>
                  </a:lnTo>
                  <a:lnTo>
                    <a:pt x="24384" y="30467"/>
                  </a:lnTo>
                  <a:lnTo>
                    <a:pt x="25908" y="34277"/>
                  </a:lnTo>
                  <a:lnTo>
                    <a:pt x="29718" y="38087"/>
                  </a:lnTo>
                  <a:lnTo>
                    <a:pt x="32004" y="41135"/>
                  </a:lnTo>
                  <a:lnTo>
                    <a:pt x="35814" y="43421"/>
                  </a:lnTo>
                  <a:lnTo>
                    <a:pt x="48768" y="48755"/>
                  </a:lnTo>
                  <a:lnTo>
                    <a:pt x="56375" y="48755"/>
                  </a:lnTo>
                  <a:lnTo>
                    <a:pt x="61709" y="51041"/>
                  </a:lnTo>
                  <a:lnTo>
                    <a:pt x="65519" y="48755"/>
                  </a:lnTo>
                  <a:lnTo>
                    <a:pt x="75425" y="48755"/>
                  </a:lnTo>
                  <a:lnTo>
                    <a:pt x="79235" y="47231"/>
                  </a:lnTo>
                  <a:lnTo>
                    <a:pt x="83045" y="44945"/>
                  </a:lnTo>
                  <a:lnTo>
                    <a:pt x="86855" y="43421"/>
                  </a:lnTo>
                  <a:lnTo>
                    <a:pt x="90665" y="41135"/>
                  </a:lnTo>
                  <a:lnTo>
                    <a:pt x="94475" y="38087"/>
                  </a:lnTo>
                  <a:lnTo>
                    <a:pt x="95999" y="34277"/>
                  </a:lnTo>
                  <a:lnTo>
                    <a:pt x="99809" y="30467"/>
                  </a:lnTo>
                  <a:lnTo>
                    <a:pt x="100571" y="28562"/>
                  </a:lnTo>
                  <a:lnTo>
                    <a:pt x="101333" y="30467"/>
                  </a:lnTo>
                  <a:lnTo>
                    <a:pt x="105143" y="34277"/>
                  </a:lnTo>
                  <a:lnTo>
                    <a:pt x="107429" y="38087"/>
                  </a:lnTo>
                  <a:lnTo>
                    <a:pt x="111239" y="41135"/>
                  </a:lnTo>
                  <a:lnTo>
                    <a:pt x="115049" y="43421"/>
                  </a:lnTo>
                  <a:lnTo>
                    <a:pt x="118859" y="44945"/>
                  </a:lnTo>
                  <a:lnTo>
                    <a:pt x="122669" y="47231"/>
                  </a:lnTo>
                  <a:lnTo>
                    <a:pt x="128003" y="48755"/>
                  </a:lnTo>
                  <a:lnTo>
                    <a:pt x="131800" y="48755"/>
                  </a:lnTo>
                  <a:lnTo>
                    <a:pt x="135610" y="51041"/>
                  </a:lnTo>
                  <a:lnTo>
                    <a:pt x="144754" y="51041"/>
                  </a:lnTo>
                  <a:lnTo>
                    <a:pt x="148564" y="48755"/>
                  </a:lnTo>
                  <a:lnTo>
                    <a:pt x="152374" y="48755"/>
                  </a:lnTo>
                  <a:lnTo>
                    <a:pt x="158470" y="47231"/>
                  </a:lnTo>
                  <a:lnTo>
                    <a:pt x="162280" y="44945"/>
                  </a:lnTo>
                  <a:lnTo>
                    <a:pt x="166090" y="43421"/>
                  </a:lnTo>
                  <a:lnTo>
                    <a:pt x="169900" y="41135"/>
                  </a:lnTo>
                  <a:lnTo>
                    <a:pt x="173710" y="38087"/>
                  </a:lnTo>
                  <a:lnTo>
                    <a:pt x="175234" y="34277"/>
                  </a:lnTo>
                  <a:lnTo>
                    <a:pt x="177520" y="30467"/>
                  </a:lnTo>
                  <a:lnTo>
                    <a:pt x="181330" y="26657"/>
                  </a:lnTo>
                  <a:lnTo>
                    <a:pt x="181330" y="22847"/>
                  </a:lnTo>
                  <a:lnTo>
                    <a:pt x="182854" y="16751"/>
                  </a:lnTo>
                  <a:lnTo>
                    <a:pt x="182854" y="0"/>
                  </a:lnTo>
                  <a:close/>
                </a:path>
              </a:pathLst>
            </a:custGeom>
            <a:solidFill>
              <a:srgbClr val="000000"/>
            </a:solidFill>
          </p:spPr>
          <p:txBody>
            <a:bodyPr wrap="square" lIns="0" tIns="0" rIns="0" bIns="0" rtlCol="0"/>
            <a:lstStyle/>
            <a:p>
              <a:endParaRPr/>
            </a:p>
          </p:txBody>
        </p:sp>
        <p:sp>
          <p:nvSpPr>
            <p:cNvPr id="78" name="object 73">
              <a:extLst>
                <a:ext uri="{FF2B5EF4-FFF2-40B4-BE49-F238E27FC236}">
                  <a16:creationId xmlns:a16="http://schemas.microsoft.com/office/drawing/2014/main" xmlns="" id="{419A1F0A-CD38-4EB4-B6BA-21C3F63B3528}"/>
                </a:ext>
              </a:extLst>
            </p:cNvPr>
            <p:cNvSpPr/>
            <p:nvPr/>
          </p:nvSpPr>
          <p:spPr>
            <a:xfrm>
              <a:off x="3075216" y="7015478"/>
              <a:ext cx="166370" cy="216535"/>
            </a:xfrm>
            <a:custGeom>
              <a:avLst/>
              <a:gdLst/>
              <a:ahLst/>
              <a:cxnLst/>
              <a:rect l="l" t="t" r="r" b="b"/>
              <a:pathLst>
                <a:path w="166369" h="216535">
                  <a:moveTo>
                    <a:pt x="166090" y="38100"/>
                  </a:moveTo>
                  <a:lnTo>
                    <a:pt x="164566" y="34290"/>
                  </a:lnTo>
                  <a:lnTo>
                    <a:pt x="164566" y="28194"/>
                  </a:lnTo>
                  <a:lnTo>
                    <a:pt x="162280" y="24384"/>
                  </a:lnTo>
                  <a:lnTo>
                    <a:pt x="158470" y="20574"/>
                  </a:lnTo>
                  <a:lnTo>
                    <a:pt x="156946" y="16764"/>
                  </a:lnTo>
                  <a:lnTo>
                    <a:pt x="153136" y="12954"/>
                  </a:lnTo>
                  <a:lnTo>
                    <a:pt x="151612" y="9144"/>
                  </a:lnTo>
                  <a:lnTo>
                    <a:pt x="147815" y="7620"/>
                  </a:lnTo>
                  <a:lnTo>
                    <a:pt x="144005" y="5334"/>
                  </a:lnTo>
                  <a:lnTo>
                    <a:pt x="137909" y="3810"/>
                  </a:lnTo>
                  <a:lnTo>
                    <a:pt x="134099" y="1524"/>
                  </a:lnTo>
                  <a:lnTo>
                    <a:pt x="130289" y="1524"/>
                  </a:lnTo>
                  <a:lnTo>
                    <a:pt x="126479" y="0"/>
                  </a:lnTo>
                  <a:lnTo>
                    <a:pt x="117335" y="0"/>
                  </a:lnTo>
                  <a:lnTo>
                    <a:pt x="113525" y="1524"/>
                  </a:lnTo>
                  <a:lnTo>
                    <a:pt x="108191" y="1524"/>
                  </a:lnTo>
                  <a:lnTo>
                    <a:pt x="104381" y="3810"/>
                  </a:lnTo>
                  <a:lnTo>
                    <a:pt x="100571" y="5334"/>
                  </a:lnTo>
                  <a:lnTo>
                    <a:pt x="96761" y="7620"/>
                  </a:lnTo>
                  <a:lnTo>
                    <a:pt x="92951" y="9144"/>
                  </a:lnTo>
                  <a:lnTo>
                    <a:pt x="89141" y="12954"/>
                  </a:lnTo>
                  <a:lnTo>
                    <a:pt x="86855" y="16764"/>
                  </a:lnTo>
                  <a:lnTo>
                    <a:pt x="83045" y="20574"/>
                  </a:lnTo>
                  <a:lnTo>
                    <a:pt x="82410" y="22161"/>
                  </a:lnTo>
                  <a:lnTo>
                    <a:pt x="81521" y="19050"/>
                  </a:lnTo>
                  <a:lnTo>
                    <a:pt x="77711" y="16764"/>
                  </a:lnTo>
                  <a:lnTo>
                    <a:pt x="75425" y="12954"/>
                  </a:lnTo>
                  <a:lnTo>
                    <a:pt x="71615" y="9144"/>
                  </a:lnTo>
                  <a:lnTo>
                    <a:pt x="67818" y="7620"/>
                  </a:lnTo>
                  <a:lnTo>
                    <a:pt x="64008" y="5334"/>
                  </a:lnTo>
                  <a:lnTo>
                    <a:pt x="60960" y="3810"/>
                  </a:lnTo>
                  <a:lnTo>
                    <a:pt x="57150" y="1524"/>
                  </a:lnTo>
                  <a:lnTo>
                    <a:pt x="51054" y="1524"/>
                  </a:lnTo>
                  <a:lnTo>
                    <a:pt x="47244" y="0"/>
                  </a:lnTo>
                  <a:lnTo>
                    <a:pt x="38100" y="0"/>
                  </a:lnTo>
                  <a:lnTo>
                    <a:pt x="34290" y="1524"/>
                  </a:lnTo>
                  <a:lnTo>
                    <a:pt x="30480" y="1524"/>
                  </a:lnTo>
                  <a:lnTo>
                    <a:pt x="20574" y="5334"/>
                  </a:lnTo>
                  <a:lnTo>
                    <a:pt x="17526" y="7620"/>
                  </a:lnTo>
                  <a:lnTo>
                    <a:pt x="13716" y="9144"/>
                  </a:lnTo>
                  <a:lnTo>
                    <a:pt x="11430" y="12954"/>
                  </a:lnTo>
                  <a:lnTo>
                    <a:pt x="7620" y="16764"/>
                  </a:lnTo>
                  <a:lnTo>
                    <a:pt x="6096" y="20574"/>
                  </a:lnTo>
                  <a:lnTo>
                    <a:pt x="2286" y="24384"/>
                  </a:lnTo>
                  <a:lnTo>
                    <a:pt x="2286" y="28194"/>
                  </a:lnTo>
                  <a:lnTo>
                    <a:pt x="0" y="34290"/>
                  </a:lnTo>
                  <a:lnTo>
                    <a:pt x="0" y="47244"/>
                  </a:lnTo>
                  <a:lnTo>
                    <a:pt x="0" y="51054"/>
                  </a:lnTo>
                  <a:lnTo>
                    <a:pt x="0" y="67805"/>
                  </a:lnTo>
                  <a:lnTo>
                    <a:pt x="3810" y="67805"/>
                  </a:lnTo>
                  <a:lnTo>
                    <a:pt x="9906" y="67805"/>
                  </a:lnTo>
                  <a:lnTo>
                    <a:pt x="9906" y="49530"/>
                  </a:lnTo>
                  <a:lnTo>
                    <a:pt x="9906" y="47244"/>
                  </a:lnTo>
                  <a:lnTo>
                    <a:pt x="9042" y="47244"/>
                  </a:lnTo>
                  <a:lnTo>
                    <a:pt x="7620" y="43434"/>
                  </a:lnTo>
                  <a:lnTo>
                    <a:pt x="7620" y="39624"/>
                  </a:lnTo>
                  <a:lnTo>
                    <a:pt x="9906" y="34290"/>
                  </a:lnTo>
                  <a:lnTo>
                    <a:pt x="9906" y="30480"/>
                  </a:lnTo>
                  <a:lnTo>
                    <a:pt x="11430" y="28194"/>
                  </a:lnTo>
                  <a:lnTo>
                    <a:pt x="11430" y="24384"/>
                  </a:lnTo>
                  <a:lnTo>
                    <a:pt x="15240" y="20574"/>
                  </a:lnTo>
                  <a:lnTo>
                    <a:pt x="17526" y="19050"/>
                  </a:lnTo>
                  <a:lnTo>
                    <a:pt x="19050" y="16764"/>
                  </a:lnTo>
                  <a:lnTo>
                    <a:pt x="22860" y="15240"/>
                  </a:lnTo>
                  <a:lnTo>
                    <a:pt x="24384" y="12954"/>
                  </a:lnTo>
                  <a:lnTo>
                    <a:pt x="28194" y="11430"/>
                  </a:lnTo>
                  <a:lnTo>
                    <a:pt x="32004" y="9144"/>
                  </a:lnTo>
                  <a:lnTo>
                    <a:pt x="51054" y="9144"/>
                  </a:lnTo>
                  <a:lnTo>
                    <a:pt x="53340" y="11430"/>
                  </a:lnTo>
                  <a:lnTo>
                    <a:pt x="57150" y="11430"/>
                  </a:lnTo>
                  <a:lnTo>
                    <a:pt x="60960" y="12954"/>
                  </a:lnTo>
                  <a:lnTo>
                    <a:pt x="64008" y="15240"/>
                  </a:lnTo>
                  <a:lnTo>
                    <a:pt x="70104" y="19050"/>
                  </a:lnTo>
                  <a:lnTo>
                    <a:pt x="71615" y="20574"/>
                  </a:lnTo>
                  <a:lnTo>
                    <a:pt x="73901" y="24384"/>
                  </a:lnTo>
                  <a:lnTo>
                    <a:pt x="75425" y="28194"/>
                  </a:lnTo>
                  <a:lnTo>
                    <a:pt x="77711" y="30480"/>
                  </a:lnTo>
                  <a:lnTo>
                    <a:pt x="77711" y="39624"/>
                  </a:lnTo>
                  <a:lnTo>
                    <a:pt x="77711" y="47244"/>
                  </a:lnTo>
                  <a:lnTo>
                    <a:pt x="79235" y="47625"/>
                  </a:lnTo>
                  <a:lnTo>
                    <a:pt x="79235" y="208305"/>
                  </a:lnTo>
                  <a:lnTo>
                    <a:pt x="24384" y="208305"/>
                  </a:lnTo>
                  <a:lnTo>
                    <a:pt x="24384" y="212115"/>
                  </a:lnTo>
                  <a:lnTo>
                    <a:pt x="24384" y="215925"/>
                  </a:lnTo>
                  <a:lnTo>
                    <a:pt x="141439" y="215925"/>
                  </a:lnTo>
                  <a:lnTo>
                    <a:pt x="141439" y="212115"/>
                  </a:lnTo>
                  <a:lnTo>
                    <a:pt x="146215" y="212115"/>
                  </a:lnTo>
                  <a:lnTo>
                    <a:pt x="146215" y="210210"/>
                  </a:lnTo>
                  <a:lnTo>
                    <a:pt x="147815" y="211810"/>
                  </a:lnTo>
                  <a:lnTo>
                    <a:pt x="147815" y="208000"/>
                  </a:lnTo>
                  <a:lnTo>
                    <a:pt x="144005" y="208000"/>
                  </a:lnTo>
                  <a:lnTo>
                    <a:pt x="144310" y="208305"/>
                  </a:lnTo>
                  <a:lnTo>
                    <a:pt x="86855" y="208305"/>
                  </a:lnTo>
                  <a:lnTo>
                    <a:pt x="86855" y="70091"/>
                  </a:lnTo>
                  <a:lnTo>
                    <a:pt x="86855" y="66281"/>
                  </a:lnTo>
                  <a:lnTo>
                    <a:pt x="86855" y="49530"/>
                  </a:lnTo>
                  <a:lnTo>
                    <a:pt x="86855" y="35814"/>
                  </a:lnTo>
                  <a:lnTo>
                    <a:pt x="89141" y="32004"/>
                  </a:lnTo>
                  <a:lnTo>
                    <a:pt x="89141" y="28194"/>
                  </a:lnTo>
                  <a:lnTo>
                    <a:pt x="90665" y="24384"/>
                  </a:lnTo>
                  <a:lnTo>
                    <a:pt x="92951" y="20574"/>
                  </a:lnTo>
                  <a:lnTo>
                    <a:pt x="94475" y="19050"/>
                  </a:lnTo>
                  <a:lnTo>
                    <a:pt x="104381" y="12954"/>
                  </a:lnTo>
                  <a:lnTo>
                    <a:pt x="108191" y="11430"/>
                  </a:lnTo>
                  <a:lnTo>
                    <a:pt x="109715" y="11430"/>
                  </a:lnTo>
                  <a:lnTo>
                    <a:pt x="113525" y="9144"/>
                  </a:lnTo>
                  <a:lnTo>
                    <a:pt x="128765" y="9144"/>
                  </a:lnTo>
                  <a:lnTo>
                    <a:pt x="132575" y="11430"/>
                  </a:lnTo>
                  <a:lnTo>
                    <a:pt x="136385" y="11430"/>
                  </a:lnTo>
                  <a:lnTo>
                    <a:pt x="140195" y="12954"/>
                  </a:lnTo>
                  <a:lnTo>
                    <a:pt x="141719" y="15240"/>
                  </a:lnTo>
                  <a:lnTo>
                    <a:pt x="145529" y="16764"/>
                  </a:lnTo>
                  <a:lnTo>
                    <a:pt x="147815" y="19050"/>
                  </a:lnTo>
                  <a:lnTo>
                    <a:pt x="151612" y="20574"/>
                  </a:lnTo>
                  <a:lnTo>
                    <a:pt x="154660" y="28194"/>
                  </a:lnTo>
                  <a:lnTo>
                    <a:pt x="154660" y="30480"/>
                  </a:lnTo>
                  <a:lnTo>
                    <a:pt x="156946" y="34290"/>
                  </a:lnTo>
                  <a:lnTo>
                    <a:pt x="156946" y="47244"/>
                  </a:lnTo>
                  <a:lnTo>
                    <a:pt x="156946" y="49530"/>
                  </a:lnTo>
                  <a:lnTo>
                    <a:pt x="156946" y="67805"/>
                  </a:lnTo>
                  <a:lnTo>
                    <a:pt x="160756" y="67805"/>
                  </a:lnTo>
                  <a:lnTo>
                    <a:pt x="166090" y="67805"/>
                  </a:lnTo>
                  <a:lnTo>
                    <a:pt x="166090" y="47244"/>
                  </a:lnTo>
                  <a:lnTo>
                    <a:pt x="165138" y="47244"/>
                  </a:lnTo>
                  <a:lnTo>
                    <a:pt x="166090" y="43434"/>
                  </a:lnTo>
                  <a:lnTo>
                    <a:pt x="166090" y="38100"/>
                  </a:lnTo>
                  <a:close/>
                </a:path>
              </a:pathLst>
            </a:custGeom>
            <a:solidFill>
              <a:srgbClr val="000000"/>
            </a:solidFill>
          </p:spPr>
          <p:txBody>
            <a:bodyPr wrap="square" lIns="0" tIns="0" rIns="0" bIns="0" rtlCol="0"/>
            <a:lstStyle/>
            <a:p>
              <a:endParaRPr/>
            </a:p>
          </p:txBody>
        </p:sp>
        <p:sp>
          <p:nvSpPr>
            <p:cNvPr id="79" name="object 74">
              <a:extLst>
                <a:ext uri="{FF2B5EF4-FFF2-40B4-BE49-F238E27FC236}">
                  <a16:creationId xmlns:a16="http://schemas.microsoft.com/office/drawing/2014/main" xmlns="" id="{2032BF6D-8842-4D8B-82AD-7997FFEEDC0B}"/>
                </a:ext>
              </a:extLst>
            </p:cNvPr>
            <p:cNvSpPr/>
            <p:nvPr/>
          </p:nvSpPr>
          <p:spPr>
            <a:xfrm>
              <a:off x="3213125" y="7227593"/>
              <a:ext cx="10160" cy="122555"/>
            </a:xfrm>
            <a:custGeom>
              <a:avLst/>
              <a:gdLst/>
              <a:ahLst/>
              <a:cxnLst/>
              <a:rect l="l" t="t" r="r" b="b"/>
              <a:pathLst>
                <a:path w="10159" h="122555">
                  <a:moveTo>
                    <a:pt x="9906" y="114731"/>
                  </a:moveTo>
                  <a:lnTo>
                    <a:pt x="6096" y="114731"/>
                  </a:lnTo>
                  <a:lnTo>
                    <a:pt x="6096" y="122351"/>
                  </a:lnTo>
                  <a:lnTo>
                    <a:pt x="9906" y="122351"/>
                  </a:lnTo>
                  <a:lnTo>
                    <a:pt x="9906" y="118541"/>
                  </a:lnTo>
                  <a:lnTo>
                    <a:pt x="9906" y="114731"/>
                  </a:lnTo>
                  <a:close/>
                </a:path>
                <a:path w="10159" h="122555">
                  <a:moveTo>
                    <a:pt x="9906" y="0"/>
                  </a:moveTo>
                  <a:lnTo>
                    <a:pt x="0" y="0"/>
                  </a:lnTo>
                  <a:lnTo>
                    <a:pt x="0" y="114300"/>
                  </a:lnTo>
                  <a:lnTo>
                    <a:pt x="0" y="118110"/>
                  </a:lnTo>
                  <a:lnTo>
                    <a:pt x="3733" y="118110"/>
                  </a:lnTo>
                  <a:lnTo>
                    <a:pt x="3733" y="114300"/>
                  </a:lnTo>
                  <a:lnTo>
                    <a:pt x="9906" y="114300"/>
                  </a:lnTo>
                  <a:lnTo>
                    <a:pt x="9906" y="0"/>
                  </a:lnTo>
                  <a:close/>
                </a:path>
              </a:pathLst>
            </a:custGeom>
            <a:solidFill>
              <a:srgbClr val="000000"/>
            </a:solidFill>
          </p:spPr>
          <p:txBody>
            <a:bodyPr wrap="square" lIns="0" tIns="0" rIns="0" bIns="0" rtlCol="0"/>
            <a:lstStyle/>
            <a:p>
              <a:endParaRPr/>
            </a:p>
          </p:txBody>
        </p:sp>
        <p:sp>
          <p:nvSpPr>
            <p:cNvPr id="80" name="object 75">
              <a:extLst>
                <a:ext uri="{FF2B5EF4-FFF2-40B4-BE49-F238E27FC236}">
                  <a16:creationId xmlns:a16="http://schemas.microsoft.com/office/drawing/2014/main" xmlns="" id="{5C572BC6-BC78-42B6-9E05-91CBE003F939}"/>
                </a:ext>
              </a:extLst>
            </p:cNvPr>
            <p:cNvSpPr/>
            <p:nvPr/>
          </p:nvSpPr>
          <p:spPr>
            <a:xfrm>
              <a:off x="3095791" y="7223477"/>
              <a:ext cx="123825" cy="127000"/>
            </a:xfrm>
            <a:custGeom>
              <a:avLst/>
              <a:gdLst/>
              <a:ahLst/>
              <a:cxnLst/>
              <a:rect l="l" t="t" r="r" b="b"/>
              <a:pathLst>
                <a:path w="123825" h="127000">
                  <a:moveTo>
                    <a:pt x="123431" y="118414"/>
                  </a:moveTo>
                  <a:lnTo>
                    <a:pt x="7620" y="118414"/>
                  </a:lnTo>
                  <a:lnTo>
                    <a:pt x="7620" y="7620"/>
                  </a:lnTo>
                  <a:lnTo>
                    <a:pt x="7620" y="3810"/>
                  </a:lnTo>
                  <a:lnTo>
                    <a:pt x="3810" y="7620"/>
                  </a:lnTo>
                  <a:lnTo>
                    <a:pt x="3810" y="0"/>
                  </a:lnTo>
                  <a:lnTo>
                    <a:pt x="0" y="0"/>
                  </a:lnTo>
                  <a:lnTo>
                    <a:pt x="0" y="3810"/>
                  </a:lnTo>
                  <a:lnTo>
                    <a:pt x="0" y="122656"/>
                  </a:lnTo>
                  <a:lnTo>
                    <a:pt x="1460" y="122656"/>
                  </a:lnTo>
                  <a:lnTo>
                    <a:pt x="1460" y="124117"/>
                  </a:lnTo>
                  <a:lnTo>
                    <a:pt x="0" y="122656"/>
                  </a:lnTo>
                  <a:lnTo>
                    <a:pt x="0" y="126466"/>
                  </a:lnTo>
                  <a:lnTo>
                    <a:pt x="3810" y="126466"/>
                  </a:lnTo>
                  <a:lnTo>
                    <a:pt x="3378" y="126034"/>
                  </a:lnTo>
                  <a:lnTo>
                    <a:pt x="123431" y="126034"/>
                  </a:lnTo>
                  <a:lnTo>
                    <a:pt x="123431" y="122224"/>
                  </a:lnTo>
                  <a:lnTo>
                    <a:pt x="123431" y="118414"/>
                  </a:lnTo>
                  <a:close/>
                </a:path>
              </a:pathLst>
            </a:custGeom>
            <a:solidFill>
              <a:srgbClr val="000000"/>
            </a:solidFill>
          </p:spPr>
          <p:txBody>
            <a:bodyPr wrap="square" lIns="0" tIns="0" rIns="0" bIns="0" rtlCol="0"/>
            <a:lstStyle/>
            <a:p>
              <a:endParaRPr/>
            </a:p>
          </p:txBody>
        </p:sp>
        <p:sp>
          <p:nvSpPr>
            <p:cNvPr id="81" name="object 76">
              <a:extLst>
                <a:ext uri="{FF2B5EF4-FFF2-40B4-BE49-F238E27FC236}">
                  <a16:creationId xmlns:a16="http://schemas.microsoft.com/office/drawing/2014/main" xmlns="" id="{33509514-C0B9-47C2-91C6-63F9D479BCF0}"/>
                </a:ext>
              </a:extLst>
            </p:cNvPr>
            <p:cNvSpPr/>
            <p:nvPr/>
          </p:nvSpPr>
          <p:spPr>
            <a:xfrm>
              <a:off x="2882469" y="7062721"/>
              <a:ext cx="123825" cy="168910"/>
            </a:xfrm>
            <a:custGeom>
              <a:avLst/>
              <a:gdLst/>
              <a:ahLst/>
              <a:cxnLst/>
              <a:rect l="l" t="t" r="r" b="b"/>
              <a:pathLst>
                <a:path w="123825" h="168910">
                  <a:moveTo>
                    <a:pt x="123418" y="159232"/>
                  </a:moveTo>
                  <a:lnTo>
                    <a:pt x="119608" y="159232"/>
                  </a:lnTo>
                  <a:lnTo>
                    <a:pt x="120307" y="159791"/>
                  </a:lnTo>
                  <a:lnTo>
                    <a:pt x="70091" y="159791"/>
                  </a:lnTo>
                  <a:lnTo>
                    <a:pt x="70091" y="0"/>
                  </a:lnTo>
                  <a:lnTo>
                    <a:pt x="60947" y="0"/>
                  </a:lnTo>
                  <a:lnTo>
                    <a:pt x="60947" y="159791"/>
                  </a:lnTo>
                  <a:lnTo>
                    <a:pt x="0" y="159791"/>
                  </a:lnTo>
                  <a:lnTo>
                    <a:pt x="0" y="162331"/>
                  </a:lnTo>
                  <a:lnTo>
                    <a:pt x="0" y="168681"/>
                  </a:lnTo>
                  <a:lnTo>
                    <a:pt x="117805" y="168681"/>
                  </a:lnTo>
                  <a:lnTo>
                    <a:pt x="117805" y="162331"/>
                  </a:lnTo>
                  <a:lnTo>
                    <a:pt x="121881" y="162331"/>
                  </a:lnTo>
                  <a:lnTo>
                    <a:pt x="121881" y="161061"/>
                  </a:lnTo>
                  <a:lnTo>
                    <a:pt x="123418" y="162280"/>
                  </a:lnTo>
                  <a:lnTo>
                    <a:pt x="123418" y="159232"/>
                  </a:lnTo>
                  <a:close/>
                </a:path>
              </a:pathLst>
            </a:custGeom>
            <a:solidFill>
              <a:srgbClr val="000000"/>
            </a:solidFill>
          </p:spPr>
          <p:txBody>
            <a:bodyPr wrap="square" lIns="0" tIns="0" rIns="0" bIns="0" rtlCol="0"/>
            <a:lstStyle/>
            <a:p>
              <a:endParaRPr/>
            </a:p>
          </p:txBody>
        </p:sp>
        <p:sp>
          <p:nvSpPr>
            <p:cNvPr id="82" name="object 77">
              <a:extLst>
                <a:ext uri="{FF2B5EF4-FFF2-40B4-BE49-F238E27FC236}">
                  <a16:creationId xmlns:a16="http://schemas.microsoft.com/office/drawing/2014/main" xmlns="" id="{89C6BDB9-1C75-43C4-9326-8D734A251834}"/>
                </a:ext>
              </a:extLst>
            </p:cNvPr>
            <p:cNvSpPr/>
            <p:nvPr/>
          </p:nvSpPr>
          <p:spPr>
            <a:xfrm>
              <a:off x="2998267" y="7225053"/>
              <a:ext cx="7620" cy="123825"/>
            </a:xfrm>
            <a:custGeom>
              <a:avLst/>
              <a:gdLst/>
              <a:ahLst/>
              <a:cxnLst/>
              <a:rect l="l" t="t" r="r" b="b"/>
              <a:pathLst>
                <a:path w="7619" h="123825">
                  <a:moveTo>
                    <a:pt x="7620" y="115747"/>
                  </a:moveTo>
                  <a:lnTo>
                    <a:pt x="3810" y="115747"/>
                  </a:lnTo>
                  <a:lnTo>
                    <a:pt x="3810" y="123367"/>
                  </a:lnTo>
                  <a:lnTo>
                    <a:pt x="7620" y="123367"/>
                  </a:lnTo>
                  <a:lnTo>
                    <a:pt x="7620" y="119557"/>
                  </a:lnTo>
                  <a:lnTo>
                    <a:pt x="7620" y="115747"/>
                  </a:lnTo>
                  <a:close/>
                </a:path>
                <a:path w="7619" h="123825">
                  <a:moveTo>
                    <a:pt x="7620" y="0"/>
                  </a:moveTo>
                  <a:lnTo>
                    <a:pt x="0" y="0"/>
                  </a:lnTo>
                  <a:lnTo>
                    <a:pt x="0" y="115570"/>
                  </a:lnTo>
                  <a:lnTo>
                    <a:pt x="0" y="119380"/>
                  </a:lnTo>
                  <a:lnTo>
                    <a:pt x="2082" y="119380"/>
                  </a:lnTo>
                  <a:lnTo>
                    <a:pt x="2082" y="115570"/>
                  </a:lnTo>
                  <a:lnTo>
                    <a:pt x="7620" y="115570"/>
                  </a:lnTo>
                  <a:lnTo>
                    <a:pt x="7620" y="0"/>
                  </a:lnTo>
                  <a:close/>
                </a:path>
              </a:pathLst>
            </a:custGeom>
            <a:solidFill>
              <a:srgbClr val="000000"/>
            </a:solidFill>
          </p:spPr>
          <p:txBody>
            <a:bodyPr wrap="square" lIns="0" tIns="0" rIns="0" bIns="0" rtlCol="0"/>
            <a:lstStyle/>
            <a:p>
              <a:endParaRPr/>
            </a:p>
          </p:txBody>
        </p:sp>
        <p:sp>
          <p:nvSpPr>
            <p:cNvPr id="83" name="object 78">
              <a:extLst>
                <a:ext uri="{FF2B5EF4-FFF2-40B4-BE49-F238E27FC236}">
                  <a16:creationId xmlns:a16="http://schemas.microsoft.com/office/drawing/2014/main" xmlns="" id="{7DBCC7FF-8458-4585-A540-0851D1638A6E}"/>
                </a:ext>
              </a:extLst>
            </p:cNvPr>
            <p:cNvSpPr/>
            <p:nvPr/>
          </p:nvSpPr>
          <p:spPr>
            <a:xfrm>
              <a:off x="2878659" y="7221953"/>
              <a:ext cx="123825" cy="127000"/>
            </a:xfrm>
            <a:custGeom>
              <a:avLst/>
              <a:gdLst/>
              <a:ahLst/>
              <a:cxnLst/>
              <a:rect l="l" t="t" r="r" b="b"/>
              <a:pathLst>
                <a:path w="123825" h="127000">
                  <a:moveTo>
                    <a:pt x="123418" y="118668"/>
                  </a:moveTo>
                  <a:lnTo>
                    <a:pt x="7620" y="118668"/>
                  </a:lnTo>
                  <a:lnTo>
                    <a:pt x="7620" y="9144"/>
                  </a:lnTo>
                  <a:lnTo>
                    <a:pt x="7620" y="3048"/>
                  </a:lnTo>
                  <a:lnTo>
                    <a:pt x="3810" y="9144"/>
                  </a:lnTo>
                  <a:lnTo>
                    <a:pt x="3810" y="0"/>
                  </a:lnTo>
                  <a:lnTo>
                    <a:pt x="0" y="0"/>
                  </a:lnTo>
                  <a:lnTo>
                    <a:pt x="0" y="3048"/>
                  </a:lnTo>
                  <a:lnTo>
                    <a:pt x="0" y="122656"/>
                  </a:lnTo>
                  <a:lnTo>
                    <a:pt x="1714" y="122656"/>
                  </a:lnTo>
                  <a:lnTo>
                    <a:pt x="1714" y="124371"/>
                  </a:lnTo>
                  <a:lnTo>
                    <a:pt x="0" y="122656"/>
                  </a:lnTo>
                  <a:lnTo>
                    <a:pt x="0" y="126466"/>
                  </a:lnTo>
                  <a:lnTo>
                    <a:pt x="3810" y="126466"/>
                  </a:lnTo>
                  <a:lnTo>
                    <a:pt x="3632" y="126288"/>
                  </a:lnTo>
                  <a:lnTo>
                    <a:pt x="123418" y="126288"/>
                  </a:lnTo>
                  <a:lnTo>
                    <a:pt x="123418" y="122478"/>
                  </a:lnTo>
                  <a:lnTo>
                    <a:pt x="123418" y="118668"/>
                  </a:lnTo>
                  <a:close/>
                </a:path>
              </a:pathLst>
            </a:custGeom>
            <a:solidFill>
              <a:srgbClr val="000000"/>
            </a:solidFill>
          </p:spPr>
          <p:txBody>
            <a:bodyPr wrap="square" lIns="0" tIns="0" rIns="0" bIns="0" rtlCol="0"/>
            <a:lstStyle/>
            <a:p>
              <a:endParaRPr/>
            </a:p>
          </p:txBody>
        </p:sp>
        <p:sp>
          <p:nvSpPr>
            <p:cNvPr id="84" name="object 79">
              <a:extLst>
                <a:ext uri="{FF2B5EF4-FFF2-40B4-BE49-F238E27FC236}">
                  <a16:creationId xmlns:a16="http://schemas.microsoft.com/office/drawing/2014/main" xmlns="" id="{0A19D3AE-E73E-4E12-93FD-F3F4545E136F}"/>
                </a:ext>
              </a:extLst>
            </p:cNvPr>
            <p:cNvSpPr/>
            <p:nvPr/>
          </p:nvSpPr>
          <p:spPr>
            <a:xfrm>
              <a:off x="3105696" y="7346135"/>
              <a:ext cx="107950" cy="106045"/>
            </a:xfrm>
            <a:custGeom>
              <a:avLst/>
              <a:gdLst/>
              <a:ahLst/>
              <a:cxnLst/>
              <a:rect l="l" t="t" r="r" b="b"/>
              <a:pathLst>
                <a:path w="107950" h="106044">
                  <a:moveTo>
                    <a:pt x="107429" y="82118"/>
                  </a:moveTo>
                  <a:lnTo>
                    <a:pt x="75425" y="82118"/>
                  </a:lnTo>
                  <a:lnTo>
                    <a:pt x="75425" y="79997"/>
                  </a:lnTo>
                  <a:lnTo>
                    <a:pt x="73901" y="79997"/>
                  </a:lnTo>
                  <a:lnTo>
                    <a:pt x="73901" y="76187"/>
                  </a:lnTo>
                  <a:lnTo>
                    <a:pt x="71615" y="76187"/>
                  </a:lnTo>
                  <a:lnTo>
                    <a:pt x="71615" y="73901"/>
                  </a:lnTo>
                  <a:lnTo>
                    <a:pt x="70091" y="73901"/>
                  </a:lnTo>
                  <a:lnTo>
                    <a:pt x="70091" y="72377"/>
                  </a:lnTo>
                  <a:lnTo>
                    <a:pt x="67805" y="72377"/>
                  </a:lnTo>
                  <a:lnTo>
                    <a:pt x="67805" y="70091"/>
                  </a:lnTo>
                  <a:lnTo>
                    <a:pt x="63995" y="70091"/>
                  </a:lnTo>
                  <a:lnTo>
                    <a:pt x="63995" y="68567"/>
                  </a:lnTo>
                  <a:lnTo>
                    <a:pt x="60185" y="68567"/>
                  </a:lnTo>
                  <a:lnTo>
                    <a:pt x="60185" y="0"/>
                  </a:lnTo>
                  <a:lnTo>
                    <a:pt x="51041" y="0"/>
                  </a:lnTo>
                  <a:lnTo>
                    <a:pt x="51041" y="68567"/>
                  </a:lnTo>
                  <a:lnTo>
                    <a:pt x="48755" y="70091"/>
                  </a:lnTo>
                  <a:lnTo>
                    <a:pt x="47231" y="70091"/>
                  </a:lnTo>
                  <a:lnTo>
                    <a:pt x="44945" y="72377"/>
                  </a:lnTo>
                  <a:lnTo>
                    <a:pt x="43421" y="72377"/>
                  </a:lnTo>
                  <a:lnTo>
                    <a:pt x="43421" y="73901"/>
                  </a:lnTo>
                  <a:lnTo>
                    <a:pt x="41135" y="73901"/>
                  </a:lnTo>
                  <a:lnTo>
                    <a:pt x="41135" y="77711"/>
                  </a:lnTo>
                  <a:lnTo>
                    <a:pt x="39624" y="77711"/>
                  </a:lnTo>
                  <a:lnTo>
                    <a:pt x="39624" y="81521"/>
                  </a:lnTo>
                  <a:lnTo>
                    <a:pt x="37338" y="81521"/>
                  </a:lnTo>
                  <a:lnTo>
                    <a:pt x="37338" y="82118"/>
                  </a:lnTo>
                  <a:lnTo>
                    <a:pt x="0" y="82118"/>
                  </a:lnTo>
                  <a:lnTo>
                    <a:pt x="0" y="85928"/>
                  </a:lnTo>
                  <a:lnTo>
                    <a:pt x="0" y="89738"/>
                  </a:lnTo>
                  <a:lnTo>
                    <a:pt x="37338" y="89738"/>
                  </a:lnTo>
                  <a:lnTo>
                    <a:pt x="37338" y="90665"/>
                  </a:lnTo>
                  <a:lnTo>
                    <a:pt x="39624" y="92951"/>
                  </a:lnTo>
                  <a:lnTo>
                    <a:pt x="39624" y="96761"/>
                  </a:lnTo>
                  <a:lnTo>
                    <a:pt x="41135" y="96761"/>
                  </a:lnTo>
                  <a:lnTo>
                    <a:pt x="41135" y="98285"/>
                  </a:lnTo>
                  <a:lnTo>
                    <a:pt x="44945" y="102095"/>
                  </a:lnTo>
                  <a:lnTo>
                    <a:pt x="47231" y="102095"/>
                  </a:lnTo>
                  <a:lnTo>
                    <a:pt x="47231" y="104381"/>
                  </a:lnTo>
                  <a:lnTo>
                    <a:pt x="51041" y="104381"/>
                  </a:lnTo>
                  <a:lnTo>
                    <a:pt x="52565" y="105905"/>
                  </a:lnTo>
                  <a:lnTo>
                    <a:pt x="56375" y="105905"/>
                  </a:lnTo>
                  <a:lnTo>
                    <a:pt x="62471" y="105905"/>
                  </a:lnTo>
                  <a:lnTo>
                    <a:pt x="62471" y="104381"/>
                  </a:lnTo>
                  <a:lnTo>
                    <a:pt x="66281" y="104381"/>
                  </a:lnTo>
                  <a:lnTo>
                    <a:pt x="66281" y="102095"/>
                  </a:lnTo>
                  <a:lnTo>
                    <a:pt x="70091" y="102095"/>
                  </a:lnTo>
                  <a:lnTo>
                    <a:pt x="70091" y="100571"/>
                  </a:lnTo>
                  <a:lnTo>
                    <a:pt x="71615" y="100571"/>
                  </a:lnTo>
                  <a:lnTo>
                    <a:pt x="71615" y="98285"/>
                  </a:lnTo>
                  <a:lnTo>
                    <a:pt x="73901" y="96761"/>
                  </a:lnTo>
                  <a:lnTo>
                    <a:pt x="73901" y="94475"/>
                  </a:lnTo>
                  <a:lnTo>
                    <a:pt x="75425" y="92951"/>
                  </a:lnTo>
                  <a:lnTo>
                    <a:pt x="75425" y="89738"/>
                  </a:lnTo>
                  <a:lnTo>
                    <a:pt x="107429" y="89738"/>
                  </a:lnTo>
                  <a:lnTo>
                    <a:pt x="107429" y="85928"/>
                  </a:lnTo>
                  <a:lnTo>
                    <a:pt x="107429" y="82118"/>
                  </a:lnTo>
                  <a:close/>
                </a:path>
              </a:pathLst>
            </a:custGeom>
            <a:solidFill>
              <a:srgbClr val="000000"/>
            </a:solidFill>
          </p:spPr>
          <p:txBody>
            <a:bodyPr wrap="square" lIns="0" tIns="0" rIns="0" bIns="0" rtlCol="0"/>
            <a:lstStyle/>
            <a:p>
              <a:endParaRPr/>
            </a:p>
          </p:txBody>
        </p:sp>
        <p:sp>
          <p:nvSpPr>
            <p:cNvPr id="85" name="object 80">
              <a:extLst>
                <a:ext uri="{FF2B5EF4-FFF2-40B4-BE49-F238E27FC236}">
                  <a16:creationId xmlns:a16="http://schemas.microsoft.com/office/drawing/2014/main" xmlns="" id="{F3B0EF59-955B-4287-A912-90C0A0689B19}"/>
                </a:ext>
              </a:extLst>
            </p:cNvPr>
            <p:cNvSpPr/>
            <p:nvPr/>
          </p:nvSpPr>
          <p:spPr>
            <a:xfrm>
              <a:off x="2892374" y="7259279"/>
              <a:ext cx="107950" cy="187960"/>
            </a:xfrm>
            <a:custGeom>
              <a:avLst/>
              <a:gdLst/>
              <a:ahLst/>
              <a:cxnLst/>
              <a:rect l="l" t="t" r="r" b="b"/>
              <a:pathLst>
                <a:path w="107950" h="187960">
                  <a:moveTo>
                    <a:pt x="67805" y="13716"/>
                  </a:moveTo>
                  <a:lnTo>
                    <a:pt x="66281" y="13716"/>
                  </a:lnTo>
                  <a:lnTo>
                    <a:pt x="66281" y="9906"/>
                  </a:lnTo>
                  <a:lnTo>
                    <a:pt x="63995" y="7620"/>
                  </a:lnTo>
                  <a:lnTo>
                    <a:pt x="63995" y="6096"/>
                  </a:lnTo>
                  <a:lnTo>
                    <a:pt x="62471" y="6096"/>
                  </a:lnTo>
                  <a:lnTo>
                    <a:pt x="62471" y="3810"/>
                  </a:lnTo>
                  <a:lnTo>
                    <a:pt x="60185" y="3810"/>
                  </a:lnTo>
                  <a:lnTo>
                    <a:pt x="58661" y="2286"/>
                  </a:lnTo>
                  <a:lnTo>
                    <a:pt x="54851" y="2286"/>
                  </a:lnTo>
                  <a:lnTo>
                    <a:pt x="54851" y="0"/>
                  </a:lnTo>
                  <a:lnTo>
                    <a:pt x="43421" y="0"/>
                  </a:lnTo>
                  <a:lnTo>
                    <a:pt x="43421" y="2286"/>
                  </a:lnTo>
                  <a:lnTo>
                    <a:pt x="37325" y="2286"/>
                  </a:lnTo>
                  <a:lnTo>
                    <a:pt x="37325" y="3810"/>
                  </a:lnTo>
                  <a:lnTo>
                    <a:pt x="35801" y="3810"/>
                  </a:lnTo>
                  <a:lnTo>
                    <a:pt x="35801" y="6096"/>
                  </a:lnTo>
                  <a:lnTo>
                    <a:pt x="33515" y="6096"/>
                  </a:lnTo>
                  <a:lnTo>
                    <a:pt x="33515" y="7620"/>
                  </a:lnTo>
                  <a:lnTo>
                    <a:pt x="31991" y="7620"/>
                  </a:lnTo>
                  <a:lnTo>
                    <a:pt x="31991" y="9906"/>
                  </a:lnTo>
                  <a:lnTo>
                    <a:pt x="29705" y="9906"/>
                  </a:lnTo>
                  <a:lnTo>
                    <a:pt x="29705" y="15240"/>
                  </a:lnTo>
                  <a:lnTo>
                    <a:pt x="28181" y="15240"/>
                  </a:lnTo>
                  <a:lnTo>
                    <a:pt x="28181" y="32004"/>
                  </a:lnTo>
                  <a:lnTo>
                    <a:pt x="29705" y="32004"/>
                  </a:lnTo>
                  <a:lnTo>
                    <a:pt x="29705" y="35814"/>
                  </a:lnTo>
                  <a:lnTo>
                    <a:pt x="31991" y="38100"/>
                  </a:lnTo>
                  <a:lnTo>
                    <a:pt x="31991" y="39624"/>
                  </a:lnTo>
                  <a:lnTo>
                    <a:pt x="33515" y="39624"/>
                  </a:lnTo>
                  <a:lnTo>
                    <a:pt x="33515" y="41910"/>
                  </a:lnTo>
                  <a:lnTo>
                    <a:pt x="35801" y="41910"/>
                  </a:lnTo>
                  <a:lnTo>
                    <a:pt x="35801" y="43434"/>
                  </a:lnTo>
                  <a:lnTo>
                    <a:pt x="37325" y="43434"/>
                  </a:lnTo>
                  <a:lnTo>
                    <a:pt x="37325" y="45720"/>
                  </a:lnTo>
                  <a:lnTo>
                    <a:pt x="43421" y="45720"/>
                  </a:lnTo>
                  <a:lnTo>
                    <a:pt x="43421" y="47244"/>
                  </a:lnTo>
                  <a:lnTo>
                    <a:pt x="54851" y="47244"/>
                  </a:lnTo>
                  <a:lnTo>
                    <a:pt x="54851" y="45720"/>
                  </a:lnTo>
                  <a:lnTo>
                    <a:pt x="58661" y="45720"/>
                  </a:lnTo>
                  <a:lnTo>
                    <a:pt x="58661" y="43434"/>
                  </a:lnTo>
                  <a:lnTo>
                    <a:pt x="62471" y="43434"/>
                  </a:lnTo>
                  <a:lnTo>
                    <a:pt x="62471" y="41910"/>
                  </a:lnTo>
                  <a:lnTo>
                    <a:pt x="63995" y="41910"/>
                  </a:lnTo>
                  <a:lnTo>
                    <a:pt x="63995" y="38100"/>
                  </a:lnTo>
                  <a:lnTo>
                    <a:pt x="66281" y="38100"/>
                  </a:lnTo>
                  <a:lnTo>
                    <a:pt x="66281" y="34290"/>
                  </a:lnTo>
                  <a:lnTo>
                    <a:pt x="67805" y="34290"/>
                  </a:lnTo>
                  <a:lnTo>
                    <a:pt x="67805" y="32004"/>
                  </a:lnTo>
                  <a:lnTo>
                    <a:pt x="62471" y="30480"/>
                  </a:lnTo>
                  <a:lnTo>
                    <a:pt x="62471" y="32004"/>
                  </a:lnTo>
                  <a:lnTo>
                    <a:pt x="60185" y="32004"/>
                  </a:lnTo>
                  <a:lnTo>
                    <a:pt x="60185" y="35814"/>
                  </a:lnTo>
                  <a:lnTo>
                    <a:pt x="58661" y="35814"/>
                  </a:lnTo>
                  <a:lnTo>
                    <a:pt x="58661" y="38100"/>
                  </a:lnTo>
                  <a:lnTo>
                    <a:pt x="56375" y="38100"/>
                  </a:lnTo>
                  <a:lnTo>
                    <a:pt x="56375" y="39624"/>
                  </a:lnTo>
                  <a:lnTo>
                    <a:pt x="54851" y="39624"/>
                  </a:lnTo>
                  <a:lnTo>
                    <a:pt x="54851" y="41910"/>
                  </a:lnTo>
                  <a:lnTo>
                    <a:pt x="43421" y="41910"/>
                  </a:lnTo>
                  <a:lnTo>
                    <a:pt x="43421" y="39624"/>
                  </a:lnTo>
                  <a:lnTo>
                    <a:pt x="39611" y="39624"/>
                  </a:lnTo>
                  <a:lnTo>
                    <a:pt x="39611" y="38100"/>
                  </a:lnTo>
                  <a:lnTo>
                    <a:pt x="37325" y="38100"/>
                  </a:lnTo>
                  <a:lnTo>
                    <a:pt x="37325" y="35814"/>
                  </a:lnTo>
                  <a:lnTo>
                    <a:pt x="35801" y="35814"/>
                  </a:lnTo>
                  <a:lnTo>
                    <a:pt x="35801" y="30480"/>
                  </a:lnTo>
                  <a:lnTo>
                    <a:pt x="33515" y="30480"/>
                  </a:lnTo>
                  <a:lnTo>
                    <a:pt x="33515" y="17526"/>
                  </a:lnTo>
                  <a:lnTo>
                    <a:pt x="35801" y="17526"/>
                  </a:lnTo>
                  <a:lnTo>
                    <a:pt x="35801" y="11430"/>
                  </a:lnTo>
                  <a:lnTo>
                    <a:pt x="37325" y="11430"/>
                  </a:lnTo>
                  <a:lnTo>
                    <a:pt x="37325" y="9906"/>
                  </a:lnTo>
                  <a:lnTo>
                    <a:pt x="39611" y="9906"/>
                  </a:lnTo>
                  <a:lnTo>
                    <a:pt x="39611" y="7620"/>
                  </a:lnTo>
                  <a:lnTo>
                    <a:pt x="43421" y="7620"/>
                  </a:lnTo>
                  <a:lnTo>
                    <a:pt x="43421" y="6096"/>
                  </a:lnTo>
                  <a:lnTo>
                    <a:pt x="54851" y="6096"/>
                  </a:lnTo>
                  <a:lnTo>
                    <a:pt x="54851" y="7620"/>
                  </a:lnTo>
                  <a:lnTo>
                    <a:pt x="56375" y="7620"/>
                  </a:lnTo>
                  <a:lnTo>
                    <a:pt x="58661" y="9906"/>
                  </a:lnTo>
                  <a:lnTo>
                    <a:pt x="58661" y="11430"/>
                  </a:lnTo>
                  <a:lnTo>
                    <a:pt x="60185" y="11430"/>
                  </a:lnTo>
                  <a:lnTo>
                    <a:pt x="60185" y="15240"/>
                  </a:lnTo>
                  <a:lnTo>
                    <a:pt x="67805" y="13716"/>
                  </a:lnTo>
                  <a:close/>
                </a:path>
                <a:path w="107950" h="187960">
                  <a:moveTo>
                    <a:pt x="107416" y="162623"/>
                  </a:moveTo>
                  <a:lnTo>
                    <a:pt x="73139" y="162623"/>
                  </a:lnTo>
                  <a:lnTo>
                    <a:pt x="73139" y="159232"/>
                  </a:lnTo>
                  <a:lnTo>
                    <a:pt x="71615" y="159232"/>
                  </a:lnTo>
                  <a:lnTo>
                    <a:pt x="71615" y="156946"/>
                  </a:lnTo>
                  <a:lnTo>
                    <a:pt x="69329" y="155422"/>
                  </a:lnTo>
                  <a:lnTo>
                    <a:pt x="67805" y="153136"/>
                  </a:lnTo>
                  <a:lnTo>
                    <a:pt x="66281" y="153136"/>
                  </a:lnTo>
                  <a:lnTo>
                    <a:pt x="66281" y="151612"/>
                  </a:lnTo>
                  <a:lnTo>
                    <a:pt x="62471" y="151612"/>
                  </a:lnTo>
                  <a:lnTo>
                    <a:pt x="60185" y="149326"/>
                  </a:lnTo>
                  <a:lnTo>
                    <a:pt x="60185" y="81521"/>
                  </a:lnTo>
                  <a:lnTo>
                    <a:pt x="51041" y="81521"/>
                  </a:lnTo>
                  <a:lnTo>
                    <a:pt x="51041" y="149326"/>
                  </a:lnTo>
                  <a:lnTo>
                    <a:pt x="51041" y="151612"/>
                  </a:lnTo>
                  <a:lnTo>
                    <a:pt x="47231" y="151612"/>
                  </a:lnTo>
                  <a:lnTo>
                    <a:pt x="47231" y="153136"/>
                  </a:lnTo>
                  <a:lnTo>
                    <a:pt x="43421" y="153136"/>
                  </a:lnTo>
                  <a:lnTo>
                    <a:pt x="43421" y="155422"/>
                  </a:lnTo>
                  <a:lnTo>
                    <a:pt x="41135" y="155422"/>
                  </a:lnTo>
                  <a:lnTo>
                    <a:pt x="41135" y="159232"/>
                  </a:lnTo>
                  <a:lnTo>
                    <a:pt x="39611" y="159232"/>
                  </a:lnTo>
                  <a:lnTo>
                    <a:pt x="39611" y="160756"/>
                  </a:lnTo>
                  <a:lnTo>
                    <a:pt x="37744" y="162623"/>
                  </a:lnTo>
                  <a:lnTo>
                    <a:pt x="0" y="162623"/>
                  </a:lnTo>
                  <a:lnTo>
                    <a:pt x="0" y="166433"/>
                  </a:lnTo>
                  <a:lnTo>
                    <a:pt x="0" y="172783"/>
                  </a:lnTo>
                  <a:lnTo>
                    <a:pt x="37325" y="172783"/>
                  </a:lnTo>
                  <a:lnTo>
                    <a:pt x="37325" y="175996"/>
                  </a:lnTo>
                  <a:lnTo>
                    <a:pt x="39611" y="175996"/>
                  </a:lnTo>
                  <a:lnTo>
                    <a:pt x="39611" y="177520"/>
                  </a:lnTo>
                  <a:lnTo>
                    <a:pt x="41135" y="179806"/>
                  </a:lnTo>
                  <a:lnTo>
                    <a:pt x="41135" y="181330"/>
                  </a:lnTo>
                  <a:lnTo>
                    <a:pt x="43421" y="181330"/>
                  </a:lnTo>
                  <a:lnTo>
                    <a:pt x="43421" y="183616"/>
                  </a:lnTo>
                  <a:lnTo>
                    <a:pt x="44945" y="183616"/>
                  </a:lnTo>
                  <a:lnTo>
                    <a:pt x="44945" y="185140"/>
                  </a:lnTo>
                  <a:lnTo>
                    <a:pt x="48755" y="185140"/>
                  </a:lnTo>
                  <a:lnTo>
                    <a:pt x="48755" y="187426"/>
                  </a:lnTo>
                  <a:lnTo>
                    <a:pt x="56375" y="187426"/>
                  </a:lnTo>
                  <a:lnTo>
                    <a:pt x="62471" y="187426"/>
                  </a:lnTo>
                  <a:lnTo>
                    <a:pt x="63995" y="185140"/>
                  </a:lnTo>
                  <a:lnTo>
                    <a:pt x="67805" y="185140"/>
                  </a:lnTo>
                  <a:lnTo>
                    <a:pt x="67805" y="183616"/>
                  </a:lnTo>
                  <a:lnTo>
                    <a:pt x="69329" y="183616"/>
                  </a:lnTo>
                  <a:lnTo>
                    <a:pt x="69329" y="181330"/>
                  </a:lnTo>
                  <a:lnTo>
                    <a:pt x="71615" y="181330"/>
                  </a:lnTo>
                  <a:lnTo>
                    <a:pt x="71615" y="179806"/>
                  </a:lnTo>
                  <a:lnTo>
                    <a:pt x="73139" y="177520"/>
                  </a:lnTo>
                  <a:lnTo>
                    <a:pt x="73139" y="175996"/>
                  </a:lnTo>
                  <a:lnTo>
                    <a:pt x="75425" y="174472"/>
                  </a:lnTo>
                  <a:lnTo>
                    <a:pt x="75425" y="172783"/>
                  </a:lnTo>
                  <a:lnTo>
                    <a:pt x="107416" y="172783"/>
                  </a:lnTo>
                  <a:lnTo>
                    <a:pt x="107416" y="166433"/>
                  </a:lnTo>
                  <a:lnTo>
                    <a:pt x="107416" y="162623"/>
                  </a:lnTo>
                  <a:close/>
                </a:path>
              </a:pathLst>
            </a:custGeom>
            <a:solidFill>
              <a:srgbClr val="000000"/>
            </a:solidFill>
          </p:spPr>
          <p:txBody>
            <a:bodyPr wrap="square" lIns="0" tIns="0" rIns="0" bIns="0" rtlCol="0"/>
            <a:lstStyle/>
            <a:p>
              <a:endParaRPr/>
            </a:p>
          </p:txBody>
        </p:sp>
        <p:sp>
          <p:nvSpPr>
            <p:cNvPr id="86" name="object 81">
              <a:extLst>
                <a:ext uri="{FF2B5EF4-FFF2-40B4-BE49-F238E27FC236}">
                  <a16:creationId xmlns:a16="http://schemas.microsoft.com/office/drawing/2014/main" xmlns="" id="{CE27BA3E-31C9-4C38-BC86-3310FBF6D704}"/>
                </a:ext>
              </a:extLst>
            </p:cNvPr>
            <p:cNvSpPr/>
            <p:nvPr/>
          </p:nvSpPr>
          <p:spPr>
            <a:xfrm>
              <a:off x="3139224" y="7266899"/>
              <a:ext cx="36830" cy="45720"/>
            </a:xfrm>
            <a:custGeom>
              <a:avLst/>
              <a:gdLst/>
              <a:ahLst/>
              <a:cxnLst/>
              <a:rect l="l" t="t" r="r" b="b"/>
              <a:pathLst>
                <a:path w="36830" h="45719">
                  <a:moveTo>
                    <a:pt x="25133" y="0"/>
                  </a:moveTo>
                  <a:lnTo>
                    <a:pt x="0" y="0"/>
                  </a:lnTo>
                  <a:lnTo>
                    <a:pt x="0" y="45707"/>
                  </a:lnTo>
                  <a:lnTo>
                    <a:pt x="22847" y="45707"/>
                  </a:lnTo>
                  <a:lnTo>
                    <a:pt x="22847" y="43421"/>
                  </a:lnTo>
                  <a:lnTo>
                    <a:pt x="28943" y="43421"/>
                  </a:lnTo>
                  <a:lnTo>
                    <a:pt x="28943" y="41897"/>
                  </a:lnTo>
                  <a:lnTo>
                    <a:pt x="30467" y="41897"/>
                  </a:lnTo>
                  <a:lnTo>
                    <a:pt x="30467" y="39624"/>
                  </a:lnTo>
                  <a:lnTo>
                    <a:pt x="6096" y="39624"/>
                  </a:lnTo>
                  <a:lnTo>
                    <a:pt x="6096" y="6096"/>
                  </a:lnTo>
                  <a:lnTo>
                    <a:pt x="30467" y="6096"/>
                  </a:lnTo>
                  <a:lnTo>
                    <a:pt x="30467" y="3809"/>
                  </a:lnTo>
                  <a:lnTo>
                    <a:pt x="28943" y="3809"/>
                  </a:lnTo>
                  <a:lnTo>
                    <a:pt x="28943" y="2285"/>
                  </a:lnTo>
                  <a:lnTo>
                    <a:pt x="25133" y="2285"/>
                  </a:lnTo>
                  <a:lnTo>
                    <a:pt x="25133" y="0"/>
                  </a:lnTo>
                  <a:close/>
                </a:path>
                <a:path w="36830" h="45719">
                  <a:moveTo>
                    <a:pt x="32753" y="38100"/>
                  </a:moveTo>
                  <a:lnTo>
                    <a:pt x="22847" y="38100"/>
                  </a:lnTo>
                  <a:lnTo>
                    <a:pt x="22847" y="39624"/>
                  </a:lnTo>
                  <a:lnTo>
                    <a:pt x="32753" y="39624"/>
                  </a:lnTo>
                  <a:lnTo>
                    <a:pt x="32753" y="38100"/>
                  </a:lnTo>
                  <a:close/>
                </a:path>
                <a:path w="36830" h="45719">
                  <a:moveTo>
                    <a:pt x="34277" y="7620"/>
                  </a:moveTo>
                  <a:lnTo>
                    <a:pt x="26657" y="7620"/>
                  </a:lnTo>
                  <a:lnTo>
                    <a:pt x="26657" y="9905"/>
                  </a:lnTo>
                  <a:lnTo>
                    <a:pt x="28943" y="9905"/>
                  </a:lnTo>
                  <a:lnTo>
                    <a:pt x="28943" y="12953"/>
                  </a:lnTo>
                  <a:lnTo>
                    <a:pt x="30467" y="12953"/>
                  </a:lnTo>
                  <a:lnTo>
                    <a:pt x="30467" y="32003"/>
                  </a:lnTo>
                  <a:lnTo>
                    <a:pt x="28943" y="32003"/>
                  </a:lnTo>
                  <a:lnTo>
                    <a:pt x="28943" y="35814"/>
                  </a:lnTo>
                  <a:lnTo>
                    <a:pt x="26657" y="35814"/>
                  </a:lnTo>
                  <a:lnTo>
                    <a:pt x="26657" y="38100"/>
                  </a:lnTo>
                  <a:lnTo>
                    <a:pt x="34277" y="38100"/>
                  </a:lnTo>
                  <a:lnTo>
                    <a:pt x="34277" y="34290"/>
                  </a:lnTo>
                  <a:lnTo>
                    <a:pt x="36563" y="34290"/>
                  </a:lnTo>
                  <a:lnTo>
                    <a:pt x="36563" y="11429"/>
                  </a:lnTo>
                  <a:lnTo>
                    <a:pt x="34277" y="11429"/>
                  </a:lnTo>
                  <a:lnTo>
                    <a:pt x="34277" y="7620"/>
                  </a:lnTo>
                  <a:close/>
                </a:path>
                <a:path w="36830" h="45719">
                  <a:moveTo>
                    <a:pt x="32753" y="6096"/>
                  </a:moveTo>
                  <a:lnTo>
                    <a:pt x="22847" y="6096"/>
                  </a:lnTo>
                  <a:lnTo>
                    <a:pt x="22847" y="7620"/>
                  </a:lnTo>
                  <a:lnTo>
                    <a:pt x="32753" y="7620"/>
                  </a:lnTo>
                  <a:lnTo>
                    <a:pt x="32753" y="6096"/>
                  </a:lnTo>
                  <a:close/>
                </a:path>
              </a:pathLst>
            </a:custGeom>
            <a:solidFill>
              <a:srgbClr val="000000"/>
            </a:solidFill>
          </p:spPr>
          <p:txBody>
            <a:bodyPr wrap="square" lIns="0" tIns="0" rIns="0" bIns="0" rtlCol="0"/>
            <a:lstStyle/>
            <a:p>
              <a:endParaRPr/>
            </a:p>
          </p:txBody>
        </p:sp>
        <p:pic>
          <p:nvPicPr>
            <p:cNvPr id="87" name="object 82">
              <a:extLst>
                <a:ext uri="{FF2B5EF4-FFF2-40B4-BE49-F238E27FC236}">
                  <a16:creationId xmlns:a16="http://schemas.microsoft.com/office/drawing/2014/main" xmlns="" id="{7C73EB33-7906-4AB4-9B97-32AB7C795675}"/>
                </a:ext>
              </a:extLst>
            </p:cNvPr>
            <p:cNvPicPr/>
            <p:nvPr/>
          </p:nvPicPr>
          <p:blipFill>
            <a:blip r:embed="rId10" cstate="print"/>
            <a:stretch>
              <a:fillRect/>
            </a:stretch>
          </p:blipFill>
          <p:spPr>
            <a:xfrm>
              <a:off x="3456915" y="7516798"/>
              <a:ext cx="88379" cy="73901"/>
            </a:xfrm>
            <a:prstGeom prst="rect">
              <a:avLst/>
            </a:prstGeom>
          </p:spPr>
        </p:pic>
        <p:pic>
          <p:nvPicPr>
            <p:cNvPr id="88" name="object 83">
              <a:extLst>
                <a:ext uri="{FF2B5EF4-FFF2-40B4-BE49-F238E27FC236}">
                  <a16:creationId xmlns:a16="http://schemas.microsoft.com/office/drawing/2014/main" xmlns="" id="{3BB8236C-5C26-46EB-B085-A5F87B481556}"/>
                </a:ext>
              </a:extLst>
            </p:cNvPr>
            <p:cNvPicPr/>
            <p:nvPr/>
          </p:nvPicPr>
          <p:blipFill>
            <a:blip r:embed="rId11" cstate="print"/>
            <a:stretch>
              <a:fillRect/>
            </a:stretch>
          </p:blipFill>
          <p:spPr>
            <a:xfrm>
              <a:off x="4478592" y="7783447"/>
              <a:ext cx="86855" cy="73901"/>
            </a:xfrm>
            <a:prstGeom prst="rect">
              <a:avLst/>
            </a:prstGeom>
          </p:spPr>
        </p:pic>
      </p:grpSp>
      <p:sp>
        <p:nvSpPr>
          <p:cNvPr id="93" name="CuadroTexto 92">
            <a:extLst>
              <a:ext uri="{FF2B5EF4-FFF2-40B4-BE49-F238E27FC236}">
                <a16:creationId xmlns:a16="http://schemas.microsoft.com/office/drawing/2014/main" xmlns="" id="{2551EDA6-434C-47F0-AEB6-A8CEBD3C75CB}"/>
              </a:ext>
            </a:extLst>
          </p:cNvPr>
          <p:cNvSpPr txBox="1"/>
          <p:nvPr/>
        </p:nvSpPr>
        <p:spPr>
          <a:xfrm>
            <a:off x="10316212" y="7875911"/>
            <a:ext cx="7060293" cy="707886"/>
          </a:xfrm>
          <a:prstGeom prst="rect">
            <a:avLst/>
          </a:prstGeom>
          <a:noFill/>
        </p:spPr>
        <p:txBody>
          <a:bodyPr wrap="square">
            <a:spAutoFit/>
          </a:bodyPr>
          <a:lstStyle/>
          <a:p>
            <a:pPr algn="ctr"/>
            <a:r>
              <a:rPr lang="es-MX" sz="2000" b="1" dirty="0">
                <a:latin typeface="Comic Sans MS" panose="030F0702030302020204" pitchFamily="66" charset="0"/>
              </a:rPr>
              <a:t>Figura 2. (a) Subestación típica de interruptor y medio (b) Subestación típica de bus en anillo</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4234486180"/>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 name="object 87"/>
          <p:cNvSpPr txBox="1"/>
          <p:nvPr/>
        </p:nvSpPr>
        <p:spPr>
          <a:xfrm>
            <a:off x="330200" y="327735"/>
            <a:ext cx="17116425" cy="5753626"/>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Cuchilla desconectadora. </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sz="2400" spc="-5" dirty="0" err="1">
                <a:latin typeface="Comic Sans MS"/>
                <a:cs typeface="Comic Sans MS"/>
              </a:rPr>
              <a:t>Cuando</a:t>
            </a:r>
            <a:r>
              <a:rPr sz="2400" spc="-5" dirty="0">
                <a:latin typeface="Comic Sans MS"/>
                <a:cs typeface="Comic Sans MS"/>
              </a:rPr>
              <a:t> los relés de </a:t>
            </a:r>
            <a:r>
              <a:rPr sz="2400" spc="-5" dirty="0" err="1">
                <a:latin typeface="Comic Sans MS"/>
                <a:cs typeface="Comic Sans MS"/>
              </a:rPr>
              <a:t>protección</a:t>
            </a:r>
            <a:r>
              <a:rPr lang="es-AR" sz="2400" spc="-5" dirty="0">
                <a:latin typeface="Comic Sans MS"/>
                <a:cs typeface="Comic Sans MS"/>
              </a:rPr>
              <a:t> </a:t>
            </a:r>
            <a:r>
              <a:rPr sz="2400" spc="-5" dirty="0">
                <a:latin typeface="Comic Sans MS"/>
                <a:cs typeface="Comic Sans MS"/>
              </a:rPr>
              <a:t>son</a:t>
            </a:r>
            <a:r>
              <a:rPr sz="2400" dirty="0">
                <a:latin typeface="Comic Sans MS"/>
                <a:cs typeface="Comic Sans MS"/>
              </a:rPr>
              <a:t> </a:t>
            </a:r>
            <a:r>
              <a:rPr sz="2400" spc="-5" dirty="0">
                <a:latin typeface="Comic Sans MS"/>
                <a:cs typeface="Comic Sans MS"/>
              </a:rPr>
              <a:t>deshabilitados</a:t>
            </a:r>
            <a:r>
              <a:rPr sz="2400" dirty="0">
                <a:latin typeface="Comic Sans MS"/>
                <a:cs typeface="Comic Sans MS"/>
              </a:rPr>
              <a:t> </a:t>
            </a:r>
            <a:r>
              <a:rPr sz="2400" spc="-5" dirty="0">
                <a:latin typeface="Comic Sans MS"/>
                <a:cs typeface="Comic Sans MS"/>
              </a:rPr>
              <a:t>rutinariamente</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err="1">
                <a:latin typeface="Comic Sans MS"/>
                <a:cs typeface="Comic Sans MS"/>
              </a:rPr>
              <a:t>cuchilla</a:t>
            </a:r>
            <a:r>
              <a:rPr lang="es-AR" sz="2400" spc="-5" dirty="0">
                <a:latin typeface="Comic Sans MS"/>
                <a:cs typeface="Comic Sans MS"/>
              </a:rPr>
              <a:t> </a:t>
            </a:r>
            <a:r>
              <a:rPr sz="2400" spc="-5" dirty="0" err="1">
                <a:latin typeface="Comic Sans MS"/>
                <a:cs typeface="Comic Sans MS"/>
              </a:rPr>
              <a:t>desconectadora</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lo</a:t>
            </a:r>
            <a:r>
              <a:rPr sz="2400" dirty="0">
                <a:latin typeface="Comic Sans MS"/>
                <a:cs typeface="Comic Sans MS"/>
              </a:rPr>
              <a:t> </a:t>
            </a:r>
            <a:r>
              <a:rPr sz="2400" spc="-5" dirty="0">
                <a:latin typeface="Comic Sans MS"/>
                <a:cs typeface="Comic Sans MS"/>
              </a:rPr>
              <a:t>siguiente</a:t>
            </a:r>
            <a:r>
              <a:rPr sz="2400" dirty="0">
                <a:latin typeface="Comic Sans MS"/>
                <a:cs typeface="Comic Sans MS"/>
              </a:rPr>
              <a:t> </a:t>
            </a:r>
            <a:r>
              <a:rPr sz="2400" spc="-5" dirty="0">
                <a:latin typeface="Comic Sans MS"/>
                <a:cs typeface="Comic Sans MS"/>
              </a:rPr>
              <a:t>debe</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err="1">
                <a:latin typeface="Comic Sans MS"/>
                <a:cs typeface="Comic Sans MS"/>
              </a:rPr>
              <a:t>considerado</a:t>
            </a:r>
            <a:r>
              <a:rPr lang="es-AR" sz="2400" spc="-5" dirty="0">
                <a:latin typeface="Comic Sans MS"/>
                <a:cs typeface="Comic Sans MS"/>
              </a:rPr>
              <a:t> </a:t>
            </a:r>
            <a:r>
              <a:rPr sz="2400" spc="-5" dirty="0" err="1">
                <a:latin typeface="Comic Sans MS"/>
                <a:cs typeface="Comic Sans MS"/>
              </a:rPr>
              <a:t>cuidadosamente</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Debido</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problemas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ajuste</a:t>
            </a:r>
            <a:r>
              <a:rPr sz="2400" dirty="0">
                <a:latin typeface="Comic Sans MS"/>
                <a:cs typeface="Comic Sans MS"/>
              </a:rPr>
              <a:t> </a:t>
            </a:r>
            <a:r>
              <a:rPr sz="2400" spc="-5" dirty="0">
                <a:latin typeface="Comic Sans MS"/>
                <a:cs typeface="Comic Sans MS"/>
              </a:rPr>
              <a:t>y</a:t>
            </a:r>
            <a:r>
              <a:rPr lang="es-AR" sz="2400" spc="-5" dirty="0">
                <a:latin typeface="Comic Sans MS"/>
                <a:cs typeface="Comic Sans MS"/>
              </a:rPr>
              <a:t> </a:t>
            </a:r>
            <a:r>
              <a:rPr sz="2400" spc="-5" dirty="0" err="1">
                <a:latin typeface="Comic Sans MS"/>
                <a:cs typeface="Comic Sans MS"/>
              </a:rPr>
              <a:t>montaje</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contactos</a:t>
            </a:r>
            <a:r>
              <a:rPr sz="2400" dirty="0">
                <a:latin typeface="Comic Sans MS"/>
                <a:cs typeface="Comic Sans MS"/>
              </a:rPr>
              <a:t> </a:t>
            </a:r>
            <a:r>
              <a:rPr sz="2400" spc="-5" dirty="0">
                <a:latin typeface="Comic Sans MS"/>
                <a:cs typeface="Comic Sans MS"/>
              </a:rPr>
              <a:t>auxiliares</a:t>
            </a:r>
            <a:r>
              <a:rPr sz="2400" dirty="0">
                <a:latin typeface="Comic Sans MS"/>
                <a:cs typeface="Comic Sans MS"/>
              </a:rPr>
              <a:t> </a:t>
            </a:r>
            <a:r>
              <a:rPr sz="2400" spc="-5" dirty="0">
                <a:latin typeface="Comic Sans MS"/>
                <a:cs typeface="Comic Sans MS"/>
              </a:rPr>
              <a:t>podrían</a:t>
            </a:r>
            <a:r>
              <a:rPr sz="2400" dirty="0">
                <a:latin typeface="Comic Sans MS"/>
                <a:cs typeface="Comic Sans MS"/>
              </a:rPr>
              <a:t> </a:t>
            </a:r>
            <a:r>
              <a:rPr sz="2400" spc="-5" dirty="0">
                <a:latin typeface="Comic Sans MS"/>
                <a:cs typeface="Comic Sans MS"/>
              </a:rPr>
              <a:t>no</a:t>
            </a:r>
            <a:r>
              <a:rPr sz="2400" dirty="0">
                <a:latin typeface="Comic Sans MS"/>
                <a:cs typeface="Comic Sans MS"/>
              </a:rPr>
              <a:t> </a:t>
            </a:r>
            <a:r>
              <a:rPr sz="2400" spc="-5" dirty="0" err="1">
                <a:latin typeface="Comic Sans MS"/>
                <a:cs typeface="Comic Sans MS"/>
              </a:rPr>
              <a:t>cerrar</a:t>
            </a:r>
            <a:r>
              <a:rPr lang="es-AR" sz="2400" spc="-5" dirty="0">
                <a:latin typeface="Comic Sans MS"/>
                <a:cs typeface="Comic Sans MS"/>
              </a:rPr>
              <a:t> </a:t>
            </a:r>
            <a:r>
              <a:rPr sz="2400" spc="-5" dirty="0" err="1">
                <a:latin typeface="Comic Sans MS"/>
                <a:cs typeface="Comic Sans MS"/>
              </a:rPr>
              <a:t>adecuadamente</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protecciones</a:t>
            </a:r>
            <a:r>
              <a:rPr sz="2400" dirty="0">
                <a:latin typeface="Comic Sans MS"/>
                <a:cs typeface="Comic Sans MS"/>
              </a:rPr>
              <a:t> </a:t>
            </a:r>
            <a:r>
              <a:rPr sz="2400" spc="-5" dirty="0">
                <a:latin typeface="Comic Sans MS"/>
                <a:cs typeface="Comic Sans MS"/>
              </a:rPr>
              <a:t>vitales</a:t>
            </a:r>
            <a:r>
              <a:rPr sz="2400" dirty="0">
                <a:latin typeface="Comic Sans MS"/>
                <a:cs typeface="Comic Sans MS"/>
              </a:rPr>
              <a:t> </a:t>
            </a:r>
            <a:r>
              <a:rPr sz="2400" spc="-5" dirty="0" err="1">
                <a:latin typeface="Comic Sans MS"/>
                <a:cs typeface="Comic Sans MS"/>
              </a:rPr>
              <a:t>podrían</a:t>
            </a:r>
            <a:r>
              <a:rPr sz="2400" spc="254" dirty="0">
                <a:latin typeface="Comic Sans MS"/>
                <a:cs typeface="Comic Sans MS"/>
              </a:rPr>
              <a:t> </a:t>
            </a:r>
            <a:r>
              <a:rPr sz="2400" spc="-5" dirty="0" err="1">
                <a:latin typeface="Comic Sans MS"/>
                <a:cs typeface="Comic Sans MS"/>
              </a:rPr>
              <a:t>estar</a:t>
            </a:r>
            <a:r>
              <a:rPr lang="es-AR" sz="2400" spc="-5" dirty="0">
                <a:latin typeface="Comic Sans MS"/>
                <a:cs typeface="Comic Sans MS"/>
              </a:rPr>
              <a:t> </a:t>
            </a:r>
            <a:r>
              <a:rPr sz="2400" spc="-5" dirty="0" err="1">
                <a:latin typeface="Comic Sans MS"/>
                <a:cs typeface="Comic Sans MS"/>
              </a:rPr>
              <a:t>fuera</a:t>
            </a:r>
            <a:r>
              <a:rPr sz="2400" spc="-5" dirty="0">
                <a:latin typeface="Comic Sans MS"/>
                <a:cs typeface="Comic Sans MS"/>
              </a:rPr>
              <a:t> de servicio cuando más se necesita. También, </a:t>
            </a:r>
            <a:r>
              <a:rPr sz="2400" spc="-5" dirty="0" err="1">
                <a:latin typeface="Comic Sans MS"/>
                <a:cs typeface="Comic Sans MS"/>
              </a:rPr>
              <a:t>si</a:t>
            </a:r>
            <a:r>
              <a:rPr sz="2400" spc="-5" dirty="0">
                <a:latin typeface="Comic Sans MS"/>
                <a:cs typeface="Comic Sans MS"/>
              </a:rPr>
              <a:t> los</a:t>
            </a:r>
            <a:r>
              <a:rPr lang="es-AR" sz="2400" spc="-5" dirty="0">
                <a:latin typeface="Comic Sans MS"/>
                <a:cs typeface="Comic Sans MS"/>
              </a:rPr>
              <a:t> </a:t>
            </a:r>
            <a:r>
              <a:rPr sz="2400" spc="-5" dirty="0" err="1">
                <a:latin typeface="Comic Sans MS"/>
                <a:cs typeface="Comic Sans MS"/>
              </a:rPr>
              <a:t>contactos</a:t>
            </a:r>
            <a:r>
              <a:rPr sz="2400" dirty="0">
                <a:latin typeface="Comic Sans MS"/>
                <a:cs typeface="Comic Sans MS"/>
              </a:rPr>
              <a:t> </a:t>
            </a:r>
            <a:r>
              <a:rPr sz="2400" spc="-5" dirty="0">
                <a:latin typeface="Comic Sans MS"/>
                <a:cs typeface="Comic Sans MS"/>
              </a:rPr>
              <a:t>auxiliares</a:t>
            </a:r>
            <a:r>
              <a:rPr sz="2400" dirty="0">
                <a:latin typeface="Comic Sans MS"/>
                <a:cs typeface="Comic Sans MS"/>
              </a:rPr>
              <a:t> </a:t>
            </a:r>
            <a:r>
              <a:rPr sz="2400" spc="-5" dirty="0">
                <a:latin typeface="Comic Sans MS"/>
                <a:cs typeface="Comic Sans MS"/>
              </a:rPr>
              <a:t>están</a:t>
            </a:r>
            <a:r>
              <a:rPr sz="2400" dirty="0">
                <a:latin typeface="Comic Sans MS"/>
                <a:cs typeface="Comic Sans MS"/>
              </a:rPr>
              <a:t> </a:t>
            </a:r>
            <a:r>
              <a:rPr sz="2400" spc="-5" dirty="0">
                <a:latin typeface="Comic Sans MS"/>
                <a:cs typeface="Comic Sans MS"/>
              </a:rPr>
              <a:t>localizados</a:t>
            </a:r>
            <a:r>
              <a:rPr sz="2400" dirty="0">
                <a:latin typeface="Comic Sans MS"/>
                <a:cs typeface="Comic Sans MS"/>
              </a:rPr>
              <a:t> </a:t>
            </a:r>
            <a:r>
              <a:rPr sz="2400" spc="-5" dirty="0">
                <a:latin typeface="Comic Sans MS"/>
                <a:cs typeface="Comic Sans MS"/>
              </a:rPr>
              <a:t>dentro</a:t>
            </a:r>
            <a:r>
              <a:rPr sz="2400" dirty="0">
                <a:latin typeface="Comic Sans MS"/>
                <a:cs typeface="Comic Sans MS"/>
              </a:rPr>
              <a:t> </a:t>
            </a:r>
            <a:r>
              <a:rPr sz="2400" spc="-5" dirty="0">
                <a:latin typeface="Comic Sans MS"/>
                <a:cs typeface="Comic Sans MS"/>
              </a:rPr>
              <a:t>del</a:t>
            </a:r>
            <a:r>
              <a:rPr lang="es-AR" sz="2400" spc="-5" dirty="0">
                <a:latin typeface="Comic Sans MS"/>
                <a:cs typeface="Comic Sans MS"/>
              </a:rPr>
              <a:t> </a:t>
            </a:r>
            <a:r>
              <a:rPr sz="2400" spc="-5" dirty="0" err="1">
                <a:latin typeface="Comic Sans MS"/>
                <a:cs typeface="Comic Sans MS"/>
              </a:rPr>
              <a:t>compartimento</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motor,</a:t>
            </a:r>
            <a:r>
              <a:rPr sz="2400" dirty="0">
                <a:latin typeface="Comic Sans MS"/>
                <a:cs typeface="Comic Sans MS"/>
              </a:rPr>
              <a:t> </a:t>
            </a:r>
            <a:r>
              <a:rPr sz="2400" spc="-5" dirty="0">
                <a:latin typeface="Comic Sans MS"/>
                <a:cs typeface="Comic Sans MS"/>
              </a:rPr>
              <a:t>ellos</a:t>
            </a:r>
            <a:r>
              <a:rPr sz="2400" dirty="0">
                <a:latin typeface="Comic Sans MS"/>
                <a:cs typeface="Comic Sans MS"/>
              </a:rPr>
              <a:t> </a:t>
            </a:r>
            <a:r>
              <a:rPr sz="2400" spc="-5" dirty="0" err="1">
                <a:latin typeface="Comic Sans MS"/>
                <a:cs typeface="Comic Sans MS"/>
              </a:rPr>
              <a:t>podrían</a:t>
            </a:r>
            <a:r>
              <a:rPr sz="2400" spc="260" dirty="0">
                <a:latin typeface="Comic Sans MS"/>
                <a:cs typeface="Comic Sans MS"/>
              </a:rPr>
              <a:t> </a:t>
            </a:r>
            <a:r>
              <a:rPr sz="2400" spc="-5" dirty="0" err="1">
                <a:latin typeface="Comic Sans MS"/>
                <a:cs typeface="Comic Sans MS"/>
              </a:rPr>
              <a:t>únicamente</a:t>
            </a:r>
            <a:r>
              <a:rPr lang="es-AR" sz="2400" spc="-5" dirty="0">
                <a:latin typeface="Comic Sans MS"/>
                <a:cs typeface="Comic Sans MS"/>
              </a:rPr>
              <a:t> </a:t>
            </a:r>
            <a:r>
              <a:rPr sz="2400" spc="-5" dirty="0" err="1">
                <a:latin typeface="Comic Sans MS"/>
                <a:cs typeface="Comic Sans MS"/>
              </a:rPr>
              <a:t>seguir</a:t>
            </a:r>
            <a:r>
              <a:rPr sz="2400" spc="-5" dirty="0">
                <a:latin typeface="Comic Sans MS"/>
                <a:cs typeface="Comic Sans MS"/>
              </a:rPr>
              <a:t> al mecanismo del motor y no a las navajas de la</a:t>
            </a:r>
            <a:r>
              <a:rPr lang="es-AR" sz="2400" spc="-5" dirty="0">
                <a:latin typeface="Comic Sans MS"/>
                <a:cs typeface="Comic Sans MS"/>
              </a:rPr>
              <a:t> </a:t>
            </a:r>
            <a:r>
              <a:rPr sz="2400" spc="-5" dirty="0" err="1">
                <a:latin typeface="Comic Sans MS"/>
                <a:cs typeface="Comic Sans MS"/>
              </a:rPr>
              <a:t>cuchilla</a:t>
            </a:r>
            <a:r>
              <a:rPr sz="2400" spc="-5" dirty="0">
                <a:latin typeface="Comic Sans MS"/>
                <a:cs typeface="Comic Sans MS"/>
              </a:rPr>
              <a:t> realmente. Cuando el motor esté </a:t>
            </a:r>
            <a:r>
              <a:rPr sz="2400" spc="-5" dirty="0" err="1">
                <a:latin typeface="Comic Sans MS"/>
                <a:cs typeface="Comic Sans MS"/>
              </a:rPr>
              <a:t>desacoplado</a:t>
            </a:r>
            <a:r>
              <a:rPr sz="2400" spc="-5" dirty="0">
                <a:latin typeface="Comic Sans MS"/>
                <a:cs typeface="Comic Sans MS"/>
              </a:rPr>
              <a:t> </a:t>
            </a:r>
            <a:r>
              <a:rPr lang="es-AR" sz="2400" spc="-5" dirty="0">
                <a:latin typeface="Comic Sans MS"/>
                <a:cs typeface="Comic Sans MS"/>
              </a:rPr>
              <a:t>del eje</a:t>
            </a:r>
            <a:r>
              <a:rPr sz="2400" spc="85" dirty="0">
                <a:latin typeface="Comic Sans MS"/>
                <a:cs typeface="Comic Sans MS"/>
              </a:rPr>
              <a:t> </a:t>
            </a:r>
            <a:r>
              <a:rPr sz="2400" spc="-5" dirty="0">
                <a:latin typeface="Comic Sans MS"/>
                <a:cs typeface="Comic Sans MS"/>
              </a:rPr>
              <a:t>de</a:t>
            </a:r>
            <a:r>
              <a:rPr sz="2400" spc="85" dirty="0">
                <a:latin typeface="Comic Sans MS"/>
                <a:cs typeface="Comic Sans MS"/>
              </a:rPr>
              <a:t> </a:t>
            </a:r>
            <a:r>
              <a:rPr sz="2400" spc="-5" dirty="0">
                <a:latin typeface="Comic Sans MS"/>
                <a:cs typeface="Comic Sans MS"/>
              </a:rPr>
              <a:t>la</a:t>
            </a:r>
            <a:r>
              <a:rPr sz="2400" spc="75" dirty="0">
                <a:latin typeface="Comic Sans MS"/>
                <a:cs typeface="Comic Sans MS"/>
              </a:rPr>
              <a:t> </a:t>
            </a:r>
            <a:r>
              <a:rPr sz="2400" spc="-5" dirty="0">
                <a:latin typeface="Comic Sans MS"/>
                <a:cs typeface="Comic Sans MS"/>
              </a:rPr>
              <a:t>cuchilla</a:t>
            </a:r>
            <a:r>
              <a:rPr sz="2400" spc="75" dirty="0">
                <a:latin typeface="Comic Sans MS"/>
                <a:cs typeface="Comic Sans MS"/>
              </a:rPr>
              <a:t> </a:t>
            </a:r>
            <a:r>
              <a:rPr sz="2400" spc="-5" dirty="0">
                <a:latin typeface="Comic Sans MS"/>
                <a:cs typeface="Comic Sans MS"/>
              </a:rPr>
              <a:t>y</a:t>
            </a:r>
            <a:r>
              <a:rPr sz="2400" spc="75" dirty="0">
                <a:latin typeface="Comic Sans MS"/>
                <a:cs typeface="Comic Sans MS"/>
              </a:rPr>
              <a:t> </a:t>
            </a:r>
            <a:r>
              <a:rPr sz="2400" spc="-5" dirty="0">
                <a:latin typeface="Comic Sans MS"/>
                <a:cs typeface="Comic Sans MS"/>
              </a:rPr>
              <a:t>esta</a:t>
            </a:r>
            <a:r>
              <a:rPr sz="2400" spc="75" dirty="0">
                <a:latin typeface="Comic Sans MS"/>
                <a:cs typeface="Comic Sans MS"/>
              </a:rPr>
              <a:t> </a:t>
            </a:r>
            <a:r>
              <a:rPr sz="2400" spc="-5" dirty="0">
                <a:latin typeface="Comic Sans MS"/>
                <a:cs typeface="Comic Sans MS"/>
              </a:rPr>
              <a:t>sea</a:t>
            </a:r>
            <a:r>
              <a:rPr sz="2400" spc="75" dirty="0">
                <a:latin typeface="Comic Sans MS"/>
                <a:cs typeface="Comic Sans MS"/>
              </a:rPr>
              <a:t> </a:t>
            </a:r>
            <a:r>
              <a:rPr sz="2400" spc="-5" dirty="0">
                <a:latin typeface="Comic Sans MS"/>
                <a:cs typeface="Comic Sans MS"/>
              </a:rPr>
              <a:t>cerrada</a:t>
            </a:r>
            <a:r>
              <a:rPr sz="2400" spc="70" dirty="0">
                <a:latin typeface="Comic Sans MS"/>
                <a:cs typeface="Comic Sans MS"/>
              </a:rPr>
              <a:t> </a:t>
            </a:r>
            <a:r>
              <a:rPr sz="2400" spc="-5" dirty="0" err="1">
                <a:latin typeface="Comic Sans MS"/>
                <a:cs typeface="Comic Sans MS"/>
              </a:rPr>
              <a:t>manualmente</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la</a:t>
            </a:r>
            <a:r>
              <a:rPr sz="2400" spc="95" dirty="0">
                <a:latin typeface="Comic Sans MS"/>
                <a:cs typeface="Comic Sans MS"/>
              </a:rPr>
              <a:t> </a:t>
            </a:r>
            <a:r>
              <a:rPr sz="2400" spc="-5" dirty="0">
                <a:latin typeface="Comic Sans MS"/>
                <a:cs typeface="Comic Sans MS"/>
              </a:rPr>
              <a:t>protección</a:t>
            </a:r>
            <a:r>
              <a:rPr sz="2400" spc="100" dirty="0">
                <a:latin typeface="Comic Sans MS"/>
                <a:cs typeface="Comic Sans MS"/>
              </a:rPr>
              <a:t> </a:t>
            </a:r>
            <a:r>
              <a:rPr sz="2400" spc="-5" dirty="0">
                <a:latin typeface="Comic Sans MS"/>
                <a:cs typeface="Comic Sans MS"/>
              </a:rPr>
              <a:t>quedará</a:t>
            </a:r>
            <a:r>
              <a:rPr sz="2400" spc="100" dirty="0">
                <a:latin typeface="Comic Sans MS"/>
                <a:cs typeface="Comic Sans MS"/>
              </a:rPr>
              <a:t> </a:t>
            </a:r>
            <a:r>
              <a:rPr sz="2400" spc="-5" dirty="0">
                <a:latin typeface="Comic Sans MS"/>
                <a:cs typeface="Comic Sans MS"/>
              </a:rPr>
              <a:t>fuera</a:t>
            </a:r>
            <a:r>
              <a:rPr sz="2400" spc="100" dirty="0">
                <a:latin typeface="Comic Sans MS"/>
                <a:cs typeface="Comic Sans MS"/>
              </a:rPr>
              <a:t> </a:t>
            </a:r>
            <a:r>
              <a:rPr sz="2400" spc="-5" dirty="0">
                <a:latin typeface="Comic Sans MS"/>
                <a:cs typeface="Comic Sans MS"/>
              </a:rPr>
              <a:t>de</a:t>
            </a:r>
            <a:r>
              <a:rPr sz="2400" spc="100" dirty="0">
                <a:latin typeface="Comic Sans MS"/>
                <a:cs typeface="Comic Sans MS"/>
              </a:rPr>
              <a:t> </a:t>
            </a:r>
            <a:r>
              <a:rPr sz="2400" spc="-5" dirty="0">
                <a:latin typeface="Comic Sans MS"/>
                <a:cs typeface="Comic Sans MS"/>
              </a:rPr>
              <a:t>servicio.</a:t>
            </a:r>
            <a:r>
              <a:rPr sz="2400" spc="100" dirty="0">
                <a:latin typeface="Comic Sans MS"/>
                <a:cs typeface="Comic Sans MS"/>
              </a:rPr>
              <a:t> </a:t>
            </a:r>
            <a:r>
              <a:rPr sz="2400" spc="-5" dirty="0">
                <a:latin typeface="Comic Sans MS"/>
                <a:cs typeface="Comic Sans MS"/>
              </a:rPr>
              <a:t>Aún</a:t>
            </a:r>
            <a:r>
              <a:rPr sz="2400" spc="100" dirty="0">
                <a:latin typeface="Comic Sans MS"/>
                <a:cs typeface="Comic Sans MS"/>
              </a:rPr>
              <a:t> </a:t>
            </a:r>
            <a:r>
              <a:rPr sz="2400" spc="-5" dirty="0">
                <a:latin typeface="Comic Sans MS"/>
                <a:cs typeface="Comic Sans MS"/>
              </a:rPr>
              <a:t>si</a:t>
            </a:r>
            <a:r>
              <a:rPr sz="2400" spc="100" dirty="0">
                <a:latin typeface="Comic Sans MS"/>
                <a:cs typeface="Comic Sans MS"/>
              </a:rPr>
              <a:t> </a:t>
            </a:r>
            <a:r>
              <a:rPr sz="2400" spc="-5" dirty="0" err="1">
                <a:latin typeface="Comic Sans MS"/>
                <a:cs typeface="Comic Sans MS"/>
              </a:rPr>
              <a:t>el</a:t>
            </a:r>
            <a:r>
              <a:rPr sz="2400" spc="90" dirty="0">
                <a:latin typeface="Comic Sans MS"/>
                <a:cs typeface="Comic Sans MS"/>
              </a:rPr>
              <a:t> </a:t>
            </a:r>
            <a:r>
              <a:rPr sz="2400" spc="-5" dirty="0" err="1">
                <a:latin typeface="Comic Sans MS"/>
                <a:cs typeface="Comic Sans MS"/>
              </a:rPr>
              <a:t>grupo</a:t>
            </a:r>
            <a:r>
              <a:rPr lang="es-A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auxiliares</a:t>
            </a:r>
            <a:r>
              <a:rPr sz="2400" dirty="0">
                <a:latin typeface="Comic Sans MS"/>
                <a:cs typeface="Comic Sans MS"/>
              </a:rPr>
              <a:t> </a:t>
            </a:r>
            <a:r>
              <a:rPr sz="2400" spc="-5" dirty="0">
                <a:latin typeface="Comic Sans MS"/>
                <a:cs typeface="Comic Sans MS"/>
              </a:rPr>
              <a:t>es</a:t>
            </a:r>
            <a:r>
              <a:rPr sz="2400" dirty="0">
                <a:latin typeface="Comic Sans MS"/>
                <a:cs typeface="Comic Sans MS"/>
              </a:rPr>
              <a:t> </a:t>
            </a:r>
            <a:r>
              <a:rPr sz="2400" spc="-5" dirty="0">
                <a:latin typeface="Comic Sans MS"/>
                <a:cs typeface="Comic Sans MS"/>
              </a:rPr>
              <a:t>montado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tal</a:t>
            </a:r>
            <a:r>
              <a:rPr sz="2400" dirty="0">
                <a:latin typeface="Comic Sans MS"/>
                <a:cs typeface="Comic Sans MS"/>
              </a:rPr>
              <a:t> </a:t>
            </a:r>
            <a:r>
              <a:rPr sz="2400" spc="-5" dirty="0">
                <a:latin typeface="Comic Sans MS"/>
                <a:cs typeface="Comic Sans MS"/>
              </a:rPr>
              <a:t>forma</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siga</a:t>
            </a:r>
            <a:r>
              <a:rPr sz="2400" spc="254" dirty="0">
                <a:latin typeface="Comic Sans MS"/>
                <a:cs typeface="Comic Sans MS"/>
              </a:rPr>
              <a:t> </a:t>
            </a:r>
            <a:r>
              <a:rPr sz="2400" spc="-5" dirty="0">
                <a:latin typeface="Comic Sans MS"/>
                <a:cs typeface="Comic Sans MS"/>
              </a:rPr>
              <a:t>a</a:t>
            </a:r>
            <a:r>
              <a:rPr sz="2400" spc="260" dirty="0">
                <a:latin typeface="Comic Sans MS"/>
                <a:cs typeface="Comic Sans MS"/>
              </a:rPr>
              <a:t> </a:t>
            </a:r>
            <a:r>
              <a:rPr lang="es-AR" sz="2400" spc="-5" dirty="0">
                <a:latin typeface="Comic Sans MS"/>
                <a:cs typeface="Comic Sans MS"/>
              </a:rPr>
              <a:t>el eje</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operación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cuchilla,</a:t>
            </a:r>
            <a:r>
              <a:rPr sz="2400" dirty="0">
                <a:latin typeface="Comic Sans MS"/>
                <a:cs typeface="Comic Sans MS"/>
              </a:rPr>
              <a:t> </a:t>
            </a:r>
            <a:r>
              <a:rPr sz="2400" spc="-5" dirty="0" err="1">
                <a:latin typeface="Comic Sans MS"/>
                <a:cs typeface="Comic Sans MS"/>
              </a:rPr>
              <a:t>puede</a:t>
            </a:r>
            <a:r>
              <a:rPr sz="2400" spc="260" dirty="0">
                <a:latin typeface="Comic Sans MS"/>
                <a:cs typeface="Comic Sans MS"/>
              </a:rPr>
              <a:t> </a:t>
            </a:r>
            <a:r>
              <a:rPr sz="2400" spc="-5" dirty="0" err="1">
                <a:latin typeface="Comic Sans MS"/>
                <a:cs typeface="Comic Sans MS"/>
              </a:rPr>
              <a:t>haber</a:t>
            </a:r>
            <a:r>
              <a:rPr lang="es-AR" sz="2400" spc="-5" dirty="0">
                <a:latin typeface="Comic Sans MS"/>
                <a:cs typeface="Comic Sans MS"/>
              </a:rPr>
              <a:t> </a:t>
            </a:r>
            <a:r>
              <a:rPr sz="2400" spc="-5" dirty="0" err="1">
                <a:latin typeface="Comic Sans MS"/>
                <a:cs typeface="Comic Sans MS"/>
              </a:rPr>
              <a:t>problemas</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Varios</a:t>
            </a:r>
            <a:r>
              <a:rPr sz="2400" dirty="0">
                <a:latin typeface="Comic Sans MS"/>
                <a:cs typeface="Comic Sans MS"/>
              </a:rPr>
              <a:t> </a:t>
            </a:r>
            <a:r>
              <a:rPr sz="2400" spc="-5" dirty="0">
                <a:latin typeface="Comic Sans MS"/>
                <a:cs typeface="Comic Sans MS"/>
              </a:rPr>
              <a:t>accidentes</a:t>
            </a:r>
            <a:r>
              <a:rPr sz="2400" dirty="0">
                <a:latin typeface="Comic Sans MS"/>
                <a:cs typeface="Comic Sans MS"/>
              </a:rPr>
              <a:t> </a:t>
            </a:r>
            <a:r>
              <a:rPr sz="2400" spc="-5" dirty="0">
                <a:latin typeface="Comic Sans MS"/>
                <a:cs typeface="Comic Sans MS"/>
              </a:rPr>
              <a:t>muy</a:t>
            </a:r>
            <a:r>
              <a:rPr sz="2400" dirty="0">
                <a:latin typeface="Comic Sans MS"/>
                <a:cs typeface="Comic Sans MS"/>
              </a:rPr>
              <a:t> </a:t>
            </a:r>
            <a:r>
              <a:rPr sz="2400" spc="-5" dirty="0">
                <a:latin typeface="Comic Sans MS"/>
                <a:cs typeface="Comic Sans MS"/>
              </a:rPr>
              <a:t>serios</a:t>
            </a:r>
            <a:r>
              <a:rPr sz="2400" dirty="0">
                <a:latin typeface="Comic Sans MS"/>
                <a:cs typeface="Comic Sans MS"/>
              </a:rPr>
              <a:t> </a:t>
            </a:r>
            <a:r>
              <a:rPr sz="2400" spc="-5" dirty="0" err="1">
                <a:latin typeface="Comic Sans MS"/>
                <a:cs typeface="Comic Sans MS"/>
              </a:rPr>
              <a:t>pueden</a:t>
            </a:r>
            <a:r>
              <a:rPr sz="2400" dirty="0">
                <a:latin typeface="Comic Sans MS"/>
                <a:cs typeface="Comic Sans MS"/>
              </a:rPr>
              <a:t> </a:t>
            </a:r>
            <a:r>
              <a:rPr sz="2400" spc="-5" dirty="0">
                <a:latin typeface="Comic Sans MS"/>
                <a:cs typeface="Comic Sans MS"/>
              </a:rPr>
              <a:t>ser</a:t>
            </a:r>
            <a:r>
              <a:rPr lang="es-AR" sz="2400" spc="-5" dirty="0">
                <a:latin typeface="Comic Sans MS"/>
                <a:cs typeface="Comic Sans MS"/>
              </a:rPr>
              <a:t> </a:t>
            </a:r>
            <a:r>
              <a:rPr sz="2400" spc="-5" dirty="0" err="1">
                <a:latin typeface="Comic Sans MS"/>
                <a:cs typeface="Comic Sans MS"/>
              </a:rPr>
              <a:t>originados</a:t>
            </a:r>
            <a:r>
              <a:rPr sz="2400" dirty="0">
                <a:latin typeface="Comic Sans MS"/>
                <a:cs typeface="Comic Sans MS"/>
              </a:rPr>
              <a:t> </a:t>
            </a:r>
            <a:r>
              <a:rPr sz="2400" spc="-5" dirty="0">
                <a:latin typeface="Comic Sans MS"/>
                <a:cs typeface="Comic Sans MS"/>
              </a:rPr>
              <a:t>directamente</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uso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contactos</a:t>
            </a:r>
            <a:r>
              <a:rPr lang="es-AR" sz="2400" spc="-5" dirty="0">
                <a:latin typeface="Comic Sans MS"/>
                <a:cs typeface="Comic Sans MS"/>
              </a:rPr>
              <a:t> </a:t>
            </a:r>
            <a:r>
              <a:rPr sz="2400" spc="-5" dirty="0" err="1">
                <a:latin typeface="Comic Sans MS"/>
                <a:cs typeface="Comic Sans MS"/>
              </a:rPr>
              <a:t>auxiliares</a:t>
            </a:r>
            <a:r>
              <a:rPr sz="2400" spc="-5" dirty="0">
                <a:latin typeface="Comic Sans MS"/>
                <a:cs typeface="Comic Sans MS"/>
              </a:rPr>
              <a:t> para deshabilitar la protección y </a:t>
            </a:r>
            <a:r>
              <a:rPr sz="2400" spc="-5" dirty="0" err="1">
                <a:latin typeface="Comic Sans MS"/>
                <a:cs typeface="Comic Sans MS"/>
              </a:rPr>
              <a:t>esta</a:t>
            </a:r>
            <a:r>
              <a:rPr sz="2400" spc="-5" dirty="0">
                <a:latin typeface="Comic Sans MS"/>
                <a:cs typeface="Comic Sans MS"/>
              </a:rPr>
              <a:t> </a:t>
            </a:r>
            <a:r>
              <a:rPr sz="2400" spc="-5" dirty="0" err="1">
                <a:latin typeface="Comic Sans MS"/>
                <a:cs typeface="Comic Sans MS"/>
              </a:rPr>
              <a:t>práctica</a:t>
            </a:r>
            <a:r>
              <a:rPr lang="es-AR" sz="2400" spc="-5" dirty="0">
                <a:latin typeface="Comic Sans MS"/>
                <a:cs typeface="Comic Sans MS"/>
              </a:rPr>
              <a:t> </a:t>
            </a:r>
            <a:r>
              <a:rPr sz="2400" spc="-5" dirty="0">
                <a:latin typeface="Comic Sans MS"/>
                <a:cs typeface="Comic Sans MS"/>
              </a:rPr>
              <a:t>no es</a:t>
            </a:r>
            <a:r>
              <a:rPr sz="2400" dirty="0">
                <a:latin typeface="Comic Sans MS"/>
                <a:cs typeface="Comic Sans MS"/>
              </a:rPr>
              <a:t> </a:t>
            </a:r>
            <a:r>
              <a:rPr sz="2400" spc="-5" dirty="0" err="1">
                <a:latin typeface="Comic Sans MS"/>
                <a:cs typeface="Comic Sans MS"/>
              </a:rPr>
              <a:t>recomendada</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Algunos</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control</a:t>
            </a:r>
            <a:r>
              <a:rPr lang="es-MX" sz="2400" dirty="0">
                <a:latin typeface="Comic Sans MS"/>
                <a:cs typeface="Comic Sans MS"/>
              </a:rPr>
              <a:t> </a:t>
            </a:r>
            <a:r>
              <a:rPr lang="es-MX" sz="2400" spc="-5" dirty="0">
                <a:latin typeface="Comic Sans MS"/>
                <a:cs typeface="Comic Sans MS"/>
              </a:rPr>
              <a:t>usan</a:t>
            </a:r>
            <a:r>
              <a:rPr lang="es-MX" sz="2400"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a:latin typeface="Comic Sans MS"/>
                <a:cs typeface="Comic Sans MS"/>
              </a:rPr>
              <a:t>contactos auxiliares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cuchillas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deshabilitar</a:t>
            </a:r>
            <a:r>
              <a:rPr lang="es-MX" sz="2400" dirty="0">
                <a:latin typeface="Comic Sans MS"/>
                <a:cs typeface="Comic Sans MS"/>
              </a:rPr>
              <a:t> </a:t>
            </a:r>
            <a:r>
              <a:rPr lang="es-MX" sz="2400" spc="-5" dirty="0">
                <a:latin typeface="Comic Sans MS"/>
                <a:cs typeface="Comic Sans MS"/>
              </a:rPr>
              <a:t>ciertos disparos de calderas mientras que la máquina está en el proceso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arranque.</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bastante</a:t>
            </a:r>
            <a:r>
              <a:rPr lang="es-MX" sz="2400" spc="260" dirty="0">
                <a:latin typeface="Comic Sans MS"/>
                <a:cs typeface="Comic Sans MS"/>
              </a:rPr>
              <a:t> </a:t>
            </a:r>
            <a:r>
              <a:rPr lang="es-MX" sz="2400" spc="-5" dirty="0">
                <a:latin typeface="Comic Sans MS"/>
                <a:cs typeface="Comic Sans MS"/>
              </a:rPr>
              <a:t>común</a:t>
            </a:r>
            <a:r>
              <a:rPr lang="es-MX" sz="2400" spc="260" dirty="0">
                <a:latin typeface="Comic Sans MS"/>
                <a:cs typeface="Comic Sans MS"/>
              </a:rPr>
              <a:t> </a:t>
            </a:r>
            <a:r>
              <a:rPr lang="es-MX" sz="2400" spc="-5" dirty="0">
                <a:latin typeface="Comic Sans MS"/>
                <a:cs typeface="Comic Sans MS"/>
              </a:rPr>
              <a:t>en unidades de carbón donde se toma un largo tiempo para poner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ocurre</a:t>
            </a:r>
            <a:r>
              <a:rPr lang="es-MX" sz="2400" spc="260" dirty="0">
                <a:latin typeface="Comic Sans MS"/>
                <a:cs typeface="Comic Sans MS"/>
              </a:rPr>
              <a:t> </a:t>
            </a:r>
            <a:r>
              <a:rPr lang="es-MX" sz="2400" spc="-5" dirty="0">
                <a:latin typeface="Comic Sans MS"/>
                <a:cs typeface="Comic Sans MS"/>
              </a:rPr>
              <a:t>un</a:t>
            </a:r>
            <a:r>
              <a:rPr lang="es-MX" sz="2400" spc="260" dirty="0">
                <a:latin typeface="Comic Sans MS"/>
                <a:cs typeface="Comic Sans MS"/>
              </a:rPr>
              <a:t> </a:t>
            </a:r>
            <a:r>
              <a:rPr lang="es-MX" sz="2400" spc="-5" dirty="0">
                <a:latin typeface="Comic Sans MS"/>
                <a:cs typeface="Comic Sans MS"/>
              </a:rPr>
              <a:t>disparo indeseado,</a:t>
            </a:r>
            <a:r>
              <a:rPr lang="es-MX" sz="2400" dirty="0">
                <a:latin typeface="Comic Sans MS"/>
                <a:cs typeface="Comic Sans MS"/>
              </a:rPr>
              <a:t> </a:t>
            </a:r>
            <a:r>
              <a:rPr lang="es-MX" sz="2400" spc="-5" dirty="0">
                <a:latin typeface="Comic Sans MS"/>
                <a:cs typeface="Comic Sans MS"/>
              </a:rPr>
              <a:t>muchas</a:t>
            </a:r>
            <a:r>
              <a:rPr lang="es-MX" sz="2400" dirty="0">
                <a:latin typeface="Comic Sans MS"/>
                <a:cs typeface="Comic Sans MS"/>
              </a:rPr>
              <a:t> </a:t>
            </a:r>
            <a:r>
              <a:rPr lang="es-MX" sz="2400" spc="-5" dirty="0">
                <a:latin typeface="Comic Sans MS"/>
                <a:cs typeface="Comic Sans MS"/>
              </a:rPr>
              <a:t>horas</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perdidas.</a:t>
            </a:r>
            <a:r>
              <a:rPr lang="es-MX" sz="2400" spc="254" dirty="0">
                <a:latin typeface="Comic Sans MS"/>
                <a:cs typeface="Comic Sans MS"/>
              </a:rPr>
              <a:t> </a:t>
            </a:r>
            <a:r>
              <a:rPr lang="es-MX" sz="2400" spc="-5" dirty="0">
                <a:latin typeface="Comic Sans MS"/>
                <a:cs typeface="Comic Sans MS"/>
              </a:rPr>
              <a:t>Aun cuando</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necesario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sensitivos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 problemas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control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calderas,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estar</a:t>
            </a:r>
            <a:r>
              <a:rPr lang="es-MX" sz="2400" dirty="0">
                <a:latin typeface="Comic Sans MS"/>
                <a:cs typeface="Comic Sans MS"/>
              </a:rPr>
              <a:t> </a:t>
            </a:r>
            <a:r>
              <a:rPr lang="es-MX" sz="2400" spc="-5" dirty="0">
                <a:latin typeface="Comic Sans MS"/>
                <a:cs typeface="Comic Sans MS"/>
              </a:rPr>
              <a:t>comprometida</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el proceso de arranque deshabilitando su capacidad para disparar</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turbina/caldera.</a:t>
            </a:r>
            <a:endParaRPr lang="es-MX" sz="24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 name="object 89"/>
          <p:cNvSpPr txBox="1"/>
          <p:nvPr/>
        </p:nvSpPr>
        <p:spPr>
          <a:xfrm>
            <a:off x="254000" y="381000"/>
            <a:ext cx="17449800" cy="3731791"/>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Mantenimiento. </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sz="2400" spc="-5" dirty="0" err="1">
                <a:latin typeface="Comic Sans MS"/>
                <a:cs typeface="Comic Sans MS"/>
              </a:rPr>
              <a:t>Cuando</a:t>
            </a:r>
            <a:r>
              <a:rPr sz="2400" spc="-5" dirty="0">
                <a:latin typeface="Comic Sans MS"/>
                <a:cs typeface="Comic Sans MS"/>
              </a:rPr>
              <a:t> el generador está fuera de </a:t>
            </a:r>
            <a:r>
              <a:rPr sz="2400" spc="-5" dirty="0" err="1">
                <a:latin typeface="Comic Sans MS"/>
                <a:cs typeface="Comic Sans MS"/>
              </a:rPr>
              <a:t>línea</a:t>
            </a:r>
            <a:r>
              <a:rPr lang="es-AR" sz="2400" spc="-5" dirty="0">
                <a:latin typeface="Comic Sans MS"/>
                <a:cs typeface="Comic Sans MS"/>
              </a:rPr>
              <a:t> </a:t>
            </a:r>
            <a:r>
              <a:rPr sz="2400" spc="-5" dirty="0">
                <a:latin typeface="Comic Sans MS"/>
                <a:cs typeface="Comic Sans MS"/>
              </a:rPr>
              <a:t>por mantenimiento, reglas y procedimientos de </a:t>
            </a:r>
            <a:r>
              <a:rPr sz="2400" spc="-5" dirty="0" err="1">
                <a:latin typeface="Comic Sans MS"/>
                <a:cs typeface="Comic Sans MS"/>
              </a:rPr>
              <a:t>seguridad</a:t>
            </a:r>
            <a:r>
              <a:rPr lang="es-AR" sz="2400" spc="-5" dirty="0">
                <a:latin typeface="Comic Sans MS"/>
                <a:cs typeface="Comic Sans MS"/>
              </a:rPr>
              <a:t> </a:t>
            </a:r>
            <a:r>
              <a:rPr sz="2400" spc="-5" dirty="0" err="1">
                <a:latin typeface="Comic Sans MS"/>
                <a:cs typeface="Comic Sans MS"/>
              </a:rPr>
              <a:t>pueden</a:t>
            </a:r>
            <a:r>
              <a:rPr sz="2400" spc="235" dirty="0">
                <a:latin typeface="Comic Sans MS"/>
                <a:cs typeface="Comic Sans MS"/>
              </a:rPr>
              <a:t> </a:t>
            </a:r>
            <a:r>
              <a:rPr sz="2400" spc="-5" dirty="0">
                <a:latin typeface="Comic Sans MS"/>
                <a:cs typeface="Comic Sans MS"/>
              </a:rPr>
              <a:t>requerir</a:t>
            </a:r>
            <a:r>
              <a:rPr sz="2400" spc="229" dirty="0">
                <a:latin typeface="Comic Sans MS"/>
                <a:cs typeface="Comic Sans MS"/>
              </a:rPr>
              <a:t> </a:t>
            </a:r>
            <a:r>
              <a:rPr sz="2400" spc="-5" dirty="0">
                <a:latin typeface="Comic Sans MS"/>
                <a:cs typeface="Comic Sans MS"/>
              </a:rPr>
              <a:t>que</a:t>
            </a:r>
            <a:r>
              <a:rPr sz="2400" spc="240" dirty="0">
                <a:latin typeface="Comic Sans MS"/>
                <a:cs typeface="Comic Sans MS"/>
              </a:rPr>
              <a:t> </a:t>
            </a:r>
            <a:r>
              <a:rPr sz="2400" spc="-5" dirty="0">
                <a:latin typeface="Comic Sans MS"/>
                <a:cs typeface="Comic Sans MS"/>
              </a:rPr>
              <a:t>los</a:t>
            </a:r>
            <a:r>
              <a:rPr sz="2400" spc="235" dirty="0">
                <a:latin typeface="Comic Sans MS"/>
                <a:cs typeface="Comic Sans MS"/>
              </a:rPr>
              <a:t> </a:t>
            </a:r>
            <a:r>
              <a:rPr sz="2400" spc="-5" dirty="0">
                <a:latin typeface="Comic Sans MS"/>
                <a:cs typeface="Comic Sans MS"/>
              </a:rPr>
              <a:t>transformadores</a:t>
            </a:r>
            <a:r>
              <a:rPr sz="2400" spc="235" dirty="0">
                <a:latin typeface="Comic Sans MS"/>
                <a:cs typeface="Comic Sans MS"/>
              </a:rPr>
              <a:t> </a:t>
            </a:r>
            <a:r>
              <a:rPr sz="2400" spc="-5" dirty="0">
                <a:latin typeface="Comic Sans MS"/>
                <a:cs typeface="Comic Sans MS"/>
              </a:rPr>
              <a:t>de</a:t>
            </a:r>
            <a:r>
              <a:rPr sz="2400" spc="225" dirty="0">
                <a:latin typeface="Comic Sans MS"/>
                <a:cs typeface="Comic Sans MS"/>
              </a:rPr>
              <a:t> </a:t>
            </a:r>
            <a:r>
              <a:rPr sz="2400" spc="-5" dirty="0" err="1">
                <a:latin typeface="Comic Sans MS"/>
                <a:cs typeface="Comic Sans MS"/>
              </a:rPr>
              <a:t>potencial</a:t>
            </a:r>
            <a:r>
              <a:rPr lang="es-AR" sz="2400" spc="-5" dirty="0">
                <a:latin typeface="Comic Sans MS"/>
                <a:cs typeface="Comic Sans MS"/>
              </a:rPr>
              <a:t> </a:t>
            </a:r>
            <a:r>
              <a:rPr sz="2400" spc="-5" dirty="0">
                <a:latin typeface="Comic Sans MS"/>
                <a:cs typeface="Comic Sans MS"/>
              </a:rPr>
              <a:t>del</a:t>
            </a:r>
            <a:r>
              <a:rPr sz="2400" spc="135" dirty="0">
                <a:latin typeface="Comic Sans MS"/>
                <a:cs typeface="Comic Sans MS"/>
              </a:rPr>
              <a:t> </a:t>
            </a:r>
            <a:r>
              <a:rPr sz="2400" spc="-5" dirty="0">
                <a:latin typeface="Comic Sans MS"/>
                <a:cs typeface="Comic Sans MS"/>
              </a:rPr>
              <a:t>generador</a:t>
            </a:r>
            <a:r>
              <a:rPr sz="2400" spc="135" dirty="0">
                <a:latin typeface="Comic Sans MS"/>
                <a:cs typeface="Comic Sans MS"/>
              </a:rPr>
              <a:t> </a:t>
            </a:r>
            <a:r>
              <a:rPr sz="2400" spc="-5" dirty="0">
                <a:latin typeface="Comic Sans MS"/>
                <a:cs typeface="Comic Sans MS"/>
              </a:rPr>
              <a:t>sean</a:t>
            </a:r>
            <a:r>
              <a:rPr sz="2400" spc="135" dirty="0">
                <a:latin typeface="Comic Sans MS"/>
                <a:cs typeface="Comic Sans MS"/>
              </a:rPr>
              <a:t> </a:t>
            </a:r>
            <a:r>
              <a:rPr sz="2400" spc="-5" dirty="0">
                <a:latin typeface="Comic Sans MS"/>
                <a:cs typeface="Comic Sans MS"/>
              </a:rPr>
              <a:t>sacados</a:t>
            </a:r>
            <a:r>
              <a:rPr sz="2400" spc="140" dirty="0">
                <a:latin typeface="Comic Sans MS"/>
                <a:cs typeface="Comic Sans MS"/>
              </a:rPr>
              <a:t> </a:t>
            </a:r>
            <a:r>
              <a:rPr sz="2400" spc="-5" dirty="0">
                <a:latin typeface="Comic Sans MS"/>
                <a:cs typeface="Comic Sans MS"/>
              </a:rPr>
              <a:t>de</a:t>
            </a:r>
            <a:r>
              <a:rPr sz="2400" spc="135" dirty="0">
                <a:latin typeface="Comic Sans MS"/>
                <a:cs typeface="Comic Sans MS"/>
              </a:rPr>
              <a:t> </a:t>
            </a:r>
            <a:r>
              <a:rPr sz="2400" spc="-5" dirty="0">
                <a:latin typeface="Comic Sans MS"/>
                <a:cs typeface="Comic Sans MS"/>
              </a:rPr>
              <a:t>sus</a:t>
            </a:r>
            <a:r>
              <a:rPr sz="2400" spc="125" dirty="0">
                <a:latin typeface="Comic Sans MS"/>
                <a:cs typeface="Comic Sans MS"/>
              </a:rPr>
              <a:t> </a:t>
            </a:r>
            <a:r>
              <a:rPr sz="2400" spc="-5" dirty="0">
                <a:latin typeface="Comic Sans MS"/>
                <a:cs typeface="Comic Sans MS"/>
              </a:rPr>
              <a:t>gabinetes.</a:t>
            </a:r>
            <a:r>
              <a:rPr sz="2400" spc="125" dirty="0">
                <a:latin typeface="Comic Sans MS"/>
                <a:cs typeface="Comic Sans MS"/>
              </a:rPr>
              <a:t> </a:t>
            </a:r>
            <a:r>
              <a:rPr sz="2400" spc="-5" dirty="0" err="1">
                <a:latin typeface="Comic Sans MS"/>
                <a:cs typeface="Comic Sans MS"/>
              </a:rPr>
              <a:t>También</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algunos</a:t>
            </a:r>
            <a:r>
              <a:rPr sz="2400" dirty="0">
                <a:latin typeface="Comic Sans MS"/>
                <a:cs typeface="Comic Sans MS"/>
              </a:rPr>
              <a:t> </a:t>
            </a:r>
            <a:r>
              <a:rPr sz="2400" spc="-5" dirty="0">
                <a:latin typeface="Comic Sans MS"/>
                <a:cs typeface="Comic Sans MS"/>
              </a:rPr>
              <a:t>casos,</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transformadores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corriente</a:t>
            </a:r>
            <a:r>
              <a:rPr lang="es-AR" sz="2400" spc="-5" dirty="0">
                <a:latin typeface="Comic Sans MS"/>
                <a:cs typeface="Comic Sans MS"/>
              </a:rPr>
              <a:t> </a:t>
            </a:r>
            <a:r>
              <a:rPr sz="2400" spc="-5" dirty="0" err="1">
                <a:latin typeface="Comic Sans MS"/>
                <a:cs typeface="Comic Sans MS"/>
              </a:rPr>
              <a:t>pueden</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cortocircuitados</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también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err="1">
                <a:latin typeface="Comic Sans MS"/>
                <a:cs typeface="Comic Sans MS"/>
              </a:rPr>
              <a:t>fuente</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disparo</a:t>
            </a:r>
            <a:r>
              <a:rPr sz="2400" spc="135" dirty="0">
                <a:latin typeface="Comic Sans MS"/>
                <a:cs typeface="Comic Sans MS"/>
              </a:rPr>
              <a:t> </a:t>
            </a:r>
            <a:r>
              <a:rPr sz="2400" spc="-5" dirty="0">
                <a:latin typeface="Comic Sans MS"/>
                <a:cs typeface="Comic Sans MS"/>
              </a:rPr>
              <a:t>de</a:t>
            </a:r>
            <a:r>
              <a:rPr sz="2400" spc="135" dirty="0">
                <a:latin typeface="Comic Sans MS"/>
                <a:cs typeface="Comic Sans MS"/>
              </a:rPr>
              <a:t> </a:t>
            </a:r>
            <a:r>
              <a:rPr sz="2400" spc="-5" dirty="0">
                <a:latin typeface="Comic Sans MS"/>
                <a:cs typeface="Comic Sans MS"/>
              </a:rPr>
              <a:t>C.D.</a:t>
            </a:r>
            <a:r>
              <a:rPr sz="2400" spc="135" dirty="0">
                <a:latin typeface="Comic Sans MS"/>
                <a:cs typeface="Comic Sans MS"/>
              </a:rPr>
              <a:t> </a:t>
            </a:r>
            <a:r>
              <a:rPr sz="2400" spc="-5" dirty="0">
                <a:latin typeface="Comic Sans MS"/>
                <a:cs typeface="Comic Sans MS"/>
              </a:rPr>
              <a:t>de</a:t>
            </a:r>
            <a:r>
              <a:rPr sz="2400" spc="135" dirty="0">
                <a:latin typeface="Comic Sans MS"/>
                <a:cs typeface="Comic Sans MS"/>
              </a:rPr>
              <a:t> </a:t>
            </a:r>
            <a:r>
              <a:rPr sz="2400" spc="-5" dirty="0">
                <a:latin typeface="Comic Sans MS"/>
                <a:cs typeface="Comic Sans MS"/>
              </a:rPr>
              <a:t>la</a:t>
            </a:r>
            <a:r>
              <a:rPr sz="2400" spc="135" dirty="0">
                <a:latin typeface="Comic Sans MS"/>
                <a:cs typeface="Comic Sans MS"/>
              </a:rPr>
              <a:t> </a:t>
            </a:r>
            <a:r>
              <a:rPr sz="2400" spc="-5" dirty="0">
                <a:latin typeface="Comic Sans MS"/>
                <a:cs typeface="Comic Sans MS"/>
              </a:rPr>
              <a:t>estación</a:t>
            </a:r>
            <a:r>
              <a:rPr sz="2400" spc="135" dirty="0">
                <a:latin typeface="Comic Sans MS"/>
                <a:cs typeface="Comic Sans MS"/>
              </a:rPr>
              <a:t> </a:t>
            </a:r>
            <a:r>
              <a:rPr sz="2400" spc="-5" dirty="0">
                <a:latin typeface="Comic Sans MS"/>
                <a:cs typeface="Comic Sans MS"/>
              </a:rPr>
              <a:t>puede</a:t>
            </a:r>
            <a:r>
              <a:rPr sz="2400" spc="135" dirty="0">
                <a:latin typeface="Comic Sans MS"/>
                <a:cs typeface="Comic Sans MS"/>
              </a:rPr>
              <a:t> </a:t>
            </a:r>
            <a:r>
              <a:rPr sz="2400" spc="-5" dirty="0">
                <a:latin typeface="Comic Sans MS"/>
                <a:cs typeface="Comic Sans MS"/>
              </a:rPr>
              <a:t>ser</a:t>
            </a:r>
            <a:r>
              <a:rPr sz="2400" spc="135" dirty="0">
                <a:latin typeface="Comic Sans MS"/>
                <a:cs typeface="Comic Sans MS"/>
              </a:rPr>
              <a:t> </a:t>
            </a:r>
            <a:r>
              <a:rPr sz="2400" spc="-5" dirty="0" err="1">
                <a:latin typeface="Comic Sans MS"/>
                <a:cs typeface="Comic Sans MS"/>
              </a:rPr>
              <a:t>desconectada</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El ingeniero de diseño debe estar consciente de </a:t>
            </a:r>
            <a:r>
              <a:rPr sz="2400" spc="-5" dirty="0" err="1">
                <a:latin typeface="Comic Sans MS"/>
                <a:cs typeface="Comic Sans MS"/>
              </a:rPr>
              <a:t>estas</a:t>
            </a:r>
            <a:r>
              <a:rPr lang="es-AR" sz="2400" spc="-5" dirty="0">
                <a:latin typeface="Comic Sans MS"/>
                <a:cs typeface="Comic Sans MS"/>
              </a:rPr>
              <a:t> </a:t>
            </a:r>
            <a:r>
              <a:rPr sz="2400" spc="-5" dirty="0" err="1">
                <a:latin typeface="Comic Sans MS"/>
                <a:cs typeface="Comic Sans MS"/>
              </a:rPr>
              <a:t>posibilidades</a:t>
            </a:r>
            <a:r>
              <a:rPr sz="2400" spc="254" dirty="0">
                <a:latin typeface="Comic Sans MS"/>
                <a:cs typeface="Comic Sans MS"/>
              </a:rPr>
              <a:t> </a:t>
            </a:r>
            <a:r>
              <a:rPr sz="2400" spc="-5" dirty="0">
                <a:latin typeface="Comic Sans MS"/>
                <a:cs typeface="Comic Sans MS"/>
              </a:rPr>
              <a:t>cuando determine</a:t>
            </a:r>
            <a:r>
              <a:rPr sz="2400" spc="260" dirty="0">
                <a:latin typeface="Comic Sans MS"/>
                <a:cs typeface="Comic Sans MS"/>
              </a:rPr>
              <a:t> </a:t>
            </a:r>
            <a:r>
              <a:rPr sz="2400" spc="-5" dirty="0">
                <a:latin typeface="Comic Sans MS"/>
                <a:cs typeface="Comic Sans MS"/>
              </a:rPr>
              <a:t>el tipo y </a:t>
            </a:r>
            <a:r>
              <a:rPr sz="2400" spc="-5" dirty="0" err="1">
                <a:latin typeface="Comic Sans MS"/>
                <a:cs typeface="Comic Sans MS"/>
              </a:rPr>
              <a:t>localización</a:t>
            </a:r>
            <a:r>
              <a:rPr sz="2400" spc="-5" dirty="0">
                <a:latin typeface="Comic Sans MS"/>
                <a:cs typeface="Comic Sans MS"/>
              </a:rPr>
              <a:t> de</a:t>
            </a:r>
            <a:r>
              <a:rPr lang="es-AR" sz="2400" spc="-5" dirty="0">
                <a:latin typeface="Comic Sans MS"/>
                <a:cs typeface="Comic Sans MS"/>
              </a:rPr>
              <a:t> </a:t>
            </a:r>
            <a:r>
              <a:rPr sz="2400" spc="-5" dirty="0">
                <a:latin typeface="Comic Sans MS"/>
                <a:cs typeface="Comic Sans MS"/>
              </a:rPr>
              <a:t>la protección de respaldo del generador y la </a:t>
            </a:r>
            <a:r>
              <a:rPr sz="2400" spc="-5" dirty="0" err="1">
                <a:latin typeface="Comic Sans MS"/>
                <a:cs typeface="Comic Sans MS"/>
              </a:rPr>
              <a:t>protección</a:t>
            </a:r>
            <a:r>
              <a:rPr lang="es-AR" sz="2400" spc="-5" dirty="0">
                <a:latin typeface="Comic Sans MS"/>
                <a:cs typeface="Comic Sans MS"/>
              </a:rPr>
              <a:t> </a:t>
            </a:r>
            <a:r>
              <a:rPr sz="2400" spc="-5" dirty="0">
                <a:latin typeface="Comic Sans MS"/>
                <a:cs typeface="Comic Sans MS"/>
              </a:rPr>
              <a:t>contra</a:t>
            </a:r>
            <a:r>
              <a:rPr sz="2400" dirty="0">
                <a:latin typeface="Comic Sans MS"/>
                <a:cs typeface="Comic Sans MS"/>
              </a:rPr>
              <a:t> </a:t>
            </a:r>
            <a:r>
              <a:rPr sz="2400" spc="-5" dirty="0">
                <a:latin typeface="Comic Sans MS"/>
                <a:cs typeface="Comic Sans MS"/>
              </a:rPr>
              <a:t>energización</a:t>
            </a:r>
            <a:r>
              <a:rPr sz="2400" dirty="0">
                <a:latin typeface="Comic Sans MS"/>
                <a:cs typeface="Comic Sans MS"/>
              </a:rPr>
              <a:t> </a:t>
            </a:r>
            <a:r>
              <a:rPr sz="2400" spc="-5" dirty="0">
                <a:latin typeface="Comic Sans MS"/>
                <a:cs typeface="Comic Sans MS"/>
              </a:rPr>
              <a:t>inadvertida.</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creencia</a:t>
            </a:r>
            <a:r>
              <a:rPr sz="2400" spc="254" dirty="0">
                <a:latin typeface="Comic Sans MS"/>
                <a:cs typeface="Comic Sans MS"/>
              </a:rPr>
              <a:t> </a:t>
            </a:r>
            <a:r>
              <a:rPr sz="2400" spc="-5" dirty="0" err="1">
                <a:latin typeface="Comic Sans MS"/>
                <a:cs typeface="Comic Sans MS"/>
              </a:rPr>
              <a:t>común</a:t>
            </a:r>
            <a:r>
              <a:rPr sz="2400" spc="-5" dirty="0">
                <a:latin typeface="Comic Sans MS"/>
                <a:cs typeface="Comic Sans MS"/>
              </a:rPr>
              <a:t> es</a:t>
            </a:r>
            <a:r>
              <a:rPr lang="es-AR" sz="2400" spc="-5" dirty="0">
                <a:latin typeface="Comic Sans MS"/>
                <a:cs typeface="Comic Sans MS"/>
              </a:rPr>
              <a:t> </a:t>
            </a:r>
            <a:r>
              <a:rPr sz="2400" spc="-5" dirty="0">
                <a:latin typeface="Comic Sans MS"/>
                <a:cs typeface="Comic Sans MS"/>
              </a:rPr>
              <a:t>que</a:t>
            </a:r>
            <a:r>
              <a:rPr sz="2400" spc="70" dirty="0">
                <a:latin typeface="Comic Sans MS"/>
                <a:cs typeface="Comic Sans MS"/>
              </a:rPr>
              <a:t> </a:t>
            </a:r>
            <a:r>
              <a:rPr sz="2400" spc="-5" dirty="0">
                <a:latin typeface="Comic Sans MS"/>
                <a:cs typeface="Comic Sans MS"/>
              </a:rPr>
              <a:t>si</a:t>
            </a:r>
            <a:r>
              <a:rPr sz="2400" spc="70" dirty="0">
                <a:latin typeface="Comic Sans MS"/>
                <a:cs typeface="Comic Sans MS"/>
              </a:rPr>
              <a:t> </a:t>
            </a:r>
            <a:r>
              <a:rPr sz="2400" spc="-5" dirty="0">
                <a:latin typeface="Comic Sans MS"/>
                <a:cs typeface="Comic Sans MS"/>
              </a:rPr>
              <a:t>el</a:t>
            </a:r>
            <a:r>
              <a:rPr sz="2400" spc="70" dirty="0">
                <a:latin typeface="Comic Sans MS"/>
                <a:cs typeface="Comic Sans MS"/>
              </a:rPr>
              <a:t> </a:t>
            </a:r>
            <a:r>
              <a:rPr sz="2400" spc="-5" dirty="0">
                <a:latin typeface="Comic Sans MS"/>
                <a:cs typeface="Comic Sans MS"/>
              </a:rPr>
              <a:t>generador</a:t>
            </a:r>
            <a:r>
              <a:rPr sz="2400" spc="65" dirty="0">
                <a:latin typeface="Comic Sans MS"/>
                <a:cs typeface="Comic Sans MS"/>
              </a:rPr>
              <a:t> </a:t>
            </a:r>
            <a:r>
              <a:rPr sz="2400" spc="-5" dirty="0">
                <a:latin typeface="Comic Sans MS"/>
                <a:cs typeface="Comic Sans MS"/>
              </a:rPr>
              <a:t>está</a:t>
            </a:r>
            <a:r>
              <a:rPr sz="2400" spc="70" dirty="0">
                <a:latin typeface="Comic Sans MS"/>
                <a:cs typeface="Comic Sans MS"/>
              </a:rPr>
              <a:t> </a:t>
            </a:r>
            <a:r>
              <a:rPr sz="2400" spc="-5" dirty="0">
                <a:latin typeface="Comic Sans MS"/>
                <a:cs typeface="Comic Sans MS"/>
              </a:rPr>
              <a:t>fuera</a:t>
            </a:r>
            <a:r>
              <a:rPr sz="2400" spc="70" dirty="0">
                <a:latin typeface="Comic Sans MS"/>
                <a:cs typeface="Comic Sans MS"/>
              </a:rPr>
              <a:t> </a:t>
            </a:r>
            <a:r>
              <a:rPr sz="2400" spc="-5" dirty="0">
                <a:latin typeface="Comic Sans MS"/>
                <a:cs typeface="Comic Sans MS"/>
              </a:rPr>
              <a:t>de</a:t>
            </a:r>
            <a:r>
              <a:rPr sz="2400" spc="70" dirty="0">
                <a:latin typeface="Comic Sans MS"/>
                <a:cs typeface="Comic Sans MS"/>
              </a:rPr>
              <a:t> </a:t>
            </a:r>
            <a:r>
              <a:rPr sz="2400" spc="-5" dirty="0">
                <a:latin typeface="Comic Sans MS"/>
                <a:cs typeface="Comic Sans MS"/>
              </a:rPr>
              <a:t>línea,</a:t>
            </a:r>
            <a:r>
              <a:rPr sz="2400" spc="65" dirty="0">
                <a:latin typeface="Comic Sans MS"/>
                <a:cs typeface="Comic Sans MS"/>
              </a:rPr>
              <a:t> </a:t>
            </a:r>
            <a:r>
              <a:rPr sz="2400" spc="-5" dirty="0">
                <a:latin typeface="Comic Sans MS"/>
                <a:cs typeface="Comic Sans MS"/>
              </a:rPr>
              <a:t>la</a:t>
            </a:r>
            <a:r>
              <a:rPr sz="2400" spc="70" dirty="0">
                <a:latin typeface="Comic Sans MS"/>
                <a:cs typeface="Comic Sans MS"/>
              </a:rPr>
              <a:t> </a:t>
            </a:r>
            <a:r>
              <a:rPr sz="2400" spc="-5" dirty="0" err="1">
                <a:latin typeface="Comic Sans MS"/>
                <a:cs typeface="Comic Sans MS"/>
              </a:rPr>
              <a:t>protección</a:t>
            </a:r>
            <a:r>
              <a:rPr sz="2400" spc="70" dirty="0">
                <a:latin typeface="Comic Sans MS"/>
                <a:cs typeface="Comic Sans MS"/>
              </a:rPr>
              <a:t> </a:t>
            </a:r>
            <a:r>
              <a:rPr sz="2400" spc="-5" dirty="0">
                <a:latin typeface="Comic Sans MS"/>
                <a:cs typeface="Comic Sans MS"/>
              </a:rPr>
              <a:t>no</a:t>
            </a:r>
            <a:r>
              <a:rPr lang="es-AR" sz="2400" spc="-5" dirty="0">
                <a:latin typeface="Comic Sans MS"/>
                <a:cs typeface="Comic Sans MS"/>
              </a:rPr>
              <a:t> </a:t>
            </a:r>
            <a:r>
              <a:rPr sz="2400" spc="-5" dirty="0">
                <a:latin typeface="Comic Sans MS"/>
                <a:cs typeface="Comic Sans MS"/>
              </a:rPr>
              <a:t>es necesaria. Sin embargo, la larga lista de </a:t>
            </a:r>
            <a:r>
              <a:rPr sz="2400" spc="-5" dirty="0" err="1">
                <a:latin typeface="Comic Sans MS"/>
                <a:cs typeface="Comic Sans MS"/>
              </a:rPr>
              <a:t>generadores</a:t>
            </a:r>
            <a:r>
              <a:rPr lang="es-AR" sz="2400" spc="-5"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han</a:t>
            </a:r>
            <a:r>
              <a:rPr sz="2400" dirty="0">
                <a:latin typeface="Comic Sans MS"/>
                <a:cs typeface="Comic Sans MS"/>
              </a:rPr>
              <a:t> </a:t>
            </a:r>
            <a:r>
              <a:rPr sz="2400" spc="-5" dirty="0">
                <a:latin typeface="Comic Sans MS"/>
                <a:cs typeface="Comic Sans MS"/>
              </a:rPr>
              <a:t>sido</a:t>
            </a:r>
            <a:r>
              <a:rPr sz="2400" dirty="0">
                <a:latin typeface="Comic Sans MS"/>
                <a:cs typeface="Comic Sans MS"/>
              </a:rPr>
              <a:t> </a:t>
            </a:r>
            <a:r>
              <a:rPr sz="2400" spc="-5" dirty="0">
                <a:latin typeface="Comic Sans MS"/>
                <a:cs typeface="Comic Sans MS"/>
              </a:rPr>
              <a:t>energizados</a:t>
            </a:r>
            <a:r>
              <a:rPr sz="2400" dirty="0">
                <a:latin typeface="Comic Sans MS"/>
                <a:cs typeface="Comic Sans MS"/>
              </a:rPr>
              <a:t> </a:t>
            </a:r>
            <a:r>
              <a:rPr sz="2400" spc="-5" dirty="0">
                <a:latin typeface="Comic Sans MS"/>
                <a:cs typeface="Comic Sans MS"/>
              </a:rPr>
              <a:t>inadvertidamente</a:t>
            </a:r>
            <a:r>
              <a:rPr sz="2400" dirty="0">
                <a:latin typeface="Comic Sans MS"/>
                <a:cs typeface="Comic Sans MS"/>
              </a:rPr>
              <a:t> </a:t>
            </a:r>
            <a:r>
              <a:rPr sz="2400" spc="-5" dirty="0" err="1">
                <a:latin typeface="Comic Sans MS"/>
                <a:cs typeface="Comic Sans MS"/>
              </a:rPr>
              <a:t>tiende</a:t>
            </a:r>
            <a:r>
              <a:rPr sz="2400" dirty="0">
                <a:latin typeface="Comic Sans MS"/>
                <a:cs typeface="Comic Sans MS"/>
              </a:rPr>
              <a:t> </a:t>
            </a:r>
            <a:r>
              <a:rPr sz="2400" spc="-5" dirty="0">
                <a:latin typeface="Comic Sans MS"/>
                <a:cs typeface="Comic Sans MS"/>
              </a:rPr>
              <a:t>a</a:t>
            </a:r>
            <a:r>
              <a:rPr lang="es-AR" sz="2400" spc="-5" dirty="0">
                <a:latin typeface="Comic Sans MS"/>
                <a:cs typeface="Comic Sans MS"/>
              </a:rPr>
              <a:t> </a:t>
            </a:r>
            <a:r>
              <a:rPr sz="2400" spc="-5" dirty="0" err="1">
                <a:latin typeface="Comic Sans MS"/>
                <a:cs typeface="Comic Sans MS"/>
              </a:rPr>
              <a:t>soportar</a:t>
            </a:r>
            <a:r>
              <a:rPr sz="2400" spc="185" dirty="0">
                <a:latin typeface="Comic Sans MS"/>
                <a:cs typeface="Comic Sans MS"/>
              </a:rPr>
              <a:t> </a:t>
            </a:r>
            <a:r>
              <a:rPr sz="2400" spc="-5" dirty="0">
                <a:latin typeface="Comic Sans MS"/>
                <a:cs typeface="Comic Sans MS"/>
              </a:rPr>
              <a:t>la</a:t>
            </a:r>
            <a:r>
              <a:rPr sz="2400" spc="190" dirty="0">
                <a:latin typeface="Comic Sans MS"/>
                <a:cs typeface="Comic Sans MS"/>
              </a:rPr>
              <a:t> </a:t>
            </a:r>
            <a:r>
              <a:rPr sz="2400" spc="-5" dirty="0">
                <a:latin typeface="Comic Sans MS"/>
                <a:cs typeface="Comic Sans MS"/>
              </a:rPr>
              <a:t>necesidad</a:t>
            </a:r>
            <a:r>
              <a:rPr sz="2400" spc="190" dirty="0">
                <a:latin typeface="Comic Sans MS"/>
                <a:cs typeface="Comic Sans MS"/>
              </a:rPr>
              <a:t> </a:t>
            </a:r>
            <a:r>
              <a:rPr sz="2400" spc="-5" dirty="0">
                <a:latin typeface="Comic Sans MS"/>
                <a:cs typeface="Comic Sans MS"/>
              </a:rPr>
              <a:t>de</a:t>
            </a:r>
            <a:r>
              <a:rPr sz="2400" spc="185" dirty="0">
                <a:latin typeface="Comic Sans MS"/>
                <a:cs typeface="Comic Sans MS"/>
              </a:rPr>
              <a:t> </a:t>
            </a:r>
            <a:r>
              <a:rPr sz="2400" spc="-5" dirty="0">
                <a:latin typeface="Comic Sans MS"/>
                <a:cs typeface="Comic Sans MS"/>
              </a:rPr>
              <a:t>tener</a:t>
            </a:r>
            <a:r>
              <a:rPr sz="2400" spc="190" dirty="0">
                <a:latin typeface="Comic Sans MS"/>
                <a:cs typeface="Comic Sans MS"/>
              </a:rPr>
              <a:t> </a:t>
            </a:r>
            <a:r>
              <a:rPr sz="2400" spc="-5" dirty="0">
                <a:latin typeface="Comic Sans MS"/>
                <a:cs typeface="Comic Sans MS"/>
              </a:rPr>
              <a:t>toda</a:t>
            </a:r>
            <a:r>
              <a:rPr sz="2400" spc="190" dirty="0">
                <a:latin typeface="Comic Sans MS"/>
                <a:cs typeface="Comic Sans MS"/>
              </a:rPr>
              <a:t> </a:t>
            </a:r>
            <a:r>
              <a:rPr sz="2400" spc="-5" dirty="0">
                <a:latin typeface="Comic Sans MS"/>
                <a:cs typeface="Comic Sans MS"/>
              </a:rPr>
              <a:t>la</a:t>
            </a:r>
            <a:r>
              <a:rPr sz="2400" spc="185" dirty="0">
                <a:latin typeface="Comic Sans MS"/>
                <a:cs typeface="Comic Sans MS"/>
              </a:rPr>
              <a:t> </a:t>
            </a:r>
            <a:r>
              <a:rPr sz="2400" spc="-5" dirty="0" err="1">
                <a:latin typeface="Comic Sans MS"/>
                <a:cs typeface="Comic Sans MS"/>
              </a:rPr>
              <a:t>protección</a:t>
            </a:r>
            <a:r>
              <a:rPr sz="2400" spc="185" dirty="0">
                <a:latin typeface="Comic Sans MS"/>
                <a:cs typeface="Comic Sans MS"/>
              </a:rPr>
              <a:t> </a:t>
            </a:r>
            <a:r>
              <a:rPr sz="2400" spc="-5" dirty="0">
                <a:latin typeface="Comic Sans MS"/>
                <a:cs typeface="Comic Sans MS"/>
              </a:rPr>
              <a:t>que</a:t>
            </a:r>
            <a:r>
              <a:rPr lang="es-AR" sz="2400" spc="-5" dirty="0">
                <a:latin typeface="Comic Sans MS"/>
                <a:cs typeface="Comic Sans MS"/>
              </a:rPr>
              <a:t> </a:t>
            </a:r>
            <a:r>
              <a:rPr sz="2400" spc="-5" dirty="0">
                <a:latin typeface="Comic Sans MS"/>
                <a:cs typeface="Comic Sans MS"/>
              </a:rPr>
              <a:t>sea posible en servicio aun cuando la máquina </a:t>
            </a:r>
            <a:r>
              <a:rPr sz="2400" spc="-5" dirty="0" err="1">
                <a:latin typeface="Comic Sans MS"/>
                <a:cs typeface="Comic Sans MS"/>
              </a:rPr>
              <a:t>esté</a:t>
            </a:r>
            <a:r>
              <a:rPr sz="2400" spc="-5" dirty="0">
                <a:latin typeface="Comic Sans MS"/>
                <a:cs typeface="Comic Sans MS"/>
              </a:rPr>
              <a:t> </a:t>
            </a:r>
            <a:r>
              <a:rPr sz="2400" spc="-5" dirty="0" err="1">
                <a:latin typeface="Comic Sans MS"/>
                <a:cs typeface="Comic Sans MS"/>
              </a:rPr>
              <a:t>fuera</a:t>
            </a:r>
            <a:r>
              <a:rPr lang="es-AR" sz="2400" spc="-5" dirty="0">
                <a:latin typeface="Comic Sans MS"/>
                <a:cs typeface="Comic Sans MS"/>
              </a:rPr>
              <a:t> </a:t>
            </a:r>
            <a:r>
              <a:rPr sz="2400" spc="-5" dirty="0">
                <a:latin typeface="Comic Sans MS"/>
                <a:cs typeface="Comic Sans MS"/>
              </a:rPr>
              <a:t>de línea.</a:t>
            </a:r>
            <a:endParaRPr sz="2400" dirty="0">
              <a:latin typeface="Comic Sans MS"/>
              <a:cs typeface="Comic Sans MS"/>
            </a:endParaRPr>
          </a:p>
        </p:txBody>
      </p:sp>
    </p:spTree>
    <p:extLst>
      <p:ext uri="{BB962C8B-B14F-4D97-AF65-F5344CB8AC3E}">
        <p14:creationId xmlns:p14="http://schemas.microsoft.com/office/powerpoint/2010/main" xmlns="" val="3737229847"/>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 name="object 90"/>
          <p:cNvSpPr txBox="1"/>
          <p:nvPr/>
        </p:nvSpPr>
        <p:spPr>
          <a:xfrm>
            <a:off x="330200" y="381000"/>
            <a:ext cx="17297400" cy="240578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CONCLUSIÓN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 selección de la acción de disparo adecuada para los relés de protección del generador es una de los aspectos más importantes de la protección de generadores. Esta tarea</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amplio</a:t>
            </a:r>
            <a:r>
              <a:rPr lang="es-MX" sz="2400" dirty="0">
                <a:latin typeface="Comic Sans MS"/>
                <a:cs typeface="Comic Sans MS"/>
              </a:rPr>
              <a:t> </a:t>
            </a:r>
            <a:r>
              <a:rPr lang="es-MX" sz="2400" spc="-5" dirty="0">
                <a:latin typeface="Comic Sans MS"/>
                <a:cs typeface="Comic Sans MS"/>
              </a:rPr>
              <a:t>entendimiento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protección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 generador/turbina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prácticas</a:t>
            </a:r>
            <a:r>
              <a:rPr lang="es-MX" sz="2400" dirty="0">
                <a:latin typeface="Comic Sans MS"/>
                <a:cs typeface="Comic Sans MS"/>
              </a:rPr>
              <a:t> </a:t>
            </a:r>
            <a:r>
              <a:rPr lang="es-MX" sz="2400" spc="-5" dirty="0">
                <a:latin typeface="Comic Sans MS"/>
                <a:cs typeface="Comic Sans MS"/>
              </a:rPr>
              <a:t>de operación/mantenimiento de la unidad. La selección del modo de disparo apropiado minimiza o previene daños y prepara</a:t>
            </a:r>
            <a:r>
              <a:rPr lang="es-MX" sz="2400" spc="5" dirty="0">
                <a:latin typeface="Comic Sans MS"/>
                <a:cs typeface="Comic Sans MS"/>
              </a:rPr>
              <a:t> </a:t>
            </a:r>
            <a:r>
              <a:rPr lang="es-MX" sz="2400" spc="-5" dirty="0">
                <a:latin typeface="Comic Sans MS"/>
                <a:cs typeface="Comic Sans MS"/>
              </a:rPr>
              <a:t>para</a:t>
            </a:r>
            <a:r>
              <a:rPr lang="es-MX" sz="2400" spc="5" dirty="0">
                <a:latin typeface="Comic Sans MS"/>
                <a:cs typeface="Comic Sans MS"/>
              </a:rPr>
              <a:t> </a:t>
            </a:r>
            <a:r>
              <a:rPr lang="es-MX" sz="2400" spc="-5" dirty="0">
                <a:latin typeface="Comic Sans MS"/>
                <a:cs typeface="Comic Sans MS"/>
              </a:rPr>
              <a:t>el</a:t>
            </a:r>
            <a:r>
              <a:rPr lang="es-MX" sz="2400" spc="5" dirty="0">
                <a:latin typeface="Comic Sans MS"/>
                <a:cs typeface="Comic Sans MS"/>
              </a:rPr>
              <a:t> </a:t>
            </a:r>
            <a:r>
              <a:rPr lang="es-MX" sz="2400" spc="-5" dirty="0">
                <a:latin typeface="Comic Sans MS"/>
                <a:cs typeface="Comic Sans MS"/>
              </a:rPr>
              <a:t>rápido</a:t>
            </a:r>
            <a:r>
              <a:rPr lang="es-MX" sz="2400" spc="5" dirty="0">
                <a:latin typeface="Comic Sans MS"/>
                <a:cs typeface="Comic Sans MS"/>
              </a:rPr>
              <a:t> </a:t>
            </a:r>
            <a:r>
              <a:rPr lang="es-MX" sz="2400" spc="-5" dirty="0">
                <a:latin typeface="Comic Sans MS"/>
                <a:cs typeface="Comic Sans MS"/>
              </a:rPr>
              <a:t>regreso</a:t>
            </a:r>
            <a:r>
              <a:rPr lang="es-MX" sz="2400" spc="5" dirty="0">
                <a:latin typeface="Comic Sans MS"/>
                <a:cs typeface="Comic Sans MS"/>
              </a:rPr>
              <a:t> </a:t>
            </a:r>
            <a:r>
              <a:rPr lang="es-MX" sz="2400" spc="-5" dirty="0">
                <a:latin typeface="Comic Sans MS"/>
                <a:cs typeface="Comic Sans MS"/>
              </a:rPr>
              <a:t>a</a:t>
            </a:r>
            <a:r>
              <a:rPr lang="es-MX" sz="2400" spc="10" dirty="0">
                <a:latin typeface="Comic Sans MS"/>
                <a:cs typeface="Comic Sans MS"/>
              </a:rPr>
              <a:t> </a:t>
            </a:r>
            <a:r>
              <a:rPr lang="es-MX" sz="2400" spc="-5" dirty="0">
                <a:latin typeface="Comic Sans MS"/>
                <a:cs typeface="Comic Sans MS"/>
              </a:rPr>
              <a:t>servicio</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unidad.</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792914193"/>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 name="object 92"/>
          <p:cNvSpPr txBox="1"/>
          <p:nvPr/>
        </p:nvSpPr>
        <p:spPr>
          <a:xfrm>
            <a:off x="330200" y="533400"/>
            <a:ext cx="14607875" cy="1297791"/>
          </a:xfrm>
          <a:prstGeom prst="rect">
            <a:avLst/>
          </a:prstGeom>
        </p:spPr>
        <p:txBody>
          <a:bodyPr vert="horz" wrap="square" lIns="0" tIns="12700" rIns="0" bIns="0" rtlCol="0">
            <a:spAutoFit/>
          </a:bodyPr>
          <a:lstStyle/>
          <a:p>
            <a:pPr marL="12700" algn="just">
              <a:spcBef>
                <a:spcPts val="100"/>
              </a:spcBef>
            </a:pPr>
            <a:r>
              <a:rPr sz="2400" b="1" spc="-5" dirty="0" err="1">
                <a:latin typeface="Comic Sans MS" panose="030F0702030302020204" pitchFamily="66" charset="0"/>
                <a:cs typeface="Comic Sans MS"/>
              </a:rPr>
              <a:t>Referencia</a:t>
            </a:r>
            <a:endParaRPr lang="en-US" sz="2400" b="1" spc="-5" dirty="0">
              <a:latin typeface="Comic Sans MS" panose="030F0702030302020204" pitchFamily="66" charset="0"/>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algn="just">
              <a:spcBef>
                <a:spcPts val="100"/>
              </a:spcBef>
            </a:pPr>
            <a:r>
              <a:rPr lang="en-US" sz="2400" spc="-5" dirty="0">
                <a:latin typeface="Comic Sans MS" panose="030F0702030302020204" pitchFamily="66" charset="0"/>
                <a:cs typeface="Times New Roman"/>
              </a:rPr>
              <a:t>1.</a:t>
            </a:r>
            <a:r>
              <a:rPr lang="en-US" sz="2400" dirty="0">
                <a:latin typeface="Comic Sans MS" panose="030F0702030302020204" pitchFamily="66" charset="0"/>
                <a:cs typeface="Times New Roman"/>
              </a:rPr>
              <a:t> </a:t>
            </a:r>
            <a:r>
              <a:rPr lang="en-US" sz="2400" spc="-5" dirty="0">
                <a:latin typeface="Comic Sans MS" panose="030F0702030302020204" pitchFamily="66" charset="0"/>
                <a:cs typeface="Times New Roman"/>
              </a:rPr>
              <a:t>ANSI/IEEE</a:t>
            </a:r>
            <a:r>
              <a:rPr lang="en-US" sz="2400" dirty="0">
                <a:latin typeface="Comic Sans MS" panose="030F0702030302020204" pitchFamily="66" charset="0"/>
                <a:cs typeface="Times New Roman"/>
              </a:rPr>
              <a:t> </a:t>
            </a:r>
            <a:r>
              <a:rPr lang="en-US" sz="2400" spc="-5" dirty="0">
                <a:latin typeface="Comic Sans MS" panose="030F0702030302020204" pitchFamily="66" charset="0"/>
                <a:cs typeface="Times New Roman"/>
              </a:rPr>
              <a:t>C37.102-1987,</a:t>
            </a:r>
            <a:r>
              <a:rPr lang="en-US" sz="2400" dirty="0">
                <a:latin typeface="Comic Sans MS" panose="030F0702030302020204" pitchFamily="66" charset="0"/>
                <a:cs typeface="Times New Roman"/>
              </a:rPr>
              <a:t> </a:t>
            </a:r>
            <a:r>
              <a:rPr lang="en-US" sz="2400" spc="-5" dirty="0">
                <a:latin typeface="Comic Sans MS" panose="030F0702030302020204" pitchFamily="66" charset="0"/>
                <a:cs typeface="Times New Roman"/>
              </a:rPr>
              <a:t>“Guide</a:t>
            </a:r>
            <a:r>
              <a:rPr lang="en-US" sz="2400" dirty="0">
                <a:latin typeface="Comic Sans MS" panose="030F0702030302020204" pitchFamily="66" charset="0"/>
                <a:cs typeface="Times New Roman"/>
              </a:rPr>
              <a:t> </a:t>
            </a:r>
            <a:r>
              <a:rPr lang="en-US" sz="2400" spc="-5" dirty="0">
                <a:latin typeface="Comic Sans MS" panose="030F0702030302020204" pitchFamily="66" charset="0"/>
                <a:cs typeface="Times New Roman"/>
              </a:rPr>
              <a:t>for</a:t>
            </a:r>
            <a:r>
              <a:rPr lang="en-US" sz="2400" dirty="0">
                <a:latin typeface="Comic Sans MS" panose="030F0702030302020204" pitchFamily="66" charset="0"/>
                <a:cs typeface="Times New Roman"/>
              </a:rPr>
              <a:t> </a:t>
            </a:r>
            <a:r>
              <a:rPr lang="en-US" sz="2400" spc="-5" dirty="0">
                <a:latin typeface="Comic Sans MS" panose="030F0702030302020204" pitchFamily="66" charset="0"/>
                <a:cs typeface="Times New Roman"/>
              </a:rPr>
              <a:t>AC</a:t>
            </a:r>
            <a:r>
              <a:rPr lang="en-US" sz="2400" dirty="0">
                <a:latin typeface="Comic Sans MS" panose="030F0702030302020204" pitchFamily="66" charset="0"/>
                <a:cs typeface="Times New Roman"/>
              </a:rPr>
              <a:t> </a:t>
            </a:r>
            <a:r>
              <a:rPr lang="en-US" sz="2400" spc="-5" dirty="0">
                <a:latin typeface="Comic Sans MS" panose="030F0702030302020204" pitchFamily="66" charset="0"/>
                <a:cs typeface="Times New Roman"/>
              </a:rPr>
              <a:t>Generator Protection”.</a:t>
            </a:r>
            <a:endParaRPr lang="en-US" sz="2400" dirty="0">
              <a:latin typeface="Comic Sans MS" panose="030F0702030302020204" pitchFamily="66" charset="0"/>
              <a:cs typeface="Times New Roman"/>
            </a:endParaRP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36551140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4346</TotalTime>
  <Words>60586</Words>
  <Application>Microsoft Office PowerPoint</Application>
  <PresentationFormat>Personalizado</PresentationFormat>
  <Paragraphs>1658</Paragraphs>
  <Slides>303</Slides>
  <Notes>2</Notes>
  <HiddenSlides>0</HiddenSlides>
  <MMClips>0</MMClips>
  <ScaleCrop>false</ScaleCrop>
  <HeadingPairs>
    <vt:vector size="4" baseType="variant">
      <vt:variant>
        <vt:lpstr>Tema</vt:lpstr>
      </vt:variant>
      <vt:variant>
        <vt:i4>1</vt:i4>
      </vt:variant>
      <vt:variant>
        <vt:lpstr>Títulos de diapositiva</vt:lpstr>
      </vt:variant>
      <vt:variant>
        <vt:i4>303</vt:i4>
      </vt:variant>
    </vt:vector>
  </HeadingPairs>
  <TitlesOfParts>
    <vt:vector size="304" baseType="lpstr">
      <vt:lpstr>Office Theme</vt:lpstr>
      <vt:lpstr>Diapositiva 1</vt:lpstr>
      <vt:lpstr>PROTECCION DE GENERADORES SINCRÓNICOS</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Diapositiva 75</vt:lpstr>
      <vt:lpstr>Diapositiva 76</vt:lpstr>
      <vt:lpstr>Diapositiva 77</vt:lpstr>
      <vt:lpstr>Diapositiva 78</vt:lpstr>
      <vt:lpstr>Diapositiva 79</vt:lpstr>
      <vt:lpstr>Diapositiva 80</vt:lpstr>
      <vt:lpstr>Diapositiva 81</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lpstr>Diapositiva 98</vt:lpstr>
      <vt:lpstr>Diapositiva 99</vt:lpstr>
      <vt:lpstr>Diapositiva 100</vt:lpstr>
      <vt:lpstr>Diapositiva 101</vt:lpstr>
      <vt:lpstr>Diapositiva 102</vt:lpstr>
      <vt:lpstr>Diapositiva 103</vt:lpstr>
      <vt:lpstr>Diapositiva 104</vt:lpstr>
      <vt:lpstr>Diapositiva 105</vt:lpstr>
      <vt:lpstr>Diapositiva 106</vt:lpstr>
      <vt:lpstr>Diapositiva 107</vt:lpstr>
      <vt:lpstr>Diapositiva 108</vt:lpstr>
      <vt:lpstr>Diapositiva 109</vt:lpstr>
      <vt:lpstr>Diapositiva 110</vt:lpstr>
      <vt:lpstr>Diapositiva 111</vt:lpstr>
      <vt:lpstr>Diapositiva 112</vt:lpstr>
      <vt:lpstr>Diapositiva 113</vt:lpstr>
      <vt:lpstr>Diapositiva 114</vt:lpstr>
      <vt:lpstr>Diapositiva 115</vt:lpstr>
      <vt:lpstr>Diapositiva 116</vt:lpstr>
      <vt:lpstr>Diapositiva 117</vt:lpstr>
      <vt:lpstr>Diapositiva 118</vt:lpstr>
      <vt:lpstr>Diapositiva 119</vt:lpstr>
      <vt:lpstr>Diapositiva 120</vt:lpstr>
      <vt:lpstr>Diapositiva 121</vt:lpstr>
      <vt:lpstr>Diapositiva 122</vt:lpstr>
      <vt:lpstr>Diapositiva 123</vt:lpstr>
      <vt:lpstr>Diapositiva 124</vt:lpstr>
      <vt:lpstr>Diapositiva 125</vt:lpstr>
      <vt:lpstr>Diapositiva 126</vt:lpstr>
      <vt:lpstr>Diapositiva 127</vt:lpstr>
      <vt:lpstr>Diapositiva 128</vt:lpstr>
      <vt:lpstr>Diapositiva 129</vt:lpstr>
      <vt:lpstr>Diapositiva 130</vt:lpstr>
      <vt:lpstr>Diapositiva 131</vt:lpstr>
      <vt:lpstr>Diapositiva 132</vt:lpstr>
      <vt:lpstr>Diapositiva 133</vt:lpstr>
      <vt:lpstr>Diapositiva 134</vt:lpstr>
      <vt:lpstr>Diapositiva 135</vt:lpstr>
      <vt:lpstr>Diapositiva 136</vt:lpstr>
      <vt:lpstr>Diapositiva 137</vt:lpstr>
      <vt:lpstr>Diapositiva 138</vt:lpstr>
      <vt:lpstr>Diapositiva 139</vt:lpstr>
      <vt:lpstr>Diapositiva 140</vt:lpstr>
      <vt:lpstr>Diapositiva 141</vt:lpstr>
      <vt:lpstr>Diapositiva 142</vt:lpstr>
      <vt:lpstr>Diapositiva 143</vt:lpstr>
      <vt:lpstr>Diapositiva 144</vt:lpstr>
      <vt:lpstr>Diapositiva 145</vt:lpstr>
      <vt:lpstr>Diapositiva 146</vt:lpstr>
      <vt:lpstr>Diapositiva 147</vt:lpstr>
      <vt:lpstr>Diapositiva 148</vt:lpstr>
      <vt:lpstr>Diapositiva 149</vt:lpstr>
      <vt:lpstr>Diapositiva 150</vt:lpstr>
      <vt:lpstr>Diapositiva 151</vt:lpstr>
      <vt:lpstr>Diapositiva 152</vt:lpstr>
      <vt:lpstr>Diapositiva 153</vt:lpstr>
      <vt:lpstr>Diapositiva 154</vt:lpstr>
      <vt:lpstr>Diapositiva 155</vt:lpstr>
      <vt:lpstr>Diapositiva 156</vt:lpstr>
      <vt:lpstr>Diapositiva 157</vt:lpstr>
      <vt:lpstr>Diapositiva 158</vt:lpstr>
      <vt:lpstr>Diapositiva 159</vt:lpstr>
      <vt:lpstr>Diapositiva 160</vt:lpstr>
      <vt:lpstr>Diapositiva 161</vt:lpstr>
      <vt:lpstr>Diapositiva 162</vt:lpstr>
      <vt:lpstr>Diapositiva 163</vt:lpstr>
      <vt:lpstr>Diapositiva 164</vt:lpstr>
      <vt:lpstr>Diapositiva 165</vt:lpstr>
      <vt:lpstr>Diapositiva 166</vt:lpstr>
      <vt:lpstr>Diapositiva 167</vt:lpstr>
      <vt:lpstr>Diapositiva 168</vt:lpstr>
      <vt:lpstr>Diapositiva 169</vt:lpstr>
      <vt:lpstr>Diapositiva 170</vt:lpstr>
      <vt:lpstr>Diapositiva 171</vt:lpstr>
      <vt:lpstr>Diapositiva 172</vt:lpstr>
      <vt:lpstr>Diapositiva 173</vt:lpstr>
      <vt:lpstr>Diapositiva 174</vt:lpstr>
      <vt:lpstr>Diapositiva 175</vt:lpstr>
      <vt:lpstr>Diapositiva 176</vt:lpstr>
      <vt:lpstr>Diapositiva 177</vt:lpstr>
      <vt:lpstr>Diapositiva 178</vt:lpstr>
      <vt:lpstr>Diapositiva 179</vt:lpstr>
      <vt:lpstr>Diapositiva 180</vt:lpstr>
      <vt:lpstr>Diapositiva 181</vt:lpstr>
      <vt:lpstr>Diapositiva 182</vt:lpstr>
      <vt:lpstr>Diapositiva 183</vt:lpstr>
      <vt:lpstr>Diapositiva 184</vt:lpstr>
      <vt:lpstr>Diapositiva 185</vt:lpstr>
      <vt:lpstr>Diapositiva 186</vt:lpstr>
      <vt:lpstr>Diapositiva 187</vt:lpstr>
      <vt:lpstr>Diapositiva 188</vt:lpstr>
      <vt:lpstr>Diapositiva 189</vt:lpstr>
      <vt:lpstr>Diapositiva 190</vt:lpstr>
      <vt:lpstr>Diapositiva 191</vt:lpstr>
      <vt:lpstr>Diapositiva 192</vt:lpstr>
      <vt:lpstr>Diapositiva 193</vt:lpstr>
      <vt:lpstr>Diapositiva 194</vt:lpstr>
      <vt:lpstr>Diapositiva 195</vt:lpstr>
      <vt:lpstr>Diapositiva 196</vt:lpstr>
      <vt:lpstr>Diapositiva 197</vt:lpstr>
      <vt:lpstr>Diapositiva 198</vt:lpstr>
      <vt:lpstr>Diapositiva 199</vt:lpstr>
      <vt:lpstr>Diapositiva 200</vt:lpstr>
      <vt:lpstr>Diapositiva 201</vt:lpstr>
      <vt:lpstr>Diapositiva 202</vt:lpstr>
      <vt:lpstr>Diapositiva 203</vt:lpstr>
      <vt:lpstr>Diapositiva 204</vt:lpstr>
      <vt:lpstr>Diapositiva 205</vt:lpstr>
      <vt:lpstr>Diapositiva 206</vt:lpstr>
      <vt:lpstr>Diapositiva 207</vt:lpstr>
      <vt:lpstr>Diapositiva 208</vt:lpstr>
      <vt:lpstr>Diapositiva 209</vt:lpstr>
      <vt:lpstr>Diapositiva 210</vt:lpstr>
      <vt:lpstr>Diapositiva 211</vt:lpstr>
      <vt:lpstr>Diapositiva 212</vt:lpstr>
      <vt:lpstr>Diapositiva 213</vt:lpstr>
      <vt:lpstr>Diapositiva 214</vt:lpstr>
      <vt:lpstr>Diapositiva 215</vt:lpstr>
      <vt:lpstr>Diapositiva 216</vt:lpstr>
      <vt:lpstr>Diapositiva 217</vt:lpstr>
      <vt:lpstr>Diapositiva 218</vt:lpstr>
      <vt:lpstr>Diapositiva 219</vt:lpstr>
      <vt:lpstr>Diapositiva 220</vt:lpstr>
      <vt:lpstr>Diapositiva 221</vt:lpstr>
      <vt:lpstr>Diapositiva 222</vt:lpstr>
      <vt:lpstr>Diapositiva 223</vt:lpstr>
      <vt:lpstr>Diapositiva 224</vt:lpstr>
      <vt:lpstr>Diapositiva 225</vt:lpstr>
      <vt:lpstr>Diapositiva 226</vt:lpstr>
      <vt:lpstr>Diapositiva 227</vt:lpstr>
      <vt:lpstr>Diapositiva 228</vt:lpstr>
      <vt:lpstr>Diapositiva 229</vt:lpstr>
      <vt:lpstr>Diapositiva 230</vt:lpstr>
      <vt:lpstr>Diapositiva 231</vt:lpstr>
      <vt:lpstr>Diapositiva 232</vt:lpstr>
      <vt:lpstr>Diapositiva 233</vt:lpstr>
      <vt:lpstr>Diapositiva 234</vt:lpstr>
      <vt:lpstr>Diapositiva 235</vt:lpstr>
      <vt:lpstr>Diapositiva 236</vt:lpstr>
      <vt:lpstr>Diapositiva 237</vt:lpstr>
      <vt:lpstr>Diapositiva 238</vt:lpstr>
      <vt:lpstr>Diapositiva 239</vt:lpstr>
      <vt:lpstr>Diapositiva 240</vt:lpstr>
      <vt:lpstr>Diapositiva 241</vt:lpstr>
      <vt:lpstr>Diapositiva 242</vt:lpstr>
      <vt:lpstr>Diapositiva 243</vt:lpstr>
      <vt:lpstr>Diapositiva 244</vt:lpstr>
      <vt:lpstr>Diapositiva 245</vt:lpstr>
      <vt:lpstr>Diapositiva 246</vt:lpstr>
      <vt:lpstr>Diapositiva 247</vt:lpstr>
      <vt:lpstr>Diapositiva 248</vt:lpstr>
      <vt:lpstr>Diapositiva 249</vt:lpstr>
      <vt:lpstr>Diapositiva 250</vt:lpstr>
      <vt:lpstr>Diapositiva 251</vt:lpstr>
      <vt:lpstr>Diapositiva 252</vt:lpstr>
      <vt:lpstr>Diapositiva 253</vt:lpstr>
      <vt:lpstr>Diapositiva 254</vt:lpstr>
      <vt:lpstr>Diapositiva 255</vt:lpstr>
      <vt:lpstr>Diapositiva 256</vt:lpstr>
      <vt:lpstr>Diapositiva 257</vt:lpstr>
      <vt:lpstr>Diapositiva 258</vt:lpstr>
      <vt:lpstr>Diapositiva 259</vt:lpstr>
      <vt:lpstr>Diapositiva 260</vt:lpstr>
      <vt:lpstr>Diapositiva 261</vt:lpstr>
      <vt:lpstr>Diapositiva 262</vt:lpstr>
      <vt:lpstr>Diapositiva 263</vt:lpstr>
      <vt:lpstr>Diapositiva 264</vt:lpstr>
      <vt:lpstr>Diapositiva 265</vt:lpstr>
      <vt:lpstr>Diapositiva 266</vt:lpstr>
      <vt:lpstr>Diapositiva 267</vt:lpstr>
      <vt:lpstr>Diapositiva 268</vt:lpstr>
      <vt:lpstr>Diapositiva 269</vt:lpstr>
      <vt:lpstr>Diapositiva 270</vt:lpstr>
      <vt:lpstr>Diapositiva 271</vt:lpstr>
      <vt:lpstr>Diapositiva 272</vt:lpstr>
      <vt:lpstr>Diapositiva 273</vt:lpstr>
      <vt:lpstr>Diapositiva 274</vt:lpstr>
      <vt:lpstr>Diapositiva 275</vt:lpstr>
      <vt:lpstr>Diapositiva 276</vt:lpstr>
      <vt:lpstr>Diapositiva 277</vt:lpstr>
      <vt:lpstr>Diapositiva 278</vt:lpstr>
      <vt:lpstr>Diapositiva 279</vt:lpstr>
      <vt:lpstr>Diapositiva 280</vt:lpstr>
      <vt:lpstr>Diapositiva 281</vt:lpstr>
      <vt:lpstr>Diapositiva 282</vt:lpstr>
      <vt:lpstr>Diapositiva 283</vt:lpstr>
      <vt:lpstr>Diapositiva 284</vt:lpstr>
      <vt:lpstr>Diapositiva 285</vt:lpstr>
      <vt:lpstr>Diapositiva 286</vt:lpstr>
      <vt:lpstr>Diapositiva 287</vt:lpstr>
      <vt:lpstr>Diapositiva 288</vt:lpstr>
      <vt:lpstr>Diapositiva 289</vt:lpstr>
      <vt:lpstr>Diapositiva 290</vt:lpstr>
      <vt:lpstr>Diapositiva 291</vt:lpstr>
      <vt:lpstr>Diapositiva 292</vt:lpstr>
      <vt:lpstr>Diapositiva 293</vt:lpstr>
      <vt:lpstr>Diapositiva 294</vt:lpstr>
      <vt:lpstr>Diapositiva 295</vt:lpstr>
      <vt:lpstr>Diapositiva 296</vt:lpstr>
      <vt:lpstr>Diapositiva 297</vt:lpstr>
      <vt:lpstr>Diapositiva 298</vt:lpstr>
      <vt:lpstr>Diapositiva 299</vt:lpstr>
      <vt:lpstr>Diapositiva 300</vt:lpstr>
      <vt:lpstr>Diapositiva 301</vt:lpstr>
      <vt:lpstr>Diapositiva 302</vt:lpstr>
      <vt:lpstr>Diapositiva 303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APÉNDICE  I</dc:title>
  <dc:creator>C.F.E.</dc:creator>
  <cp:lastModifiedBy>Admin</cp:lastModifiedBy>
  <cp:revision>711</cp:revision>
  <dcterms:created xsi:type="dcterms:W3CDTF">2022-09-30T03:41:05Z</dcterms:created>
  <dcterms:modified xsi:type="dcterms:W3CDTF">2024-04-26T15:18:52Z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2001-11-09T00:00:00Z</vt:filetime>
  </property>
  <property fmtid="{D5CDD505-2E9C-101B-9397-08002B2CF9AE}" pid="3" name="Creator">
    <vt:lpwstr>Acrobat PDFMaker 5.0 for Word</vt:lpwstr>
  </property>
  <property fmtid="{D5CDD505-2E9C-101B-9397-08002B2CF9AE}" pid="4" name="LastSaved">
    <vt:filetime>2022-09-30T00:00:00Z</vt:filetime>
  </property>
</Properties>
</file>